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7" r:id="rId5"/>
    <p:sldId id="258" r:id="rId6"/>
    <p:sldId id="259" r:id="rId7"/>
    <p:sldId id="260" r:id="rId8"/>
    <p:sldId id="261" r:id="rId9"/>
    <p:sldId id="262" r:id="rId10"/>
    <p:sldId id="263" r:id="rId11"/>
    <p:sldId id="267" r:id="rId12"/>
    <p:sldId id="264" r:id="rId1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48B9B5FF-DB4F-46CC-B194-D9F404CA042D}" type="datetimeFigureOut">
              <a:rPr lang="vi-VN" smtClean="0"/>
              <a:t>06/11/2025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394250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8B9B5FF-DB4F-46CC-B194-D9F404CA042D}" type="datetimeFigureOut">
              <a:rPr lang="vi-VN" smtClean="0"/>
              <a:t>06/11/2025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1350788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8B9B5FF-DB4F-46CC-B194-D9F404CA042D}" type="datetimeFigureOut">
              <a:rPr lang="vi-VN" smtClean="0"/>
              <a:t>06/11/2025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224669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48B9B5FF-DB4F-46CC-B194-D9F404CA042D}" type="datetimeFigureOut">
              <a:rPr lang="vi-VN" smtClean="0"/>
              <a:t>06/11/2025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358020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B9B5FF-DB4F-46CC-B194-D9F404CA042D}" type="datetimeFigureOut">
              <a:rPr lang="vi-VN" smtClean="0"/>
              <a:t>06/11/2025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278716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48B9B5FF-DB4F-46CC-B194-D9F404CA042D}" type="datetimeFigureOut">
              <a:rPr lang="vi-VN" smtClean="0"/>
              <a:t>06/11/2025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144948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48B9B5FF-DB4F-46CC-B194-D9F404CA042D}" type="datetimeFigureOut">
              <a:rPr lang="vi-VN" smtClean="0"/>
              <a:t>06/11/2025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122880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48B9B5FF-DB4F-46CC-B194-D9F404CA042D}" type="datetimeFigureOut">
              <a:rPr lang="vi-VN" smtClean="0"/>
              <a:t>06/11/2025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2310423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9B5FF-DB4F-46CC-B194-D9F404CA042D}" type="datetimeFigureOut">
              <a:rPr lang="vi-VN" smtClean="0"/>
              <a:t>06/11/2025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2482843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9B5FF-DB4F-46CC-B194-D9F404CA042D}" type="datetimeFigureOut">
              <a:rPr lang="vi-VN" smtClean="0"/>
              <a:t>06/11/2025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299813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B9B5FF-DB4F-46CC-B194-D9F404CA042D}" type="datetimeFigureOut">
              <a:rPr lang="vi-VN" smtClean="0"/>
              <a:t>06/11/2025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852E9C3-A444-4E11-86C3-88B9110AB034}" type="slidenum">
              <a:rPr lang="vi-VN" smtClean="0"/>
              <a:t>‹#›</a:t>
            </a:fld>
            <a:endParaRPr lang="vi-VN"/>
          </a:p>
        </p:txBody>
      </p:sp>
    </p:spTree>
    <p:extLst>
      <p:ext uri="{BB962C8B-B14F-4D97-AF65-F5344CB8AC3E}">
        <p14:creationId xmlns:p14="http://schemas.microsoft.com/office/powerpoint/2010/main" val="2445855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9B5FF-DB4F-46CC-B194-D9F404CA042D}" type="datetimeFigureOut">
              <a:rPr lang="vi-VN" smtClean="0"/>
              <a:t>06/11/2025</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2E9C3-A444-4E11-86C3-88B9110AB034}" type="slidenum">
              <a:rPr lang="vi-VN" smtClean="0"/>
              <a:t>‹#›</a:t>
            </a:fld>
            <a:endParaRPr lang="vi-VN"/>
          </a:p>
        </p:txBody>
      </p:sp>
    </p:spTree>
    <p:extLst>
      <p:ext uri="{BB962C8B-B14F-4D97-AF65-F5344CB8AC3E}">
        <p14:creationId xmlns:p14="http://schemas.microsoft.com/office/powerpoint/2010/main" val="2237257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z_0iaAlYCJQ&amp;t=31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37" y="5556946"/>
            <a:ext cx="5980584" cy="617242"/>
          </a:xfrm>
        </p:spPr>
        <p:txBody>
          <a:bodyPr>
            <a:normAutofit fontScale="90000"/>
          </a:bodyPr>
          <a:lstStyle/>
          <a:p>
            <a:r>
              <a:rPr lang="en-US" sz="4000" b="1" dirty="0" err="1">
                <a:solidFill>
                  <a:srgbClr val="FF0000"/>
                </a:solidFill>
                <a:latin typeface="Times New Roman" pitchFamily="18" charset="0"/>
                <a:cs typeface="Times New Roman" pitchFamily="18" charset="0"/>
              </a:rPr>
              <a:t>Năm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học</a:t>
            </a:r>
            <a:r>
              <a:rPr lang="en-US" sz="4000" b="1" dirty="0">
                <a:solidFill>
                  <a:srgbClr val="FF0000"/>
                </a:solidFill>
                <a:latin typeface="Times New Roman" pitchFamily="18" charset="0"/>
                <a:cs typeface="Times New Roman" pitchFamily="18" charset="0"/>
              </a:rPr>
              <a:t>: 2025-2026</a:t>
            </a:r>
            <a:endParaRPr lang="vi-VN" sz="4000" b="1" dirty="0">
              <a:solidFill>
                <a:srgbClr val="FF0000"/>
              </a:solidFill>
              <a:latin typeface="Times New Roman" pitchFamily="18" charset="0"/>
              <a:cs typeface="Times New Roman" pitchFamily="18" charset="0"/>
            </a:endParaRPr>
          </a:p>
        </p:txBody>
      </p:sp>
      <p:sp>
        <p:nvSpPr>
          <p:cNvPr id="5" name="Title 1"/>
          <p:cNvSpPr txBox="1">
            <a:spLocks/>
          </p:cNvSpPr>
          <p:nvPr/>
        </p:nvSpPr>
        <p:spPr>
          <a:xfrm>
            <a:off x="2049760" y="992433"/>
            <a:ext cx="5044480" cy="614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a:latin typeface="Times New Roman" pitchFamily="18" charset="0"/>
                <a:cs typeface="Times New Roman" pitchFamily="18" charset="0"/>
              </a:rPr>
              <a:t>ỦY BAN NHÂN DÂN PHƯƠNG VIỆT HƯNG</a:t>
            </a:r>
          </a:p>
          <a:p>
            <a:r>
              <a:rPr lang="en-US" sz="1400" b="1" dirty="0">
                <a:latin typeface="Times New Roman" pitchFamily="18" charset="0"/>
                <a:cs typeface="Times New Roman" pitchFamily="18" charset="0"/>
              </a:rPr>
              <a:t>TRƯỜNG MẦM NON ĐỨC GIANG</a:t>
            </a:r>
            <a:endParaRPr lang="vi-VN" sz="1400" b="1" dirty="0">
              <a:latin typeface="Times New Roman" pitchFamily="18" charset="0"/>
              <a:cs typeface="Times New Roman" pitchFamily="18" charset="0"/>
            </a:endParaRPr>
          </a:p>
        </p:txBody>
      </p:sp>
      <p:sp>
        <p:nvSpPr>
          <p:cNvPr id="6" name="Title 1"/>
          <p:cNvSpPr txBox="1">
            <a:spLocks/>
          </p:cNvSpPr>
          <p:nvPr/>
        </p:nvSpPr>
        <p:spPr>
          <a:xfrm>
            <a:off x="685800" y="2832615"/>
            <a:ext cx="7772400" cy="1152128"/>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0000"/>
                </a:solidFill>
                <a:latin typeface="Times New Roman" pitchFamily="18" charset="0"/>
                <a:cs typeface="Times New Roman" pitchFamily="18" charset="0"/>
              </a:rPr>
              <a:t>NHẬN BIẾT PHÂN BIỆT</a:t>
            </a:r>
          </a:p>
          <a:p>
            <a:r>
              <a:rPr lang="en-US" sz="5400" b="1" dirty="0">
                <a:solidFill>
                  <a:srgbClr val="FF0000"/>
                </a:solidFill>
                <a:latin typeface="Times New Roman" pitchFamily="18" charset="0"/>
                <a:cs typeface="Times New Roman" pitchFamily="18" charset="0"/>
              </a:rPr>
              <a:t>TO – NHỎ</a:t>
            </a:r>
            <a:endParaRPr lang="vi-VN" sz="5400" b="1" dirty="0">
              <a:solidFill>
                <a:srgbClr val="FF0000"/>
              </a:solidFill>
              <a:latin typeface="Times New Roman" pitchFamily="18" charset="0"/>
              <a:cs typeface="Times New Roman" pitchFamily="18" charset="0"/>
            </a:endParaRPr>
          </a:p>
        </p:txBody>
      </p:sp>
      <p:sp>
        <p:nvSpPr>
          <p:cNvPr id="3" name="Title 1">
            <a:extLst>
              <a:ext uri="{FF2B5EF4-FFF2-40B4-BE49-F238E27FC236}">
                <a16:creationId xmlns:a16="http://schemas.microsoft.com/office/drawing/2014/main" id="{8199DC83-08E2-CE34-019C-54D2ECF5BEA3}"/>
              </a:ext>
            </a:extLst>
          </p:cNvPr>
          <p:cNvSpPr txBox="1">
            <a:spLocks/>
          </p:cNvSpPr>
          <p:nvPr/>
        </p:nvSpPr>
        <p:spPr>
          <a:xfrm>
            <a:off x="1835696" y="4077072"/>
            <a:ext cx="5980584" cy="61724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0000"/>
                </a:solidFill>
                <a:latin typeface="Times New Roman" pitchFamily="18" charset="0"/>
                <a:cs typeface="Times New Roman" pitchFamily="18" charset="0"/>
              </a:rPr>
              <a:t>LỚP: D2</a:t>
            </a:r>
            <a:endParaRPr lang="vi-VN"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1491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67" b="98472" l="4969" r="95342">
                        <a14:foregroundMark x1="11491" y1="8750" x2="11491" y2="8750"/>
                        <a14:foregroundMark x1="31988" y1="4167" x2="31988" y2="4167"/>
                        <a14:foregroundMark x1="80435" y1="11250" x2="80435" y2="11250"/>
                        <a14:foregroundMark x1="95652" y1="9583" x2="95652" y2="9583"/>
                        <a14:foregroundMark x1="4969" y1="9444" x2="4969" y2="9444"/>
                        <a14:foregroundMark x1="48758" y1="95139" x2="48758" y2="95139"/>
                        <a14:foregroundMark x1="48447" y1="98472" x2="48447" y2="98472"/>
                      </a14:backgroundRemoval>
                    </a14:imgEffect>
                  </a14:imgLayer>
                </a14:imgProps>
              </a:ext>
              <a:ext uri="{28A0092B-C50C-407E-A947-70E740481C1C}">
                <a14:useLocalDpi xmlns:a14="http://schemas.microsoft.com/office/drawing/2010/main" val="0"/>
              </a:ext>
            </a:extLst>
          </a:blip>
          <a:srcRect/>
          <a:stretch>
            <a:fillRect/>
          </a:stretch>
        </p:blipFill>
        <p:spPr bwMode="auto">
          <a:xfrm>
            <a:off x="5148064" y="421401"/>
            <a:ext cx="3067050"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4306" b="97639" l="8696" r="95963">
                        <a14:foregroundMark x1="9006" y1="10139" x2="9006" y2="10139"/>
                        <a14:foregroundMark x1="33540" y1="4583" x2="33540" y2="4583"/>
                        <a14:foregroundMark x1="96273" y1="9861" x2="96273" y2="9861"/>
                        <a14:foregroundMark x1="46584" y1="93472" x2="46584" y2="93472"/>
                        <a14:foregroundMark x1="48447" y1="97639" x2="48447" y2="97639"/>
                      </a14:backgroundRemoval>
                    </a14:imgEffect>
                  </a14:imgLayer>
                </a14:imgProps>
              </a:ext>
              <a:ext uri="{28A0092B-C50C-407E-A947-70E740481C1C}">
                <a14:useLocalDpi xmlns:a14="http://schemas.microsoft.com/office/drawing/2010/main" val="0"/>
              </a:ext>
            </a:extLst>
          </a:blip>
          <a:srcRect/>
          <a:stretch>
            <a:fillRect/>
          </a:stretch>
        </p:blipFill>
        <p:spPr bwMode="auto">
          <a:xfrm>
            <a:off x="1187624" y="2113856"/>
            <a:ext cx="2152704" cy="402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0964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a:extLst>
            <a:ext uri="{FF2B5EF4-FFF2-40B4-BE49-F238E27FC236}">
              <a16:creationId xmlns:a16="http://schemas.microsoft.com/office/drawing/2014/main" id="{D463D94F-CD95-08A1-B4C5-34BDC7049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F4D47B-62C7-B4E5-A0F0-A879F6C42229}"/>
              </a:ext>
            </a:extLst>
          </p:cNvPr>
          <p:cNvSpPr txBox="1">
            <a:spLocks/>
          </p:cNvSpPr>
          <p:nvPr/>
        </p:nvSpPr>
        <p:spPr>
          <a:xfrm>
            <a:off x="1979712" y="1412776"/>
            <a:ext cx="5044480" cy="614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TRÒ CHƠI: TÌM VỀ ĐÚNG NHÀ</a:t>
            </a:r>
            <a:endParaRPr lang="vi-VN" sz="2400" b="1"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EF1839AE-5189-394B-5433-FA4EB1AE04AC}"/>
              </a:ext>
            </a:extLst>
          </p:cNvPr>
          <p:cNvSpPr txBox="1"/>
          <p:nvPr/>
        </p:nvSpPr>
        <p:spPr>
          <a:xfrm>
            <a:off x="575556" y="2276872"/>
            <a:ext cx="7992888" cy="1754326"/>
          </a:xfrm>
          <a:prstGeom prst="rect">
            <a:avLst/>
          </a:prstGeom>
          <a:noFill/>
        </p:spPr>
        <p:txBody>
          <a:bodyPr wrap="square">
            <a:spAutoFit/>
          </a:bodyPr>
          <a:lstStyle/>
          <a:p>
            <a:r>
              <a:rPr lang="vi-VN" b="0" i="0" dirty="0">
                <a:solidFill>
                  <a:srgbClr val="1F2937"/>
                </a:solidFill>
                <a:effectLst/>
                <a:latin typeface="Be Vietnam Pro"/>
              </a:rPr>
              <a:t>+ </a:t>
            </a:r>
            <a:r>
              <a:rPr lang="vi-VN" b="1" i="0" dirty="0">
                <a:solidFill>
                  <a:srgbClr val="1F2937"/>
                </a:solidFill>
                <a:effectLst/>
                <a:latin typeface="Be Vietnam Pro"/>
              </a:rPr>
              <a:t>Luật chơi:</a:t>
            </a:r>
            <a:r>
              <a:rPr lang="vi-VN" b="0" i="0" dirty="0">
                <a:solidFill>
                  <a:srgbClr val="1F2937"/>
                </a:solidFill>
                <a:effectLst/>
                <a:latin typeface="Be Vietnam Pro"/>
              </a:rPr>
              <a:t> Phải tìm về đúng nhà có kích thước tương ứng với đồ vật trên tay. </a:t>
            </a:r>
            <a:endParaRPr lang="en-US" b="0" i="0" dirty="0">
              <a:solidFill>
                <a:srgbClr val="1F2937"/>
              </a:solidFill>
              <a:effectLst/>
              <a:latin typeface="Be Vietnam Pro"/>
            </a:endParaRPr>
          </a:p>
          <a:p>
            <a:r>
              <a:rPr lang="vi-VN" b="0" i="0" dirty="0">
                <a:solidFill>
                  <a:srgbClr val="1F2937"/>
                </a:solidFill>
                <a:effectLst/>
                <a:latin typeface="Be Vietnam Pro"/>
              </a:rPr>
              <a:t>+ </a:t>
            </a:r>
            <a:r>
              <a:rPr lang="vi-VN" b="1" i="0" dirty="0">
                <a:solidFill>
                  <a:srgbClr val="1F2937"/>
                </a:solidFill>
                <a:effectLst/>
                <a:latin typeface="Be Vietnam Pro"/>
              </a:rPr>
              <a:t>Cách chơi:</a:t>
            </a:r>
            <a:r>
              <a:rPr lang="vi-VN" b="0" i="0" dirty="0">
                <a:solidFill>
                  <a:srgbClr val="1F2937"/>
                </a:solidFill>
                <a:effectLst/>
                <a:latin typeface="Be Vietnam Pro"/>
              </a:rPr>
              <a:t> Cô phát cho mỗi trẻ một đồ vật (có trẻ nhận đồ vật to, có trẻ nhận đồ vật nhỏ). Phía cuối lớp có mô hình "ngôi nhà to" và "ngôi nhà nhỏ". Khi cô bật nhạc và hô "Trời mưa, trời mưa, mau về nhà thôi!", các bạn có đồ vật TO sẽ chạy về ngôi nhà TO, các bạn có đồ vật NHỎ sẽ chạy về ngôi nhà NHỎ.</a:t>
            </a:r>
            <a:endParaRPr lang="en-US" b="0" i="0" dirty="0">
              <a:solidFill>
                <a:srgbClr val="1F2937"/>
              </a:solidFill>
              <a:effectLst/>
              <a:latin typeface="Be Vietnam Pro"/>
            </a:endParaRPr>
          </a:p>
          <a:p>
            <a:r>
              <a:rPr lang="vi-VN" b="0" i="0" dirty="0">
                <a:solidFill>
                  <a:srgbClr val="1F2937"/>
                </a:solidFill>
                <a:effectLst/>
                <a:latin typeface="Be Vietnam Pro"/>
              </a:rPr>
              <a:t> + Cô tổ chức cho trẻ chơi 1-2 lần. Sau mỗi lần chơi, cô nhận xét, tuyên dương trẻ</a:t>
            </a:r>
            <a:endParaRPr lang="en-US" b="0" i="0" dirty="0">
              <a:solidFill>
                <a:srgbClr val="1F2937"/>
              </a:solidFill>
              <a:effectLst/>
              <a:latin typeface="Be Vietnam Pro"/>
            </a:endParaRPr>
          </a:p>
        </p:txBody>
      </p:sp>
    </p:spTree>
    <p:extLst>
      <p:ext uri="{BB962C8B-B14F-4D97-AF65-F5344CB8AC3E}">
        <p14:creationId xmlns:p14="http://schemas.microsoft.com/office/powerpoint/2010/main" val="2282974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840"/>
            <a:ext cx="8229600" cy="1143000"/>
          </a:xfrm>
        </p:spPr>
        <p:txBody>
          <a:bodyPr>
            <a:noAutofit/>
            <a:scene3d>
              <a:camera prst="orthographicFront"/>
              <a:lightRig rig="soft" dir="t">
                <a:rot lat="0" lon="0" rev="15600000"/>
              </a:lightRig>
            </a:scene3d>
            <a:sp3d extrusionH="57150" prstMaterial="softEdge">
              <a:bevelT w="25400" h="38100"/>
            </a:sp3d>
          </a:bodyPr>
          <a:lstStyle/>
          <a:p>
            <a:r>
              <a:rPr lang="en-US" sz="4000" b="1" dirty="0">
                <a:ln/>
                <a:solidFill>
                  <a:schemeClr val="accent4"/>
                </a:solidFill>
                <a:latin typeface="Times New Roman" pitchFamily="18" charset="0"/>
                <a:cs typeface="Times New Roman" pitchFamily="18" charset="0"/>
              </a:rPr>
              <a:t>BÀI HỌC ĐẾN ĐÂY LÀ HẾT RỒI</a:t>
            </a:r>
            <a:br>
              <a:rPr lang="en-US" sz="4000" b="1" dirty="0">
                <a:ln/>
                <a:solidFill>
                  <a:schemeClr val="accent4"/>
                </a:solidFill>
                <a:latin typeface="Times New Roman" pitchFamily="18" charset="0"/>
                <a:cs typeface="Times New Roman" pitchFamily="18" charset="0"/>
              </a:rPr>
            </a:br>
            <a:r>
              <a:rPr lang="en-US" sz="4000" b="1" dirty="0">
                <a:ln/>
                <a:solidFill>
                  <a:schemeClr val="accent4"/>
                </a:solidFill>
                <a:latin typeface="Times New Roman" pitchFamily="18" charset="0"/>
                <a:cs typeface="Times New Roman" pitchFamily="18" charset="0"/>
              </a:rPr>
              <a:t/>
            </a:r>
            <a:br>
              <a:rPr lang="en-US" sz="4000" b="1" dirty="0">
                <a:ln/>
                <a:solidFill>
                  <a:schemeClr val="accent4"/>
                </a:solidFill>
                <a:latin typeface="Times New Roman" pitchFamily="18" charset="0"/>
                <a:cs typeface="Times New Roman" pitchFamily="18" charset="0"/>
              </a:rPr>
            </a:br>
            <a:r>
              <a:rPr lang="en-US" sz="4000" b="1" dirty="0">
                <a:ln/>
                <a:solidFill>
                  <a:schemeClr val="accent4"/>
                </a:solidFill>
                <a:latin typeface="Times New Roman" pitchFamily="18" charset="0"/>
                <a:cs typeface="Times New Roman" pitchFamily="18" charset="0"/>
              </a:rPr>
              <a:t>XIN CHÀO VÀ HẸN GẶP LẠI</a:t>
            </a:r>
          </a:p>
        </p:txBody>
      </p:sp>
    </p:spTree>
    <p:extLst>
      <p:ext uri="{BB962C8B-B14F-4D97-AF65-F5344CB8AC3E}">
        <p14:creationId xmlns:p14="http://schemas.microsoft.com/office/powerpoint/2010/main" val="3360212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a:extLst>
            <a:ext uri="{FF2B5EF4-FFF2-40B4-BE49-F238E27FC236}">
              <a16:creationId xmlns:a16="http://schemas.microsoft.com/office/drawing/2014/main" id="{03284BF2-392C-77C0-3A8E-E753E96AEC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EA688C-A777-771D-C1F4-4BB74C7AC2CB}"/>
              </a:ext>
            </a:extLst>
          </p:cNvPr>
          <p:cNvSpPr txBox="1">
            <a:spLocks/>
          </p:cNvSpPr>
          <p:nvPr/>
        </p:nvSpPr>
        <p:spPr>
          <a:xfrm>
            <a:off x="2049760" y="523929"/>
            <a:ext cx="5044480" cy="614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MỤC ĐÍCH – YÊU CẦU</a:t>
            </a:r>
            <a:endParaRPr lang="vi-VN" sz="2400" b="1"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15769151-88DD-E4FF-9604-DC2C3C79ABD9}"/>
              </a:ext>
            </a:extLst>
          </p:cNvPr>
          <p:cNvSpPr txBox="1"/>
          <p:nvPr/>
        </p:nvSpPr>
        <p:spPr>
          <a:xfrm>
            <a:off x="755576" y="1268760"/>
            <a:ext cx="7272808" cy="1200329"/>
          </a:xfrm>
          <a:prstGeom prst="rect">
            <a:avLst/>
          </a:prstGeom>
          <a:noFill/>
        </p:spPr>
        <p:txBody>
          <a:bodyPr wrap="square">
            <a:spAutoFit/>
          </a:bodyPr>
          <a:lstStyle/>
          <a:p>
            <a:pPr marL="342900" indent="-342900">
              <a:buAutoNum type="arabicPeriod"/>
            </a:pPr>
            <a:r>
              <a:rPr lang="vi-VN" b="1" i="0" dirty="0">
                <a:solidFill>
                  <a:srgbClr val="1F2937"/>
                </a:solidFill>
                <a:effectLst/>
                <a:latin typeface="Be Vietnam Pro"/>
              </a:rPr>
              <a:t>Kiến thức:</a:t>
            </a:r>
            <a:r>
              <a:rPr lang="vi-VN" b="0" i="0" dirty="0">
                <a:solidFill>
                  <a:srgbClr val="1F2937"/>
                </a:solidFill>
                <a:effectLst/>
                <a:latin typeface="Be Vietnam Pro"/>
              </a:rPr>
              <a:t> - Trẻ nhận biết và gọi được tên các đồ vật quen thuộc </a:t>
            </a:r>
            <a:endParaRPr lang="en-US" b="0" i="0" dirty="0">
              <a:solidFill>
                <a:srgbClr val="1F2937"/>
              </a:solidFill>
              <a:effectLst/>
              <a:latin typeface="Be Vietnam Pro"/>
            </a:endParaRPr>
          </a:p>
          <a:p>
            <a:r>
              <a:rPr lang="en-US" b="0" i="0" dirty="0" smtClean="0">
                <a:solidFill>
                  <a:srgbClr val="1F2937"/>
                </a:solidFill>
                <a:effectLst/>
                <a:latin typeface="Be Vietnam Pro"/>
              </a:rPr>
              <a:t>- </a:t>
            </a:r>
            <a:r>
              <a:rPr lang="vi-VN" b="0" i="0" dirty="0" smtClean="0">
                <a:solidFill>
                  <a:srgbClr val="1F2937"/>
                </a:solidFill>
                <a:effectLst/>
                <a:latin typeface="Be Vietnam Pro"/>
              </a:rPr>
              <a:t>Trẻ </a:t>
            </a:r>
            <a:r>
              <a:rPr lang="vi-VN" b="0" i="0" dirty="0">
                <a:solidFill>
                  <a:srgbClr val="1F2937"/>
                </a:solidFill>
                <a:effectLst/>
                <a:latin typeface="Be Vietnam Pro"/>
              </a:rPr>
              <a:t>nhận biết và phân biệt được sự khác biệt rõ nét về kích thước của 2 đối tượng (to hơn - nhỏ hơn). </a:t>
            </a:r>
            <a:endParaRPr lang="en-US" b="0" i="0" dirty="0">
              <a:solidFill>
                <a:srgbClr val="1F2937"/>
              </a:solidFill>
              <a:effectLst/>
              <a:latin typeface="Be Vietnam Pro"/>
            </a:endParaRPr>
          </a:p>
          <a:p>
            <a:r>
              <a:rPr lang="vi-VN" b="0" i="0" dirty="0">
                <a:solidFill>
                  <a:srgbClr val="1F2937"/>
                </a:solidFill>
                <a:effectLst/>
                <a:latin typeface="Be Vietnam Pro"/>
              </a:rPr>
              <a:t>- Trẻ nói được các từ "to", "nhỏ"khi được cô hỏi. </a:t>
            </a:r>
            <a:endParaRPr lang="en-US" dirty="0"/>
          </a:p>
        </p:txBody>
      </p:sp>
      <p:sp>
        <p:nvSpPr>
          <p:cNvPr id="6" name="TextBox 5">
            <a:extLst>
              <a:ext uri="{FF2B5EF4-FFF2-40B4-BE49-F238E27FC236}">
                <a16:creationId xmlns:a16="http://schemas.microsoft.com/office/drawing/2014/main" id="{8C4D0363-8038-7187-D42A-0A8F060276D2}"/>
              </a:ext>
            </a:extLst>
          </p:cNvPr>
          <p:cNvSpPr txBox="1"/>
          <p:nvPr/>
        </p:nvSpPr>
        <p:spPr>
          <a:xfrm>
            <a:off x="752628" y="2461423"/>
            <a:ext cx="7272808" cy="1477328"/>
          </a:xfrm>
          <a:prstGeom prst="rect">
            <a:avLst/>
          </a:prstGeom>
          <a:noFill/>
        </p:spPr>
        <p:txBody>
          <a:bodyPr wrap="square">
            <a:spAutoFit/>
          </a:bodyPr>
          <a:lstStyle/>
          <a:p>
            <a:r>
              <a:rPr lang="vi-VN" b="0" i="0" dirty="0">
                <a:solidFill>
                  <a:srgbClr val="1F2937"/>
                </a:solidFill>
                <a:effectLst/>
                <a:latin typeface="Be Vietnam Pro"/>
              </a:rPr>
              <a:t>2. </a:t>
            </a:r>
            <a:r>
              <a:rPr lang="vi-VN" b="1" i="0" dirty="0">
                <a:solidFill>
                  <a:srgbClr val="1F2937"/>
                </a:solidFill>
                <a:effectLst/>
                <a:latin typeface="Be Vietnam Pro"/>
              </a:rPr>
              <a:t>Kỹ năng:</a:t>
            </a:r>
            <a:r>
              <a:rPr lang="vi-VN" b="0" i="0" dirty="0">
                <a:solidFill>
                  <a:srgbClr val="1F2937"/>
                </a:solidFill>
                <a:effectLst/>
                <a:latin typeface="Be Vietnam Pro"/>
              </a:rPr>
              <a:t> - Rèn kỹ năng quan sát, chú ý và ghi nhớ có chủ định. </a:t>
            </a:r>
            <a:endParaRPr lang="en-US" b="0" i="0" dirty="0">
              <a:solidFill>
                <a:srgbClr val="1F2937"/>
              </a:solidFill>
              <a:effectLst/>
              <a:latin typeface="Be Vietnam Pro"/>
            </a:endParaRPr>
          </a:p>
          <a:p>
            <a:pPr marL="285750" indent="-285750">
              <a:buFontTx/>
              <a:buChar char="-"/>
            </a:pPr>
            <a:r>
              <a:rPr lang="vi-VN" b="0" i="0" dirty="0">
                <a:solidFill>
                  <a:srgbClr val="1F2937"/>
                </a:solidFill>
                <a:effectLst/>
                <a:latin typeface="Be Vietnam Pro"/>
              </a:rPr>
              <a:t>Phát triển kỹ năng so sánh kích thước của hai đối tượng. </a:t>
            </a:r>
            <a:endParaRPr lang="en-US" b="0" i="0" dirty="0">
              <a:solidFill>
                <a:srgbClr val="1F2937"/>
              </a:solidFill>
              <a:effectLst/>
              <a:latin typeface="Be Vietnam Pro"/>
            </a:endParaRPr>
          </a:p>
          <a:p>
            <a:r>
              <a:rPr lang="vi-VN" b="0" i="0" dirty="0">
                <a:solidFill>
                  <a:srgbClr val="1F2937"/>
                </a:solidFill>
                <a:effectLst/>
                <a:latin typeface="Be Vietnam Pro"/>
              </a:rPr>
              <a:t>- Rèn luyện và phát triển ngôn ngữ mạch lạc: Trẻ trả lời câu hỏi của cô rõ ràng, đủ câu. </a:t>
            </a:r>
            <a:endParaRPr lang="en-US" b="0" i="0" dirty="0">
              <a:solidFill>
                <a:srgbClr val="1F2937"/>
              </a:solidFill>
              <a:effectLst/>
              <a:latin typeface="Be Vietnam Pro"/>
            </a:endParaRPr>
          </a:p>
          <a:p>
            <a:r>
              <a:rPr lang="vi-VN" b="0" i="0" dirty="0">
                <a:solidFill>
                  <a:srgbClr val="1F2937"/>
                </a:solidFill>
                <a:effectLst/>
                <a:latin typeface="Be Vietnam Pro"/>
              </a:rPr>
              <a:t>- Rèn kỹ năng cầm, nắm, đặt đồ vật theo yêu cầu của cô. </a:t>
            </a:r>
            <a:endParaRPr lang="en-US" dirty="0"/>
          </a:p>
        </p:txBody>
      </p:sp>
      <p:sp>
        <p:nvSpPr>
          <p:cNvPr id="7" name="TextBox 6">
            <a:extLst>
              <a:ext uri="{FF2B5EF4-FFF2-40B4-BE49-F238E27FC236}">
                <a16:creationId xmlns:a16="http://schemas.microsoft.com/office/drawing/2014/main" id="{E68C24E6-3102-C606-11BE-41C572D077DB}"/>
              </a:ext>
            </a:extLst>
          </p:cNvPr>
          <p:cNvSpPr txBox="1"/>
          <p:nvPr/>
        </p:nvSpPr>
        <p:spPr>
          <a:xfrm>
            <a:off x="755576" y="3998853"/>
            <a:ext cx="7272808" cy="1200329"/>
          </a:xfrm>
          <a:prstGeom prst="rect">
            <a:avLst/>
          </a:prstGeom>
          <a:noFill/>
        </p:spPr>
        <p:txBody>
          <a:bodyPr wrap="square">
            <a:spAutoFit/>
          </a:bodyPr>
          <a:lstStyle/>
          <a:p>
            <a:r>
              <a:rPr lang="vi-VN" b="0" i="0" dirty="0">
                <a:solidFill>
                  <a:srgbClr val="1F2937"/>
                </a:solidFill>
                <a:effectLst/>
                <a:latin typeface="Be Vietnam Pro"/>
              </a:rPr>
              <a:t>. 3. </a:t>
            </a:r>
            <a:r>
              <a:rPr lang="vi-VN" b="1" i="0" dirty="0">
                <a:solidFill>
                  <a:srgbClr val="1F2937"/>
                </a:solidFill>
                <a:effectLst/>
                <a:latin typeface="Be Vietnam Pro"/>
              </a:rPr>
              <a:t>Thái độ:</a:t>
            </a:r>
            <a:r>
              <a:rPr lang="vi-VN" b="0" i="0" dirty="0">
                <a:solidFill>
                  <a:srgbClr val="1F2937"/>
                </a:solidFill>
                <a:effectLst/>
                <a:latin typeface="Be Vietnam Pro"/>
              </a:rPr>
              <a:t> - Trẻ hứng thú, vui vẻ và tích cực tham gia vào các hoạt động cùng cô và các bạn.</a:t>
            </a:r>
            <a:endParaRPr lang="en-US" b="0" i="0" dirty="0">
              <a:solidFill>
                <a:srgbClr val="1F2937"/>
              </a:solidFill>
              <a:effectLst/>
              <a:latin typeface="Be Vietnam Pro"/>
            </a:endParaRPr>
          </a:p>
          <a:p>
            <a:r>
              <a:rPr lang="vi-VN" b="0" i="0" dirty="0">
                <a:solidFill>
                  <a:srgbClr val="1F2937"/>
                </a:solidFill>
                <a:effectLst/>
                <a:latin typeface="Be Vietnam Pro"/>
              </a:rPr>
              <a:t> - Trẻ có ý thức giữ gìn đồ dùng, đồ chơi trong lớp.</a:t>
            </a:r>
            <a:endParaRPr lang="en-US" b="0" i="0" dirty="0">
              <a:solidFill>
                <a:srgbClr val="1F2937"/>
              </a:solidFill>
              <a:effectLst/>
              <a:latin typeface="Be Vietnam Pro"/>
            </a:endParaRPr>
          </a:p>
          <a:p>
            <a:r>
              <a:rPr lang="vi-VN" b="0" i="0" dirty="0">
                <a:solidFill>
                  <a:srgbClr val="1F2937"/>
                </a:solidFill>
                <a:effectLst/>
                <a:latin typeface="Be Vietnam Pro"/>
              </a:rPr>
              <a:t> - Trẻ biết lắng nghe và làm theo chỉ dẫn của cô.</a:t>
            </a:r>
            <a:endParaRPr lang="en-US" dirty="0"/>
          </a:p>
        </p:txBody>
      </p:sp>
    </p:spTree>
    <p:extLst>
      <p:ext uri="{BB962C8B-B14F-4D97-AF65-F5344CB8AC3E}">
        <p14:creationId xmlns:p14="http://schemas.microsoft.com/office/powerpoint/2010/main" val="41660388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a:extLst>
            <a:ext uri="{FF2B5EF4-FFF2-40B4-BE49-F238E27FC236}">
              <a16:creationId xmlns:a16="http://schemas.microsoft.com/office/drawing/2014/main" id="{68C63898-D1D1-0D7A-0AD3-94AA80E87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AF087E-0425-19EE-9644-20778FD312BA}"/>
              </a:ext>
            </a:extLst>
          </p:cNvPr>
          <p:cNvSpPr txBox="1">
            <a:spLocks/>
          </p:cNvSpPr>
          <p:nvPr/>
        </p:nvSpPr>
        <p:spPr>
          <a:xfrm>
            <a:off x="2049760" y="2420888"/>
            <a:ext cx="5044480" cy="614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1 ỔN ĐỊNH TỔ CHỨC</a:t>
            </a:r>
            <a:endParaRPr lang="vi-VN" sz="2400" b="1" dirty="0">
              <a:latin typeface="Times New Roman" pitchFamily="18" charset="0"/>
              <a:cs typeface="Times New Roman" pitchFamily="18" charset="0"/>
            </a:endParaRPr>
          </a:p>
        </p:txBody>
      </p:sp>
      <p:sp>
        <p:nvSpPr>
          <p:cNvPr id="8" name="Title 1">
            <a:hlinkClick r:id="rId3"/>
            <a:extLst>
              <a:ext uri="{FF2B5EF4-FFF2-40B4-BE49-F238E27FC236}">
                <a16:creationId xmlns:a16="http://schemas.microsoft.com/office/drawing/2014/main" id="{93F83E5C-96CF-B78E-9E6C-A6B2DEEEC639}"/>
              </a:ext>
            </a:extLst>
          </p:cNvPr>
          <p:cNvSpPr txBox="1">
            <a:spLocks/>
          </p:cNvSpPr>
          <p:nvPr/>
        </p:nvSpPr>
        <p:spPr>
          <a:xfrm>
            <a:off x="1907704" y="3059520"/>
            <a:ext cx="5044480" cy="614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err="1">
                <a:latin typeface="Times New Roman" pitchFamily="18" charset="0"/>
                <a:cs typeface="Times New Roman" pitchFamily="18" charset="0"/>
              </a:rPr>
              <a:t>Hát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46647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2267744" y="5404048"/>
            <a:ext cx="4032448" cy="79208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dirty="0" err="1">
                <a:latin typeface="Times New Roman" pitchFamily="18" charset="0"/>
                <a:cs typeface="Times New Roman" pitchFamily="18" charset="0"/>
              </a:rPr>
              <a:t>Quả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táo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đỏ</a:t>
            </a:r>
            <a:endParaRPr lang="vi-VN" sz="4000" dirty="0">
              <a:latin typeface="Times New Roman" pitchFamily="18" charset="0"/>
              <a:cs typeface="Times New Roman" pitchFamily="18" charset="0"/>
            </a:endParaRPr>
          </a:p>
        </p:txBody>
      </p:sp>
      <p:grpSp>
        <p:nvGrpSpPr>
          <p:cNvPr id="4" name="Group 3">
            <a:extLst>
              <a:ext uri="{FF2B5EF4-FFF2-40B4-BE49-F238E27FC236}">
                <a16:creationId xmlns:a16="http://schemas.microsoft.com/office/drawing/2014/main" id="{10AFFA4E-CE09-E86E-6162-22FFCA51BE75}"/>
              </a:ext>
            </a:extLst>
          </p:cNvPr>
          <p:cNvGrpSpPr/>
          <p:nvPr/>
        </p:nvGrpSpPr>
        <p:grpSpPr>
          <a:xfrm>
            <a:off x="1907704" y="867543"/>
            <a:ext cx="4176464" cy="4536505"/>
            <a:chOff x="2051720" y="476671"/>
            <a:chExt cx="4176464" cy="4536505"/>
          </a:xfrm>
        </p:grpSpPr>
        <p:sp>
          <p:nvSpPr>
            <p:cNvPr id="3" name="Rectangle 2">
              <a:extLst>
                <a:ext uri="{FF2B5EF4-FFF2-40B4-BE49-F238E27FC236}">
                  <a16:creationId xmlns:a16="http://schemas.microsoft.com/office/drawing/2014/main" id="{903B79F1-2475-9223-54AC-DC8ACCD1DC5E}"/>
                </a:ext>
              </a:extLst>
            </p:cNvPr>
            <p:cNvSpPr/>
            <p:nvPr/>
          </p:nvSpPr>
          <p:spPr>
            <a:xfrm>
              <a:off x="3563888" y="1412776"/>
              <a:ext cx="1728192"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31" t="2964" r="9091" b="3685"/>
            <a:stretch>
              <a:fillRect/>
            </a:stretch>
          </p:blipFill>
          <p:spPr>
            <a:xfrm>
              <a:off x="2051720" y="476671"/>
              <a:ext cx="4176464" cy="4536505"/>
            </a:xfrm>
            <a:prstGeom prst="rect">
              <a:avLst/>
            </a:prstGeom>
          </p:spPr>
        </p:pic>
      </p:grpSp>
      <p:sp>
        <p:nvSpPr>
          <p:cNvPr id="5" name="Title 1">
            <a:extLst>
              <a:ext uri="{FF2B5EF4-FFF2-40B4-BE49-F238E27FC236}">
                <a16:creationId xmlns:a16="http://schemas.microsoft.com/office/drawing/2014/main" id="{84492484-4EF1-6EDD-DEA4-3030B8615A1E}"/>
              </a:ext>
            </a:extLst>
          </p:cNvPr>
          <p:cNvSpPr txBox="1">
            <a:spLocks/>
          </p:cNvSpPr>
          <p:nvPr/>
        </p:nvSpPr>
        <p:spPr>
          <a:xfrm>
            <a:off x="1954210" y="354707"/>
            <a:ext cx="5044480" cy="61431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2 BÀI HỌC</a:t>
            </a:r>
            <a:endParaRPr 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65482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043608" y="5013176"/>
            <a:ext cx="2880320"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err="1">
                <a:latin typeface="Times New Roman" pitchFamily="18" charset="0"/>
                <a:cs typeface="Times New Roman" pitchFamily="18" charset="0"/>
              </a:rPr>
              <a:t>Quả</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táo</a:t>
            </a:r>
            <a:r>
              <a:rPr lang="en-US" sz="4400" b="1" dirty="0">
                <a:latin typeface="Times New Roman" pitchFamily="18" charset="0"/>
                <a:cs typeface="Times New Roman" pitchFamily="18" charset="0"/>
              </a:rPr>
              <a:t> to</a:t>
            </a:r>
            <a:endParaRPr lang="vi-VN" sz="4400" b="1" dirty="0">
              <a:latin typeface="Times New Roman" pitchFamily="18" charset="0"/>
              <a:cs typeface="Times New Roman" pitchFamily="18" charset="0"/>
            </a:endParaRPr>
          </a:p>
        </p:txBody>
      </p:sp>
      <p:sp>
        <p:nvSpPr>
          <p:cNvPr id="8" name="Rounded Rectangle 7"/>
          <p:cNvSpPr/>
          <p:nvPr/>
        </p:nvSpPr>
        <p:spPr>
          <a:xfrm>
            <a:off x="5469762" y="5038716"/>
            <a:ext cx="3379700" cy="8640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err="1">
                <a:latin typeface="Times New Roman" pitchFamily="18" charset="0"/>
                <a:cs typeface="Times New Roman" pitchFamily="18" charset="0"/>
              </a:rPr>
              <a:t>Quả</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táo</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nhỏ</a:t>
            </a:r>
            <a:endParaRPr lang="vi-VN" sz="4400" b="1" dirty="0">
              <a:latin typeface="Times New Roman" pitchFamily="18" charset="0"/>
              <a:cs typeface="Times New Roman" pitchFamily="18" charset="0"/>
            </a:endParaRPr>
          </a:p>
        </p:txBody>
      </p:sp>
      <p:grpSp>
        <p:nvGrpSpPr>
          <p:cNvPr id="2" name="Group 1">
            <a:extLst>
              <a:ext uri="{FF2B5EF4-FFF2-40B4-BE49-F238E27FC236}">
                <a16:creationId xmlns:a16="http://schemas.microsoft.com/office/drawing/2014/main" id="{268C7BBD-1EF3-CEAF-C28E-B57A53DC950B}"/>
              </a:ext>
            </a:extLst>
          </p:cNvPr>
          <p:cNvGrpSpPr/>
          <p:nvPr/>
        </p:nvGrpSpPr>
        <p:grpSpPr>
          <a:xfrm>
            <a:off x="549385" y="535517"/>
            <a:ext cx="4195803" cy="4283757"/>
            <a:chOff x="2051720" y="476671"/>
            <a:chExt cx="4176464" cy="4536505"/>
          </a:xfrm>
        </p:grpSpPr>
        <p:sp>
          <p:nvSpPr>
            <p:cNvPr id="3" name="Rectangle 2">
              <a:extLst>
                <a:ext uri="{FF2B5EF4-FFF2-40B4-BE49-F238E27FC236}">
                  <a16:creationId xmlns:a16="http://schemas.microsoft.com/office/drawing/2014/main" id="{5EB12C2D-ECF9-8EDB-A25E-EB1626B5D6D1}"/>
                </a:ext>
              </a:extLst>
            </p:cNvPr>
            <p:cNvSpPr/>
            <p:nvPr/>
          </p:nvSpPr>
          <p:spPr>
            <a:xfrm>
              <a:off x="3563888" y="1412776"/>
              <a:ext cx="1728192"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B8661AB-DE49-1243-D971-FB1954D36D9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31" t="2964" r="9091" b="3685"/>
            <a:stretch>
              <a:fillRect/>
            </a:stretch>
          </p:blipFill>
          <p:spPr>
            <a:xfrm>
              <a:off x="2051720" y="476671"/>
              <a:ext cx="4176464" cy="4536505"/>
            </a:xfrm>
            <a:prstGeom prst="rect">
              <a:avLst/>
            </a:prstGeom>
          </p:spPr>
        </p:pic>
      </p:grpSp>
      <p:grpSp>
        <p:nvGrpSpPr>
          <p:cNvPr id="7" name="Group 6">
            <a:extLst>
              <a:ext uri="{FF2B5EF4-FFF2-40B4-BE49-F238E27FC236}">
                <a16:creationId xmlns:a16="http://schemas.microsoft.com/office/drawing/2014/main" id="{5D2E2F05-4F91-AECC-79D4-B3D5B8C453F8}"/>
              </a:ext>
            </a:extLst>
          </p:cNvPr>
          <p:cNvGrpSpPr/>
          <p:nvPr/>
        </p:nvGrpSpPr>
        <p:grpSpPr>
          <a:xfrm>
            <a:off x="5935476" y="2167425"/>
            <a:ext cx="2448272" cy="2628019"/>
            <a:chOff x="2051720" y="476671"/>
            <a:chExt cx="4176464" cy="4536505"/>
          </a:xfrm>
        </p:grpSpPr>
        <p:sp>
          <p:nvSpPr>
            <p:cNvPr id="9" name="Rectangle 8">
              <a:extLst>
                <a:ext uri="{FF2B5EF4-FFF2-40B4-BE49-F238E27FC236}">
                  <a16:creationId xmlns:a16="http://schemas.microsoft.com/office/drawing/2014/main" id="{E24F12F7-34C9-90A9-7A53-576D305937B4}"/>
                </a:ext>
              </a:extLst>
            </p:cNvPr>
            <p:cNvSpPr/>
            <p:nvPr/>
          </p:nvSpPr>
          <p:spPr>
            <a:xfrm>
              <a:off x="3563888" y="1412776"/>
              <a:ext cx="1728192" cy="79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CCF68AA-E038-172F-2374-C1CE8ACF717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031" t="2964" r="9091" b="3685"/>
            <a:stretch>
              <a:fillRect/>
            </a:stretch>
          </p:blipFill>
          <p:spPr>
            <a:xfrm>
              <a:off x="2051720" y="476671"/>
              <a:ext cx="4176464" cy="4536505"/>
            </a:xfrm>
            <a:prstGeom prst="rect">
              <a:avLst/>
            </a:prstGeom>
          </p:spPr>
        </p:pic>
      </p:grpSp>
    </p:spTree>
    <p:extLst>
      <p:ext uri="{BB962C8B-B14F-4D97-AF65-F5344CB8AC3E}">
        <p14:creationId xmlns:p14="http://schemas.microsoft.com/office/powerpoint/2010/main" val="12011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EFFED"/>
              </a:clrFrom>
              <a:clrTo>
                <a:srgbClr val="FEFFED">
                  <a:alpha val="0"/>
                </a:srgbClr>
              </a:clrTo>
            </a:clrChange>
            <a:extLst>
              <a:ext uri="{28A0092B-C50C-407E-A947-70E740481C1C}">
                <a14:useLocalDpi xmlns:a14="http://schemas.microsoft.com/office/drawing/2010/main" val="0"/>
              </a:ext>
            </a:extLst>
          </a:blip>
          <a:stretch>
            <a:fillRect/>
          </a:stretch>
        </p:blipFill>
        <p:spPr>
          <a:xfrm>
            <a:off x="395536" y="1988840"/>
            <a:ext cx="4525963" cy="4525963"/>
          </a:xfrm>
        </p:spPr>
      </p:pic>
      <p:pic>
        <p:nvPicPr>
          <p:cNvPr id="5" name="Content Placeholder 3"/>
          <p:cNvPicPr>
            <a:picLocks noChangeAspect="1"/>
          </p:cNvPicPr>
          <p:nvPr/>
        </p:nvPicPr>
        <p:blipFill>
          <a:blip r:embed="rId3">
            <a:clrChange>
              <a:clrFrom>
                <a:srgbClr val="FEFFED"/>
              </a:clrFrom>
              <a:clrTo>
                <a:srgbClr val="FEFFED">
                  <a:alpha val="0"/>
                </a:srgbClr>
              </a:clrTo>
            </a:clrChange>
            <a:extLst>
              <a:ext uri="{28A0092B-C50C-407E-A947-70E740481C1C}">
                <a14:useLocalDpi xmlns:a14="http://schemas.microsoft.com/office/drawing/2010/main" val="0"/>
              </a:ext>
            </a:extLst>
          </a:blip>
          <a:stretch>
            <a:fillRect/>
          </a:stretch>
        </p:blipFill>
        <p:spPr>
          <a:xfrm>
            <a:off x="5364088" y="3594080"/>
            <a:ext cx="2734147" cy="2734147"/>
          </a:xfrm>
          <a:prstGeom prst="rect">
            <a:avLst/>
          </a:prstGeom>
        </p:spPr>
      </p:pic>
      <p:sp>
        <p:nvSpPr>
          <p:cNvPr id="6" name="Rounded Rectangle 5"/>
          <p:cNvSpPr/>
          <p:nvPr/>
        </p:nvSpPr>
        <p:spPr>
          <a:xfrm>
            <a:off x="1115616" y="6165304"/>
            <a:ext cx="3381181" cy="432048"/>
          </a:xfrm>
          <a:prstGeom prst="round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4400" dirty="0" err="1">
                <a:latin typeface="Times New Roman" pitchFamily="18" charset="0"/>
                <a:cs typeface="Times New Roman" pitchFamily="18" charset="0"/>
              </a:rPr>
              <a:t>Ngôi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nhà</a:t>
            </a:r>
            <a:r>
              <a:rPr lang="en-US" sz="4400" dirty="0">
                <a:latin typeface="Times New Roman" pitchFamily="18" charset="0"/>
                <a:cs typeface="Times New Roman" pitchFamily="18" charset="0"/>
              </a:rPr>
              <a:t> to</a:t>
            </a:r>
          </a:p>
        </p:txBody>
      </p:sp>
      <p:sp>
        <p:nvSpPr>
          <p:cNvPr id="7" name="Rounded Rectangle 6"/>
          <p:cNvSpPr/>
          <p:nvPr/>
        </p:nvSpPr>
        <p:spPr>
          <a:xfrm>
            <a:off x="5220072" y="6165304"/>
            <a:ext cx="3381181" cy="432048"/>
          </a:xfrm>
          <a:prstGeom prst="roundRect">
            <a:avLst/>
          </a:prstGeom>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n-US" sz="4400" dirty="0" err="1">
                <a:latin typeface="Times New Roman" pitchFamily="18" charset="0"/>
                <a:cs typeface="Times New Roman" pitchFamily="18" charset="0"/>
              </a:rPr>
              <a:t>Ngôi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nhỏ</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39571390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492896"/>
            <a:ext cx="8229600" cy="1684784"/>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Bé</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hãy</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tìm</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6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hình</a:t>
            </a: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to</a:t>
            </a:r>
          </a:p>
        </p:txBody>
      </p:sp>
    </p:spTree>
    <p:extLst>
      <p:ext uri="{BB962C8B-B14F-4D97-AF65-F5344CB8AC3E}">
        <p14:creationId xmlns:p14="http://schemas.microsoft.com/office/powerpoint/2010/main" val="3152624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5000" r="-15000"/>
          </a:stretch>
        </a:blip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backgroundRemoval t="9500" b="91700" l="9500" r="94200">
                        <a14:foregroundMark x1="30800" y1="9500" x2="30800" y2="9500"/>
                        <a14:foregroundMark x1="85600" y1="22300" x2="85600" y2="22300"/>
                        <a14:foregroundMark x1="57000" y1="20400" x2="57000" y2="20400"/>
                        <a14:foregroundMark x1="94200" y1="33100" x2="94200" y2="33100"/>
                        <a14:foregroundMark x1="36000" y1="91800" x2="36800" y2="91800"/>
                        <a14:foregroundMark x1="9500" y1="14600" x2="9500" y2="14600"/>
                        <a14:foregroundMark x1="71400" y1="14600" x2="71400" y2="14600"/>
                      </a14:backgroundRemoval>
                    </a14:imgEffect>
                  </a14:imgLayer>
                </a14:imgProps>
              </a:ext>
              <a:ext uri="{28A0092B-C50C-407E-A947-70E740481C1C}">
                <a14:useLocalDpi xmlns:a14="http://schemas.microsoft.com/office/drawing/2010/main" val="0"/>
              </a:ext>
            </a:extLst>
          </a:blip>
          <a:srcRect/>
          <a:stretch>
            <a:fillRect/>
          </a:stretch>
        </p:blipFill>
        <p:spPr bwMode="auto">
          <a:xfrm>
            <a:off x="4139952" y="836712"/>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a:extLst>
              <a:ext uri="{FF2B5EF4-FFF2-40B4-BE49-F238E27FC236}">
                <a16:creationId xmlns:a16="http://schemas.microsoft.com/office/drawing/2014/main" id="{35995141-8B4B-E681-F4E5-3FDA82ACB03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500" b="91700" l="9500" r="94200">
                        <a14:foregroundMark x1="30800" y1="9500" x2="30800" y2="9500"/>
                        <a14:foregroundMark x1="85600" y1="22300" x2="85600" y2="22300"/>
                        <a14:foregroundMark x1="57000" y1="20400" x2="57000" y2="20400"/>
                        <a14:foregroundMark x1="94200" y1="33100" x2="94200" y2="33100"/>
                        <a14:foregroundMark x1="36000" y1="91800" x2="36800" y2="91800"/>
                        <a14:foregroundMark x1="9500" y1="14600" x2="9500" y2="14600"/>
                        <a14:foregroundMark x1="71400" y1="14600" x2="71400" y2="14600"/>
                      </a14:backgroundRemoval>
                    </a14:imgEffect>
                  </a14:imgLayer>
                </a14:imgProps>
              </a:ext>
              <a:ext uri="{28A0092B-C50C-407E-A947-70E740481C1C}">
                <a14:useLocalDpi xmlns:a14="http://schemas.microsoft.com/office/drawing/2010/main" val="0"/>
              </a:ext>
            </a:extLst>
          </a:blip>
          <a:srcRect/>
          <a:stretch>
            <a:fillRect/>
          </a:stretch>
        </p:blipFill>
        <p:spPr bwMode="auto">
          <a:xfrm>
            <a:off x="694491" y="2436793"/>
            <a:ext cx="295232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08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7"/>
                                        </p:tgtEl>
                                        <p:attrNameLst>
                                          <p:attrName>r</p:attrName>
                                        </p:attrNameLst>
                                      </p:cBhvr>
                                    </p:animRot>
                                    <p:animRot by="-240000">
                                      <p:cBhvr>
                                        <p:cTn id="7" dur="200" fill="hold">
                                          <p:stCondLst>
                                            <p:cond delay="200"/>
                                          </p:stCondLst>
                                        </p:cTn>
                                        <p:tgtEl>
                                          <p:spTgt spid="1027"/>
                                        </p:tgtEl>
                                        <p:attrNameLst>
                                          <p:attrName>r</p:attrName>
                                        </p:attrNameLst>
                                      </p:cBhvr>
                                    </p:animRot>
                                    <p:animRot by="240000">
                                      <p:cBhvr>
                                        <p:cTn id="8" dur="200" fill="hold">
                                          <p:stCondLst>
                                            <p:cond delay="400"/>
                                          </p:stCondLst>
                                        </p:cTn>
                                        <p:tgtEl>
                                          <p:spTgt spid="1027"/>
                                        </p:tgtEl>
                                        <p:attrNameLst>
                                          <p:attrName>r</p:attrName>
                                        </p:attrNameLst>
                                      </p:cBhvr>
                                    </p:animRot>
                                    <p:animRot by="-240000">
                                      <p:cBhvr>
                                        <p:cTn id="9" dur="200" fill="hold">
                                          <p:stCondLst>
                                            <p:cond delay="600"/>
                                          </p:stCondLst>
                                        </p:cTn>
                                        <p:tgtEl>
                                          <p:spTgt spid="1027"/>
                                        </p:tgtEl>
                                        <p:attrNameLst>
                                          <p:attrName>r</p:attrName>
                                        </p:attrNameLst>
                                      </p:cBhvr>
                                    </p:animRot>
                                    <p:animRot by="120000">
                                      <p:cBhvr>
                                        <p:cTn id="10" dur="200" fill="hold">
                                          <p:stCondLst>
                                            <p:cond delay="800"/>
                                          </p:stCondLst>
                                        </p:cTn>
                                        <p:tgtEl>
                                          <p:spTgt spid="102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2"/>
                                        </p:tgtEl>
                                        <p:attrNameLst>
                                          <p:attrName>r</p:attrName>
                                        </p:attrNameLst>
                                      </p:cBhvr>
                                    </p:animRot>
                                    <p:animRot by="-240000">
                                      <p:cBhvr>
                                        <p:cTn id="15" dur="200" fill="hold">
                                          <p:stCondLst>
                                            <p:cond delay="200"/>
                                          </p:stCondLst>
                                        </p:cTn>
                                        <p:tgtEl>
                                          <p:spTgt spid="2"/>
                                        </p:tgtEl>
                                        <p:attrNameLst>
                                          <p:attrName>r</p:attrName>
                                        </p:attrNameLst>
                                      </p:cBhvr>
                                    </p:animRot>
                                    <p:animRot by="240000">
                                      <p:cBhvr>
                                        <p:cTn id="16" dur="200" fill="hold">
                                          <p:stCondLst>
                                            <p:cond delay="400"/>
                                          </p:stCondLst>
                                        </p:cTn>
                                        <p:tgtEl>
                                          <p:spTgt spid="2"/>
                                        </p:tgtEl>
                                        <p:attrNameLst>
                                          <p:attrName>r</p:attrName>
                                        </p:attrNameLst>
                                      </p:cBhvr>
                                    </p:animRot>
                                    <p:animRot by="-240000">
                                      <p:cBhvr>
                                        <p:cTn id="17" dur="200" fill="hold">
                                          <p:stCondLst>
                                            <p:cond delay="600"/>
                                          </p:stCondLst>
                                        </p:cTn>
                                        <p:tgtEl>
                                          <p:spTgt spid="2"/>
                                        </p:tgtEl>
                                        <p:attrNameLst>
                                          <p:attrName>r</p:attrName>
                                        </p:attrNameLst>
                                      </p:cBhvr>
                                    </p:animRot>
                                    <p:animRot by="120000">
                                      <p:cBhvr>
                                        <p:cTn id="18"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708920"/>
            <a:ext cx="8229600" cy="1540768"/>
          </a:xfrm>
        </p:spPr>
        <p:txBody>
          <a:bodyPr>
            <a:normAutofit/>
          </a:bodyPr>
          <a:lstStyle/>
          <a:p>
            <a:pPr marL="0" indent="0" algn="ctr">
              <a:buNone/>
            </a:pP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Bé</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hãy</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tìm</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hình</a:t>
            </a:r>
            <a:r>
              <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60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nhỏ</a:t>
            </a:r>
            <a:endParaRPr lang="en-US"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505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405</Words>
  <Application>Microsoft Office PowerPoint</Application>
  <PresentationFormat>On-screen Show (4:3)</PresentationFormat>
  <Paragraphs>32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Be Vietnam Pro</vt:lpstr>
      <vt:lpstr>Calibri</vt:lpstr>
      <vt:lpstr>Times New Roman</vt:lpstr>
      <vt:lpstr>Office Theme</vt:lpstr>
      <vt:lpstr>Năm học: 2025-2026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ĐẾN ĐÂY LÀ HẾT RỒI  XIN CHÀO VÀ HẸN GẶP LẠI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Lớp: Thỏ Trắng giáo viên:Trần Cao Thị Kiều Khanh</dc:title>
  <dc:creator>25-36t</dc:creator>
  <cp:lastModifiedBy>Administrator</cp:lastModifiedBy>
  <cp:revision>12</cp:revision>
  <dcterms:created xsi:type="dcterms:W3CDTF">2023-11-02T08:33:24Z</dcterms:created>
  <dcterms:modified xsi:type="dcterms:W3CDTF">2025-11-06T08:11:55Z</dcterms:modified>
</cp:coreProperties>
</file>