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4" r:id="rId4"/>
    <p:sldId id="265" r:id="rId5"/>
    <p:sldId id="269" r:id="rId6"/>
    <p:sldId id="266" r:id="rId7"/>
    <p:sldId id="267" r:id="rId8"/>
    <p:sldId id="268"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61" r:id="rId24"/>
    <p:sldId id="263" r:id="rId25"/>
    <p:sldId id="262" r:id="rId26"/>
    <p:sldId id="284" r:id="rId27"/>
    <p:sldId id="286" r:id="rId28"/>
    <p:sldId id="285" r:id="rId2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2" d="100"/>
          <a:sy n="72"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8310D90E-ABC8-4744-AECA-8422AA14B17F}" type="datetimeFigureOut">
              <a:rPr lang="vi-VN" smtClean="0"/>
              <a:t>15/10/2025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F539B8-DA31-4237-99FD-FB62FBB5E0F9}" type="slidenum">
              <a:rPr lang="vi-VN" smtClean="0"/>
              <a:t>‹#›</a:t>
            </a:fld>
            <a:endParaRPr lang="vi-VN"/>
          </a:p>
        </p:txBody>
      </p:sp>
    </p:spTree>
    <p:extLst>
      <p:ext uri="{BB962C8B-B14F-4D97-AF65-F5344CB8AC3E}">
        <p14:creationId xmlns:p14="http://schemas.microsoft.com/office/powerpoint/2010/main" val="1255483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310D90E-ABC8-4744-AECA-8422AA14B17F}" type="datetimeFigureOut">
              <a:rPr lang="vi-VN" smtClean="0"/>
              <a:t>15/10/2025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F539B8-DA31-4237-99FD-FB62FBB5E0F9}" type="slidenum">
              <a:rPr lang="vi-VN" smtClean="0"/>
              <a:t>‹#›</a:t>
            </a:fld>
            <a:endParaRPr lang="vi-VN"/>
          </a:p>
        </p:txBody>
      </p:sp>
    </p:spTree>
    <p:extLst>
      <p:ext uri="{BB962C8B-B14F-4D97-AF65-F5344CB8AC3E}">
        <p14:creationId xmlns:p14="http://schemas.microsoft.com/office/powerpoint/2010/main" val="3842722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310D90E-ABC8-4744-AECA-8422AA14B17F}" type="datetimeFigureOut">
              <a:rPr lang="vi-VN" smtClean="0"/>
              <a:t>15/10/2025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F539B8-DA31-4237-99FD-FB62FBB5E0F9}" type="slidenum">
              <a:rPr lang="vi-VN" smtClean="0"/>
              <a:t>‹#›</a:t>
            </a:fld>
            <a:endParaRPr lang="vi-VN"/>
          </a:p>
        </p:txBody>
      </p:sp>
    </p:spTree>
    <p:extLst>
      <p:ext uri="{BB962C8B-B14F-4D97-AF65-F5344CB8AC3E}">
        <p14:creationId xmlns:p14="http://schemas.microsoft.com/office/powerpoint/2010/main" val="604433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310D90E-ABC8-4744-AECA-8422AA14B17F}" type="datetimeFigureOut">
              <a:rPr lang="vi-VN" smtClean="0"/>
              <a:t>15/10/2025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F539B8-DA31-4237-99FD-FB62FBB5E0F9}" type="slidenum">
              <a:rPr lang="vi-VN" smtClean="0"/>
              <a:t>‹#›</a:t>
            </a:fld>
            <a:endParaRPr lang="vi-VN"/>
          </a:p>
        </p:txBody>
      </p:sp>
    </p:spTree>
    <p:extLst>
      <p:ext uri="{BB962C8B-B14F-4D97-AF65-F5344CB8AC3E}">
        <p14:creationId xmlns:p14="http://schemas.microsoft.com/office/powerpoint/2010/main" val="2189934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10D90E-ABC8-4744-AECA-8422AA14B17F}" type="datetimeFigureOut">
              <a:rPr lang="vi-VN" smtClean="0"/>
              <a:t>15/10/2025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F539B8-DA31-4237-99FD-FB62FBB5E0F9}" type="slidenum">
              <a:rPr lang="vi-VN" smtClean="0"/>
              <a:t>‹#›</a:t>
            </a:fld>
            <a:endParaRPr lang="vi-VN"/>
          </a:p>
        </p:txBody>
      </p:sp>
    </p:spTree>
    <p:extLst>
      <p:ext uri="{BB962C8B-B14F-4D97-AF65-F5344CB8AC3E}">
        <p14:creationId xmlns:p14="http://schemas.microsoft.com/office/powerpoint/2010/main" val="329113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8310D90E-ABC8-4744-AECA-8422AA14B17F}" type="datetimeFigureOut">
              <a:rPr lang="vi-VN" smtClean="0"/>
              <a:t>15/10/2025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2F539B8-DA31-4237-99FD-FB62FBB5E0F9}" type="slidenum">
              <a:rPr lang="vi-VN" smtClean="0"/>
              <a:t>‹#›</a:t>
            </a:fld>
            <a:endParaRPr lang="vi-VN"/>
          </a:p>
        </p:txBody>
      </p:sp>
    </p:spTree>
    <p:extLst>
      <p:ext uri="{BB962C8B-B14F-4D97-AF65-F5344CB8AC3E}">
        <p14:creationId xmlns:p14="http://schemas.microsoft.com/office/powerpoint/2010/main" val="3464455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8310D90E-ABC8-4744-AECA-8422AA14B17F}" type="datetimeFigureOut">
              <a:rPr lang="vi-VN" smtClean="0"/>
              <a:t>15/10/2025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2F539B8-DA31-4237-99FD-FB62FBB5E0F9}" type="slidenum">
              <a:rPr lang="vi-VN" smtClean="0"/>
              <a:t>‹#›</a:t>
            </a:fld>
            <a:endParaRPr lang="vi-VN"/>
          </a:p>
        </p:txBody>
      </p:sp>
    </p:spTree>
    <p:extLst>
      <p:ext uri="{BB962C8B-B14F-4D97-AF65-F5344CB8AC3E}">
        <p14:creationId xmlns:p14="http://schemas.microsoft.com/office/powerpoint/2010/main" val="2587993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8310D90E-ABC8-4744-AECA-8422AA14B17F}" type="datetimeFigureOut">
              <a:rPr lang="vi-VN" smtClean="0"/>
              <a:t>15/10/2025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2F539B8-DA31-4237-99FD-FB62FBB5E0F9}" type="slidenum">
              <a:rPr lang="vi-VN" smtClean="0"/>
              <a:t>‹#›</a:t>
            </a:fld>
            <a:endParaRPr lang="vi-VN"/>
          </a:p>
        </p:txBody>
      </p:sp>
    </p:spTree>
    <p:extLst>
      <p:ext uri="{BB962C8B-B14F-4D97-AF65-F5344CB8AC3E}">
        <p14:creationId xmlns:p14="http://schemas.microsoft.com/office/powerpoint/2010/main" val="4018196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10D90E-ABC8-4744-AECA-8422AA14B17F}" type="datetimeFigureOut">
              <a:rPr lang="vi-VN" smtClean="0"/>
              <a:t>15/10/2025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2F539B8-DA31-4237-99FD-FB62FBB5E0F9}" type="slidenum">
              <a:rPr lang="vi-VN" smtClean="0"/>
              <a:t>‹#›</a:t>
            </a:fld>
            <a:endParaRPr lang="vi-VN"/>
          </a:p>
        </p:txBody>
      </p:sp>
    </p:spTree>
    <p:extLst>
      <p:ext uri="{BB962C8B-B14F-4D97-AF65-F5344CB8AC3E}">
        <p14:creationId xmlns:p14="http://schemas.microsoft.com/office/powerpoint/2010/main" val="3850472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10D90E-ABC8-4744-AECA-8422AA14B17F}" type="datetimeFigureOut">
              <a:rPr lang="vi-VN" smtClean="0"/>
              <a:t>15/10/2025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2F539B8-DA31-4237-99FD-FB62FBB5E0F9}" type="slidenum">
              <a:rPr lang="vi-VN" smtClean="0"/>
              <a:t>‹#›</a:t>
            </a:fld>
            <a:endParaRPr lang="vi-VN"/>
          </a:p>
        </p:txBody>
      </p:sp>
    </p:spTree>
    <p:extLst>
      <p:ext uri="{BB962C8B-B14F-4D97-AF65-F5344CB8AC3E}">
        <p14:creationId xmlns:p14="http://schemas.microsoft.com/office/powerpoint/2010/main" val="2673198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10D90E-ABC8-4744-AECA-8422AA14B17F}" type="datetimeFigureOut">
              <a:rPr lang="vi-VN" smtClean="0"/>
              <a:t>15/10/2025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2F539B8-DA31-4237-99FD-FB62FBB5E0F9}" type="slidenum">
              <a:rPr lang="vi-VN" smtClean="0"/>
              <a:t>‹#›</a:t>
            </a:fld>
            <a:endParaRPr lang="vi-VN"/>
          </a:p>
        </p:txBody>
      </p:sp>
    </p:spTree>
    <p:extLst>
      <p:ext uri="{BB962C8B-B14F-4D97-AF65-F5344CB8AC3E}">
        <p14:creationId xmlns:p14="http://schemas.microsoft.com/office/powerpoint/2010/main" val="3447101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0D90E-ABC8-4744-AECA-8422AA14B17F}" type="datetimeFigureOut">
              <a:rPr lang="vi-VN" smtClean="0"/>
              <a:t>15/10/2025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539B8-DA31-4237-99FD-FB62FBB5E0F9}" type="slidenum">
              <a:rPr lang="vi-VN" smtClean="0"/>
              <a:t>‹#›</a:t>
            </a:fld>
            <a:endParaRPr lang="vi-VN"/>
          </a:p>
        </p:txBody>
      </p:sp>
    </p:spTree>
    <p:extLst>
      <p:ext uri="{BB962C8B-B14F-4D97-AF65-F5344CB8AC3E}">
        <p14:creationId xmlns:p14="http://schemas.microsoft.com/office/powerpoint/2010/main" val="1982964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5.jpg"/><Relationship Id="rId7" Type="http://schemas.openxmlformats.org/officeDocument/2006/relationships/image" Target="../media/image20.jp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4.jp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0"/>
            <a:ext cx="12269037" cy="6863080"/>
          </a:xfrm>
          <a:prstGeom prst="rect">
            <a:avLst/>
          </a:prstGeom>
        </p:spPr>
      </p:pic>
      <p:sp>
        <p:nvSpPr>
          <p:cNvPr id="4" name="TextBox 3"/>
          <p:cNvSpPr txBox="1"/>
          <p:nvPr/>
        </p:nvSpPr>
        <p:spPr>
          <a:xfrm>
            <a:off x="3673929" y="400050"/>
            <a:ext cx="6670221" cy="1293814"/>
          </a:xfrm>
          <a:prstGeom prst="rect">
            <a:avLst/>
          </a:prstGeom>
          <a:noFill/>
        </p:spPr>
        <p:txBody>
          <a:bodyPr wrap="square" rtlCol="0">
            <a:spAutoFit/>
          </a:bodyPr>
          <a:lstStyle/>
          <a:p>
            <a:endParaRPr lang="vi-VN" dirty="0"/>
          </a:p>
        </p:txBody>
      </p:sp>
      <p:sp>
        <p:nvSpPr>
          <p:cNvPr id="5" name="Rectangle 4"/>
          <p:cNvSpPr/>
          <p:nvPr/>
        </p:nvSpPr>
        <p:spPr>
          <a:xfrm>
            <a:off x="2963636" y="1061357"/>
            <a:ext cx="6180364" cy="646331"/>
          </a:xfrm>
          <a:prstGeom prst="rect">
            <a:avLst/>
          </a:prstGeom>
        </p:spPr>
        <p:txBody>
          <a:bodyPr wrap="square">
            <a:spAutoFit/>
          </a:bodyPr>
          <a:lstStyle/>
          <a:p>
            <a:pPr algn="ctr"/>
            <a:r>
              <a:rPr lang="en-US" b="1">
                <a:latin typeface="Times New Roman" panose="02020603050405020304" pitchFamily="18" charset="0"/>
                <a:cs typeface="Times New Roman" panose="02020603050405020304" pitchFamily="18" charset="0"/>
              </a:rPr>
              <a:t>ỦY BAN NHÂN DÂN PH</a:t>
            </a:r>
            <a:r>
              <a:rPr lang="vi-VN" b="1">
                <a:latin typeface="Times New Roman" panose="02020603050405020304" pitchFamily="18" charset="0"/>
                <a:cs typeface="Times New Roman" panose="02020603050405020304" pitchFamily="18" charset="0"/>
              </a:rPr>
              <a:t>ƯỜNG VIỆT HƯNG</a:t>
            </a:r>
            <a:endParaRPr lang="en-US" b="1">
              <a:latin typeface="Times New Roman" panose="02020603050405020304" pitchFamily="18" charset="0"/>
              <a:cs typeface="Times New Roman" panose="02020603050405020304" pitchFamily="18" charset="0"/>
            </a:endParaRPr>
          </a:p>
          <a:p>
            <a:pPr algn="ctr"/>
            <a:r>
              <a:rPr lang="en-US" b="1">
                <a:latin typeface="Times New Roman" panose="02020603050405020304" pitchFamily="18" charset="0"/>
                <a:cs typeface="Times New Roman" panose="02020603050405020304" pitchFamily="18" charset="0"/>
              </a:rPr>
              <a:t>TRƯỜNG MẦM NON ĐỨC GIANG</a:t>
            </a:r>
            <a:endParaRPr lang="en-US"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9335" y="1693864"/>
            <a:ext cx="1050610" cy="1073449"/>
          </a:xfrm>
          <a:prstGeom prst="rect">
            <a:avLst/>
          </a:prstGeom>
        </p:spPr>
      </p:pic>
      <p:sp>
        <p:nvSpPr>
          <p:cNvPr id="7" name="Rectangle 6"/>
          <p:cNvSpPr/>
          <p:nvPr/>
        </p:nvSpPr>
        <p:spPr>
          <a:xfrm>
            <a:off x="3048000" y="2776899"/>
            <a:ext cx="6096000" cy="1304203"/>
          </a:xfrm>
          <a:prstGeom prst="rect">
            <a:avLst/>
          </a:prstGeom>
        </p:spPr>
        <p:txBody>
          <a:bodyPr>
            <a:spAutoFit/>
          </a:bodyPr>
          <a:lstStyle/>
          <a:p>
            <a:pPr algn="ctr">
              <a:lnSpc>
                <a:spcPct val="150000"/>
              </a:lnSpc>
            </a:pPr>
            <a:r>
              <a:rPr lang="en-US" sz="2400" b="1" dirty="0">
                <a:solidFill>
                  <a:srgbClr val="FF0000"/>
                </a:solidFill>
                <a:latin typeface="Times New Roman" panose="02020603050405020304" pitchFamily="18" charset="0"/>
                <a:cs typeface="Times New Roman" panose="02020603050405020304" pitchFamily="18" charset="0"/>
              </a:rPr>
              <a:t>LĨNH VỰC PHÁT TRIỂN NGÔN NGỮ</a:t>
            </a:r>
          </a:p>
          <a:p>
            <a:pPr>
              <a:lnSpc>
                <a:spcPct val="150000"/>
              </a:lnSpc>
            </a:pPr>
            <a:endParaRPr lang="en-US" sz="1050" b="1" dirty="0">
              <a:solidFill>
                <a:srgbClr val="FF0000"/>
              </a:solidFill>
              <a:latin typeface="Times New Roman" panose="02020603050405020304" pitchFamily="18" charset="0"/>
              <a:cs typeface="Times New Roman" panose="02020603050405020304" pitchFamily="18" charset="0"/>
            </a:endParaRPr>
          </a:p>
          <a:p>
            <a:pPr algn="ctr">
              <a:lnSpc>
                <a:spcPct val="150000"/>
              </a:lnSpc>
            </a:pPr>
            <a:r>
              <a:rPr lang="en-US" b="1" dirty="0">
                <a:solidFill>
                  <a:srgbClr val="0070C0"/>
                </a:solidFill>
                <a:latin typeface="Times New Roman" panose="02020603050405020304" pitchFamily="18" charset="0"/>
                <a:cs typeface="Times New Roman" panose="02020603050405020304" pitchFamily="18" charset="0"/>
              </a:rPr>
              <a:t>ĐỀ TÀI: TRUYỆN </a:t>
            </a:r>
            <a:r>
              <a:rPr lang="vi-VN" b="1" dirty="0">
                <a:solidFill>
                  <a:srgbClr val="0070C0"/>
                </a:solidFill>
                <a:latin typeface="Times New Roman" panose="02020603050405020304" pitchFamily="18" charset="0"/>
                <a:cs typeface="Times New Roman" panose="02020603050405020304" pitchFamily="18" charset="0"/>
              </a:rPr>
              <a:t>MỖI NGƯỜI MỘT VIỆC</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217616" y="4678136"/>
            <a:ext cx="4604657" cy="646331"/>
          </a:xfrm>
          <a:prstGeom prst="rect">
            <a:avLst/>
          </a:prstGeom>
          <a:noFill/>
        </p:spPr>
        <p:txBody>
          <a:bodyPr wrap="square" rtlCol="0">
            <a:spAutoFit/>
          </a:bodyPr>
          <a:lstStyle/>
          <a:p>
            <a:pPr algn="ctr"/>
            <a:r>
              <a:rPr lang="vi-VN" b="1" dirty="0">
                <a:solidFill>
                  <a:srgbClr val="FF0000"/>
                </a:solidFill>
                <a:latin typeface="+mj-lt"/>
              </a:rPr>
              <a:t>LỚP: MẪU GIÁO BÉ C3</a:t>
            </a:r>
          </a:p>
          <a:p>
            <a:pPr algn="ctr"/>
            <a:r>
              <a:rPr lang="vi-VN" b="1" dirty="0">
                <a:solidFill>
                  <a:srgbClr val="FF0000"/>
                </a:solidFill>
                <a:latin typeface="+mj-lt"/>
              </a:rPr>
              <a:t>GV: NGUYỄN THỊ HOA</a:t>
            </a:r>
          </a:p>
        </p:txBody>
      </p:sp>
    </p:spTree>
    <p:extLst>
      <p:ext uri="{BB962C8B-B14F-4D97-AF65-F5344CB8AC3E}">
        <p14:creationId xmlns:p14="http://schemas.microsoft.com/office/powerpoint/2010/main" val="110004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739444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240196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 y="0"/>
            <a:ext cx="12249150" cy="6858000"/>
          </a:xfrm>
          <a:prstGeom prst="rect">
            <a:avLst/>
          </a:prstGeom>
        </p:spPr>
      </p:pic>
    </p:spTree>
    <p:extLst>
      <p:ext uri="{BB962C8B-B14F-4D97-AF65-F5344CB8AC3E}">
        <p14:creationId xmlns:p14="http://schemas.microsoft.com/office/powerpoint/2010/main" val="33646269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624351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471157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779" y="620486"/>
            <a:ext cx="7943850" cy="5363935"/>
          </a:xfrm>
          <a:prstGeom prst="rect">
            <a:avLst/>
          </a:prstGeom>
        </p:spPr>
      </p:pic>
    </p:spTree>
    <p:extLst>
      <p:ext uri="{BB962C8B-B14F-4D97-AF65-F5344CB8AC3E}">
        <p14:creationId xmlns:p14="http://schemas.microsoft.com/office/powerpoint/2010/main" val="8996995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3679" y="595993"/>
            <a:ext cx="8964385" cy="5429250"/>
          </a:xfrm>
          <a:prstGeom prst="rect">
            <a:avLst/>
          </a:prstGeom>
        </p:spPr>
      </p:pic>
    </p:spTree>
    <p:extLst>
      <p:ext uri="{BB962C8B-B14F-4D97-AF65-F5344CB8AC3E}">
        <p14:creationId xmlns:p14="http://schemas.microsoft.com/office/powerpoint/2010/main" val="2798378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231703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781785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889382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780064" y="2710543"/>
            <a:ext cx="4963886" cy="369332"/>
          </a:xfrm>
          <a:prstGeom prst="rect">
            <a:avLst/>
          </a:prstGeom>
          <a:noFill/>
        </p:spPr>
        <p:txBody>
          <a:bodyPr wrap="square" rtlCol="0">
            <a:spAutoFit/>
          </a:bodyPr>
          <a:lstStyle/>
          <a:p>
            <a:r>
              <a:rPr lang="vi-VN" dirty="0"/>
              <a:t>Hoạt động 1: Ổn định tổ chức</a:t>
            </a:r>
          </a:p>
        </p:txBody>
      </p:sp>
      <p:sp>
        <p:nvSpPr>
          <p:cNvPr id="4" name="TextBox 3"/>
          <p:cNvSpPr txBox="1"/>
          <p:nvPr/>
        </p:nvSpPr>
        <p:spPr>
          <a:xfrm>
            <a:off x="3780064" y="3486150"/>
            <a:ext cx="5290457" cy="369332"/>
          </a:xfrm>
          <a:prstGeom prst="rect">
            <a:avLst/>
          </a:prstGeom>
          <a:noFill/>
        </p:spPr>
        <p:txBody>
          <a:bodyPr wrap="square" rtlCol="0">
            <a:spAutoFit/>
          </a:bodyPr>
          <a:lstStyle/>
          <a:p>
            <a:r>
              <a:rPr lang="vi-VN" dirty="0"/>
              <a:t>Hát bài hát: “Thể dục sáng ”</a:t>
            </a:r>
          </a:p>
        </p:txBody>
      </p:sp>
    </p:spTree>
    <p:extLst>
      <p:ext uri="{BB962C8B-B14F-4D97-AF65-F5344CB8AC3E}">
        <p14:creationId xmlns:p14="http://schemas.microsoft.com/office/powerpoint/2010/main" val="80803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875138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673778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606193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9086" cy="6858000"/>
          </a:xfrm>
          <a:prstGeom prst="rect">
            <a:avLst/>
          </a:prstGeom>
        </p:spPr>
      </p:pic>
      <p:sp>
        <p:nvSpPr>
          <p:cNvPr id="3" name="TextBox 2"/>
          <p:cNvSpPr txBox="1"/>
          <p:nvPr/>
        </p:nvSpPr>
        <p:spPr>
          <a:xfrm>
            <a:off x="1714500" y="767443"/>
            <a:ext cx="6923314" cy="369332"/>
          </a:xfrm>
          <a:prstGeom prst="rect">
            <a:avLst/>
          </a:prstGeom>
          <a:noFill/>
        </p:spPr>
        <p:txBody>
          <a:bodyPr wrap="square" rtlCol="0">
            <a:spAutoFit/>
          </a:bodyPr>
          <a:lstStyle/>
          <a:p>
            <a:r>
              <a:rPr lang="vi-VN" dirty="0"/>
              <a:t>Cô vừa kể cho các con nghe câu chuyện gì?</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6630" y="1453846"/>
            <a:ext cx="6800850" cy="3779461"/>
          </a:xfrm>
          <a:prstGeom prst="rect">
            <a:avLst/>
          </a:prstGeom>
        </p:spPr>
      </p:pic>
    </p:spTree>
    <p:extLst>
      <p:ext uri="{BB962C8B-B14F-4D97-AF65-F5344CB8AC3E}">
        <p14:creationId xmlns:p14="http://schemas.microsoft.com/office/powerpoint/2010/main" val="41163034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360729" cy="6858000"/>
          </a:xfrm>
          <a:prstGeom prst="rect">
            <a:avLst/>
          </a:prstGeom>
        </p:spPr>
      </p:pic>
      <p:sp>
        <p:nvSpPr>
          <p:cNvPr id="3" name="TextBox 2"/>
          <p:cNvSpPr txBox="1"/>
          <p:nvPr/>
        </p:nvSpPr>
        <p:spPr>
          <a:xfrm>
            <a:off x="2579914" y="555171"/>
            <a:ext cx="6855031" cy="369332"/>
          </a:xfrm>
          <a:prstGeom prst="rect">
            <a:avLst/>
          </a:prstGeom>
          <a:noFill/>
        </p:spPr>
        <p:txBody>
          <a:bodyPr wrap="square" rtlCol="0">
            <a:spAutoFit/>
          </a:bodyPr>
          <a:lstStyle/>
          <a:p>
            <a:r>
              <a:rPr lang="vi-VN" dirty="0"/>
              <a:t>Trong truyện có những nhân vật nào?</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827" y="1287074"/>
            <a:ext cx="3287164" cy="224245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293" y="3951514"/>
            <a:ext cx="3253072" cy="256988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1303" y="1355272"/>
            <a:ext cx="3313625" cy="223909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90386" y="3946931"/>
            <a:ext cx="3636951" cy="2574471"/>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84221" y="1287074"/>
            <a:ext cx="3273879" cy="2242458"/>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35659" y="3946931"/>
            <a:ext cx="3122441" cy="2574471"/>
          </a:xfrm>
          <a:prstGeom prst="rect">
            <a:avLst/>
          </a:prstGeom>
        </p:spPr>
      </p:pic>
    </p:spTree>
    <p:extLst>
      <p:ext uri="{BB962C8B-B14F-4D97-AF65-F5344CB8AC3E}">
        <p14:creationId xmlns:p14="http://schemas.microsoft.com/office/powerpoint/2010/main" val="2370687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1)">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heel(1)">
                                      <p:cBhvr>
                                        <p:cTn id="3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641271" y="2784022"/>
            <a:ext cx="5600700" cy="369332"/>
          </a:xfrm>
          <a:prstGeom prst="rect">
            <a:avLst/>
          </a:prstGeom>
          <a:noFill/>
        </p:spPr>
        <p:txBody>
          <a:bodyPr wrap="square" rtlCol="0">
            <a:spAutoFit/>
          </a:bodyPr>
          <a:lstStyle/>
          <a:p>
            <a:r>
              <a:rPr lang="vi-VN" dirty="0"/>
              <a:t>LẦN 2: Kết hợp giáo án điện tử.</a:t>
            </a:r>
          </a:p>
        </p:txBody>
      </p:sp>
    </p:spTree>
    <p:extLst>
      <p:ext uri="{BB962C8B-B14F-4D97-AF65-F5344CB8AC3E}">
        <p14:creationId xmlns:p14="http://schemas.microsoft.com/office/powerpoint/2010/main" val="7413069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265715" y="2833007"/>
            <a:ext cx="6131378" cy="707886"/>
          </a:xfrm>
          <a:prstGeom prst="rect">
            <a:avLst/>
          </a:prstGeom>
          <a:noFill/>
        </p:spPr>
        <p:txBody>
          <a:bodyPr wrap="square" rtlCol="0">
            <a:spAutoFit/>
          </a:bodyPr>
          <a:lstStyle/>
          <a:p>
            <a:pPr algn="ctr"/>
            <a:r>
              <a:rPr lang="vi-VN" sz="4000" b="1" dirty="0">
                <a:solidFill>
                  <a:srgbClr val="FF0000"/>
                </a:solidFill>
                <a:latin typeface="+mj-lt"/>
              </a:rPr>
              <a:t>ĐÀM THOẠI</a:t>
            </a:r>
          </a:p>
        </p:txBody>
      </p:sp>
    </p:spTree>
    <p:extLst>
      <p:ext uri="{BB962C8B-B14F-4D97-AF65-F5344CB8AC3E}">
        <p14:creationId xmlns:p14="http://schemas.microsoft.com/office/powerpoint/2010/main" val="1793924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19257"/>
          </a:xfrm>
          <a:prstGeom prst="rect">
            <a:avLst/>
          </a:prstGeom>
        </p:spPr>
      </p:pic>
      <p:sp>
        <p:nvSpPr>
          <p:cNvPr id="4" name="TextBox 3"/>
          <p:cNvSpPr txBox="1"/>
          <p:nvPr/>
        </p:nvSpPr>
        <p:spPr>
          <a:xfrm>
            <a:off x="1110343" y="644979"/>
            <a:ext cx="9805307" cy="4524315"/>
          </a:xfrm>
          <a:prstGeom prst="rect">
            <a:avLst/>
          </a:prstGeom>
          <a:noFill/>
        </p:spPr>
        <p:txBody>
          <a:bodyPr wrap="square" rtlCol="0">
            <a:spAutoFit/>
          </a:bodyPr>
          <a:lstStyle/>
          <a:p>
            <a:r>
              <a:rPr lang="vi-VN" sz="1600">
                <a:latin typeface="+mj-lt"/>
              </a:rPr>
              <a:t>Họ </a:t>
            </a:r>
            <a:r>
              <a:rPr lang="vi-VN" sz="1600" dirty="0">
                <a:latin typeface="+mj-lt"/>
              </a:rPr>
              <a:t>cãi nhau vì điều gì?</a:t>
            </a:r>
          </a:p>
          <a:p>
            <a:r>
              <a:rPr lang="vi-VN" sz="1600" dirty="0">
                <a:latin typeface="+mj-lt"/>
              </a:rPr>
              <a:t>+ Thế rồi Mắt, Tai, Mũi, Tay, Chân nói những gì?</a:t>
            </a:r>
          </a:p>
          <a:p>
            <a:r>
              <a:rPr lang="vi-VN" sz="1600" i="1" dirty="0">
                <a:latin typeface="+mj-lt"/>
              </a:rPr>
              <a:t>Mắt nói : Tôi suốt ngày phải nhìn.....CMồm không làm gì cả, suốt ngày chỉ ăn và uống</a:t>
            </a:r>
            <a:endParaRPr lang="vi-VN" sz="1600" dirty="0">
              <a:latin typeface="+mj-lt"/>
            </a:endParaRPr>
          </a:p>
          <a:p>
            <a:r>
              <a:rPr lang="vi-VN" sz="1600" dirty="0">
                <a:latin typeface="+mj-lt"/>
              </a:rPr>
              <a:t>+ Khi tất cả nói" Mồm không làm gì cả, suốt ngày chỉ ăn và uống" lúc ấy Mồm cảm thấy như thế nào? sau đó Mồm đã quyết định làm gì?</a:t>
            </a:r>
          </a:p>
          <a:p>
            <a:r>
              <a:rPr lang="vi-VN" sz="1600" i="1" dirty="0">
                <a:latin typeface="+mj-lt"/>
              </a:rPr>
              <a:t>Mồm nghe vậy ... Hết một ngày cả nhà ai cũng mệt và buồn</a:t>
            </a:r>
            <a:endParaRPr lang="vi-VN" sz="1600" dirty="0">
              <a:latin typeface="+mj-lt"/>
            </a:endParaRPr>
          </a:p>
          <a:p>
            <a:r>
              <a:rPr lang="vi-VN" sz="1600" dirty="0">
                <a:latin typeface="+mj-lt"/>
              </a:rPr>
              <a:t>+ Lúc ấy anh chị em Mắt, Tai, Mũi, Tay, Chân thấy mình bị làm sao?</a:t>
            </a:r>
          </a:p>
          <a:p>
            <a:r>
              <a:rPr lang="vi-VN" sz="1600" dirty="0">
                <a:latin typeface="+mj-lt"/>
              </a:rPr>
              <a:t> </a:t>
            </a:r>
            <a:r>
              <a:rPr lang="vi-VN" sz="1600" i="1" dirty="0">
                <a:latin typeface="+mj-lt"/>
              </a:rPr>
              <a:t>Hết một ngày...Tôi cũng không chạy được nữa.</a:t>
            </a:r>
            <a:endParaRPr lang="vi-VN" sz="1600" dirty="0">
              <a:latin typeface="+mj-lt"/>
            </a:endParaRPr>
          </a:p>
          <a:p>
            <a:r>
              <a:rPr lang="vi-VN" sz="1600" dirty="0">
                <a:latin typeface="+mj-lt"/>
              </a:rPr>
              <a:t>+ Lúc ấy mọi người sực nhận ra điều gì?</a:t>
            </a:r>
          </a:p>
          <a:p>
            <a:r>
              <a:rPr lang="vi-VN" sz="1600" dirty="0">
                <a:latin typeface="+mj-lt"/>
              </a:rPr>
              <a:t>Con có biết " Sực nhớ " là như thế nào không? " Sực nhớ " ra nghĩa là bỗng chợt nhớ ra đấy. </a:t>
            </a:r>
          </a:p>
          <a:p>
            <a:r>
              <a:rPr lang="vi-VN" sz="1600" i="1" dirty="0">
                <a:latin typeface="+mj-lt"/>
              </a:rPr>
              <a:t>Lúc ấy mọi người mới sực nhớ ...cuộc cãi vã hôm trước</a:t>
            </a:r>
            <a:endParaRPr lang="vi-VN" sz="1600" dirty="0">
              <a:latin typeface="+mj-lt"/>
            </a:endParaRPr>
          </a:p>
          <a:p>
            <a:r>
              <a:rPr lang="vi-VN" sz="1600" dirty="0">
                <a:latin typeface="+mj-lt"/>
              </a:rPr>
              <a:t>+ Thế rồi anh em Mắt, Tai, Mũi, Tay, Chân  đã làm gì?</a:t>
            </a:r>
          </a:p>
          <a:p>
            <a:r>
              <a:rPr lang="vi-VN" sz="1600" i="1" dirty="0">
                <a:latin typeface="+mj-lt"/>
              </a:rPr>
              <a:t>Tất cả cùng nhau đi gọi mồm dậy...Bấy giờ mồm mới chịu ăn</a:t>
            </a:r>
            <a:endParaRPr lang="vi-VN" sz="1600" dirty="0">
              <a:latin typeface="+mj-lt"/>
            </a:endParaRPr>
          </a:p>
          <a:p>
            <a:r>
              <a:rPr lang="vi-VN" sz="1600" dirty="0">
                <a:latin typeface="+mj-lt"/>
              </a:rPr>
              <a:t>+ Sau khi mồm ăn uống, tất cả anh em họ cảm thấy như thế nào?</a:t>
            </a:r>
          </a:p>
          <a:p>
            <a:r>
              <a:rPr lang="vi-VN" sz="1600" dirty="0">
                <a:latin typeface="+mj-lt"/>
              </a:rPr>
              <a:t>+  Từ đó trở đi anh em họ sống với nhau như thế nào?</a:t>
            </a:r>
          </a:p>
          <a:p>
            <a:r>
              <a:rPr lang="vi-VN" sz="1600" dirty="0">
                <a:latin typeface="+mj-lt"/>
              </a:rPr>
              <a:t>+  Qua câu chuyện Mỗi người một việc các con học được điều gì?</a:t>
            </a:r>
          </a:p>
          <a:p>
            <a:r>
              <a:rPr lang="vi-VN" sz="1600" dirty="0">
                <a:latin typeface="+mj-lt"/>
              </a:rPr>
              <a:t>*  GD: Giáo dục trẻ biết chia sẻ yêu thương những người thân trong gia đình. </a:t>
            </a:r>
          </a:p>
          <a:p>
            <a:endParaRPr lang="vi-VN" sz="1600" dirty="0">
              <a:latin typeface="+mj-lt"/>
            </a:endParaRPr>
          </a:p>
        </p:txBody>
      </p:sp>
    </p:spTree>
    <p:extLst>
      <p:ext uri="{BB962C8B-B14F-4D97-AF65-F5344CB8AC3E}">
        <p14:creationId xmlns:p14="http://schemas.microsoft.com/office/powerpoint/2010/main" val="3218614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77922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257550" y="2767693"/>
            <a:ext cx="6441621" cy="369332"/>
          </a:xfrm>
          <a:prstGeom prst="rect">
            <a:avLst/>
          </a:prstGeom>
          <a:noFill/>
        </p:spPr>
        <p:txBody>
          <a:bodyPr wrap="square" rtlCol="0">
            <a:spAutoFit/>
          </a:bodyPr>
          <a:lstStyle/>
          <a:p>
            <a:r>
              <a:rPr lang="vi-VN" dirty="0"/>
              <a:t>LẦN 1: Kết hợp sử dụng tranh minh hoạ</a:t>
            </a:r>
          </a:p>
        </p:txBody>
      </p:sp>
    </p:spTree>
    <p:extLst>
      <p:ext uri="{BB962C8B-B14F-4D97-AF65-F5344CB8AC3E}">
        <p14:creationId xmlns:p14="http://schemas.microsoft.com/office/powerpoint/2010/main" val="27029580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143103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1070" y="1240972"/>
            <a:ext cx="7445829" cy="4024992"/>
          </a:xfrm>
          <a:prstGeom prst="rect">
            <a:avLst/>
          </a:prstGeom>
        </p:spPr>
      </p:pic>
    </p:spTree>
    <p:extLst>
      <p:ext uri="{BB962C8B-B14F-4D97-AF65-F5344CB8AC3E}">
        <p14:creationId xmlns:p14="http://schemas.microsoft.com/office/powerpoint/2010/main" val="35432306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 y="0"/>
            <a:ext cx="12134850" cy="6858000"/>
          </a:xfrm>
          <a:prstGeom prst="rect">
            <a:avLst/>
          </a:prstGeom>
        </p:spPr>
      </p:pic>
    </p:spTree>
    <p:extLst>
      <p:ext uri="{BB962C8B-B14F-4D97-AF65-F5344CB8AC3E}">
        <p14:creationId xmlns:p14="http://schemas.microsoft.com/office/powerpoint/2010/main" val="4839826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14" y="-138794"/>
            <a:ext cx="12126686" cy="6996793"/>
          </a:xfrm>
          <a:prstGeom prst="rect">
            <a:avLst/>
          </a:prstGeom>
        </p:spPr>
      </p:pic>
    </p:spTree>
    <p:extLst>
      <p:ext uri="{BB962C8B-B14F-4D97-AF65-F5344CB8AC3E}">
        <p14:creationId xmlns:p14="http://schemas.microsoft.com/office/powerpoint/2010/main" val="6724807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73168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9874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373</Words>
  <Application>Microsoft Office PowerPoint</Application>
  <PresentationFormat>Widescreen</PresentationFormat>
  <Paragraphs>30</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dc:creator>
  <cp:lastModifiedBy>Administrator</cp:lastModifiedBy>
  <cp:revision>19</cp:revision>
  <dcterms:created xsi:type="dcterms:W3CDTF">2023-10-05T14:19:03Z</dcterms:created>
  <dcterms:modified xsi:type="dcterms:W3CDTF">2025-10-15T02:52:02Z</dcterms:modified>
</cp:coreProperties>
</file>