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91" r:id="rId5"/>
    <p:sldId id="292" r:id="rId6"/>
    <p:sldId id="295" r:id="rId7"/>
    <p:sldId id="297" r:id="rId8"/>
    <p:sldId id="299" r:id="rId9"/>
    <p:sldId id="274" r:id="rId10"/>
    <p:sldId id="265" r:id="rId11"/>
    <p:sldId id="300" r:id="rId12"/>
    <p:sldId id="298" r:id="rId13"/>
    <p:sldId id="286" r:id="rId14"/>
    <p:sldId id="301" r:id="rId15"/>
    <p:sldId id="302" r:id="rId16"/>
    <p:sldId id="303" r:id="rId17"/>
    <p:sldId id="268" r:id="rId18"/>
    <p:sldId id="304" r:id="rId19"/>
    <p:sldId id="2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2" autoAdjust="0"/>
    <p:restoredTop sz="94660"/>
  </p:normalViewPr>
  <p:slideViewPr>
    <p:cSldViewPr snapToGrid="0" showGuides="1">
      <p:cViewPr varScale="1">
        <p:scale>
          <a:sx n="69" d="100"/>
          <a:sy n="69" d="100"/>
        </p:scale>
        <p:origin x="524"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193F59-CC88-4094-B7D5-1F4AFE3542F1}" type="datetimeFigureOut">
              <a:rPr lang="en-US" smtClean="0"/>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1173700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193F59-CC88-4094-B7D5-1F4AFE3542F1}" type="datetimeFigureOut">
              <a:rPr lang="en-US" smtClean="0"/>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3030528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193F59-CC88-4094-B7D5-1F4AFE3542F1}" type="datetimeFigureOut">
              <a:rPr lang="en-US" smtClean="0"/>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558434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193F59-CC88-4094-B7D5-1F4AFE3542F1}" type="datetimeFigureOut">
              <a:rPr lang="en-US" smtClean="0"/>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1093492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193F59-CC88-4094-B7D5-1F4AFE3542F1}" type="datetimeFigureOut">
              <a:rPr lang="en-US" smtClean="0"/>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394054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193F59-CC88-4094-B7D5-1F4AFE3542F1}" type="datetimeFigureOut">
              <a:rPr lang="en-US" smtClean="0"/>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3841542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193F59-CC88-4094-B7D5-1F4AFE3542F1}" type="datetimeFigureOut">
              <a:rPr lang="en-US" smtClean="0"/>
              <a:t>10/9/2025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995881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193F59-CC88-4094-B7D5-1F4AFE3542F1}" type="datetimeFigureOut">
              <a:rPr lang="en-US" smtClean="0"/>
              <a:t>10/9/2025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3661341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193F59-CC88-4094-B7D5-1F4AFE3542F1}" type="datetimeFigureOut">
              <a:rPr lang="en-US" smtClean="0"/>
              <a:t>10/9/2025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1745535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193F59-CC88-4094-B7D5-1F4AFE3542F1}" type="datetimeFigureOut">
              <a:rPr lang="en-US" smtClean="0"/>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179825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193F59-CC88-4094-B7D5-1F4AFE3542F1}" type="datetimeFigureOut">
              <a:rPr lang="en-US" smtClean="0"/>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2734842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193F59-CC88-4094-B7D5-1F4AFE3542F1}" type="datetimeFigureOut">
              <a:rPr lang="en-US" smtClean="0"/>
              <a:t>10/9/2025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B7463E-56C7-4381-A340-457B7D82F7B6}" type="slidenum">
              <a:rPr lang="en-US" smtClean="0"/>
              <a:t>‹#›</a:t>
            </a:fld>
            <a:endParaRPr lang="en-US"/>
          </a:p>
        </p:txBody>
      </p:sp>
    </p:spTree>
    <p:extLst>
      <p:ext uri="{BB962C8B-B14F-4D97-AF65-F5344CB8AC3E}">
        <p14:creationId xmlns:p14="http://schemas.microsoft.com/office/powerpoint/2010/main" val="639342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4.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5.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160657" y="28196"/>
            <a:ext cx="5112913" cy="646331"/>
          </a:xfrm>
          <a:prstGeom prst="rect">
            <a:avLst/>
          </a:prstGeom>
          <a:noFill/>
        </p:spPr>
        <p:txBody>
          <a:bodyPr wrap="square" rtlCol="0">
            <a:spAutoFit/>
          </a:bodyPr>
          <a:lstStyle/>
          <a:p>
            <a:pPr algn="ctr"/>
            <a:r>
              <a:rPr lang="en-US" dirty="0" smtClean="0">
                <a:latin typeface="Times New Roman" panose="02020603050405020304" pitchFamily="18" charset="0"/>
                <a:cs typeface="Times New Roman" panose="02020603050405020304" pitchFamily="18" charset="0"/>
              </a:rPr>
              <a:t>ỦY BAN NHÂN DÂN PHƯỜNG VIỆT HƯNG</a:t>
            </a:r>
          </a:p>
          <a:p>
            <a:pPr algn="ctr"/>
            <a:r>
              <a:rPr lang="en-US" dirty="0" smtClean="0">
                <a:latin typeface="Times New Roman" panose="02020603050405020304" pitchFamily="18" charset="0"/>
                <a:cs typeface="Times New Roman" panose="02020603050405020304" pitchFamily="18" charset="0"/>
              </a:rPr>
              <a:t>TRƯỜNG MẦM NON ĐỨC GIANG</a:t>
            </a:r>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5494" y="674527"/>
            <a:ext cx="696383" cy="711522"/>
          </a:xfrm>
          <a:prstGeom prst="rect">
            <a:avLst/>
          </a:prstGeom>
        </p:spPr>
      </p:pic>
      <p:sp>
        <p:nvSpPr>
          <p:cNvPr id="7" name="TextBox 6"/>
          <p:cNvSpPr txBox="1"/>
          <p:nvPr/>
        </p:nvSpPr>
        <p:spPr>
          <a:xfrm>
            <a:off x="2627289" y="1867393"/>
            <a:ext cx="7714445"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LĨNH VỰC PHÁT TRIỂN NGÔN NGỮ</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574276" y="2452168"/>
            <a:ext cx="7315201" cy="3231654"/>
          </a:xfrm>
          <a:prstGeom prst="rect">
            <a:avLst/>
          </a:prstGeom>
          <a:noFill/>
        </p:spPr>
        <p:txBody>
          <a:bodyPr wrap="square" rtlCol="0">
            <a:spAutoFit/>
          </a:bodyPr>
          <a:lstStyle/>
          <a:p>
            <a:pPr>
              <a:lnSpc>
                <a:spcPct val="150000"/>
              </a:lnSpc>
            </a:pPr>
            <a:r>
              <a:rPr lang="en-US" sz="3200" dirty="0" smtClean="0">
                <a:solidFill>
                  <a:srgbClr val="0070C0"/>
                </a:solidFill>
                <a:latin typeface="Times New Roman" panose="02020603050405020304" pitchFamily="18" charset="0"/>
                <a:cs typeface="Times New Roman" panose="02020603050405020304" pitchFamily="18" charset="0"/>
              </a:rPr>
              <a:t>   </a:t>
            </a:r>
            <a:r>
              <a:rPr lang="en-US" sz="3600" b="1" dirty="0" smtClean="0">
                <a:solidFill>
                  <a:srgbClr val="0070C0"/>
                </a:solidFill>
                <a:latin typeface="Times New Roman" panose="02020603050405020304" pitchFamily="18" charset="0"/>
                <a:cs typeface="Times New Roman" panose="02020603050405020304" pitchFamily="18" charset="0"/>
              </a:rPr>
              <a:t>Truyện: Vệ sinh buổi sáng</a:t>
            </a:r>
          </a:p>
          <a:p>
            <a:pPr>
              <a:lnSpc>
                <a:spcPct val="150000"/>
              </a:lnSpc>
            </a:pPr>
            <a:r>
              <a:rPr lang="en-US" sz="3200" b="1" dirty="0" smtClean="0">
                <a:latin typeface="Times New Roman" panose="02020603050405020304" pitchFamily="18" charset="0"/>
                <a:cs typeface="Times New Roman" panose="02020603050405020304" pitchFamily="18" charset="0"/>
              </a:rPr>
              <a:t>            </a:t>
            </a:r>
            <a:r>
              <a:rPr lang="en-US" sz="3200" b="1" dirty="0" smtClean="0">
                <a:solidFill>
                  <a:srgbClr val="00B0F0"/>
                </a:solidFill>
                <a:latin typeface="Times New Roman" panose="02020603050405020304" pitchFamily="18" charset="0"/>
                <a:cs typeface="Times New Roman" panose="02020603050405020304" pitchFamily="18" charset="0"/>
              </a:rPr>
              <a:t>Lứa tuổi: 24 – 36 tháng</a:t>
            </a:r>
          </a:p>
          <a:p>
            <a:pPr>
              <a:lnSpc>
                <a:spcPct val="150000"/>
              </a:lnSpc>
            </a:pPr>
            <a:r>
              <a:rPr lang="en-US" sz="3200" b="1" dirty="0" smtClean="0">
                <a:latin typeface="Times New Roman" panose="02020603050405020304" pitchFamily="18" charset="0"/>
                <a:cs typeface="Times New Roman" panose="02020603050405020304" pitchFamily="18" charset="0"/>
              </a:rPr>
              <a:t>            </a:t>
            </a:r>
            <a:r>
              <a:rPr lang="en-US" sz="3200" b="1" dirty="0" smtClean="0">
                <a:solidFill>
                  <a:srgbClr val="7030A0"/>
                </a:solidFill>
                <a:latin typeface="Times New Roman" panose="02020603050405020304" pitchFamily="18" charset="0"/>
                <a:cs typeface="Times New Roman" panose="02020603050405020304" pitchFamily="18" charset="0"/>
              </a:rPr>
              <a:t>Lớp: Nhà trẻ D2</a:t>
            </a:r>
          </a:p>
          <a:p>
            <a:pPr>
              <a:lnSpc>
                <a:spcPct val="150000"/>
              </a:lnSpc>
            </a:pPr>
            <a:r>
              <a:rPr lang="en-US" sz="3200" b="1" dirty="0" smtClean="0">
                <a:latin typeface="Times New Roman" panose="02020603050405020304" pitchFamily="18" charset="0"/>
                <a:cs typeface="Times New Roman" panose="02020603050405020304" pitchFamily="18" charset="0"/>
              </a:rPr>
              <a:t>           </a:t>
            </a:r>
            <a:endParaRPr lang="en-US" sz="32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166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anim calcmode="lin" valueType="num">
                                      <p:cBhvr>
                                        <p:cTn id="2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1000"/>
                                        <p:tgtEl>
                                          <p:spTgt spid="8">
                                            <p:txEl>
                                              <p:pRg st="0" end="0"/>
                                            </p:txEl>
                                          </p:spTgt>
                                        </p:tgtEl>
                                      </p:cBhvr>
                                    </p:animEffect>
                                    <p:anim calcmode="lin" valueType="num">
                                      <p:cBhvr>
                                        <p:cTn id="2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fade">
                                      <p:cBhvr>
                                        <p:cTn id="33" dur="1000"/>
                                        <p:tgtEl>
                                          <p:spTgt spid="8">
                                            <p:txEl>
                                              <p:pRg st="1" end="1"/>
                                            </p:txEl>
                                          </p:spTgt>
                                        </p:tgtEl>
                                      </p:cBhvr>
                                    </p:animEffect>
                                    <p:anim calcmode="lin" valueType="num">
                                      <p:cBhvr>
                                        <p:cTn id="3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fade">
                                      <p:cBhvr>
                                        <p:cTn id="40" dur="1000"/>
                                        <p:tgtEl>
                                          <p:spTgt spid="8">
                                            <p:txEl>
                                              <p:pRg st="2" end="2"/>
                                            </p:txEl>
                                          </p:spTgt>
                                        </p:tgtEl>
                                      </p:cBhvr>
                                    </p:animEffect>
                                    <p:anim calcmode="lin" valueType="num">
                                      <p:cBhvr>
                                        <p:cTn id="4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fade">
                                      <p:cBhvr>
                                        <p:cTn id="47" dur="1000"/>
                                        <p:tgtEl>
                                          <p:spTgt spid="8">
                                            <p:txEl>
                                              <p:pRg st="3" end="3"/>
                                            </p:txEl>
                                          </p:spTgt>
                                        </p:tgtEl>
                                      </p:cBhvr>
                                    </p:animEffect>
                                    <p:anim calcmode="lin" valueType="num">
                                      <p:cBhvr>
                                        <p:cTn id="4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019925"/>
          </a:xfrm>
          <a:prstGeom prst="rect">
            <a:avLst/>
          </a:prstGeom>
        </p:spPr>
      </p:pic>
      <p:sp>
        <p:nvSpPr>
          <p:cNvPr id="7" name="Rounded Rectangle 6"/>
          <p:cNvSpPr/>
          <p:nvPr/>
        </p:nvSpPr>
        <p:spPr>
          <a:xfrm>
            <a:off x="3569249" y="267608"/>
            <a:ext cx="5486399" cy="4231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p:cNvSpPr txBox="1"/>
          <p:nvPr/>
        </p:nvSpPr>
        <p:spPr>
          <a:xfrm>
            <a:off x="3797787" y="219940"/>
            <a:ext cx="5029321" cy="430887"/>
          </a:xfrm>
          <a:prstGeom prst="rect">
            <a:avLst/>
          </a:prstGeom>
          <a:noFill/>
        </p:spPr>
        <p:txBody>
          <a:bodyPr wrap="square" rtlCol="0">
            <a:spAutoFit/>
          </a:bodyPr>
          <a:lstStyle/>
          <a:p>
            <a:r>
              <a:rPr lang="en-US" sz="2200" dirty="0" err="1" smtClean="0">
                <a:solidFill>
                  <a:srgbClr val="0070C0"/>
                </a:solidFill>
                <a:latin typeface="Times New Roman" panose="02020603050405020304" pitchFamily="18" charset="0"/>
                <a:cs typeface="Times New Roman" panose="02020603050405020304" pitchFamily="18" charset="0"/>
              </a:rPr>
              <a:t>Trong</a:t>
            </a:r>
            <a:r>
              <a:rPr lang="en-US" sz="2200" dirty="0" smtClean="0">
                <a:solidFill>
                  <a:srgbClr val="0070C0"/>
                </a:solidFill>
                <a:latin typeface="Times New Roman" panose="02020603050405020304" pitchFamily="18" charset="0"/>
                <a:cs typeface="Times New Roman" panose="02020603050405020304" pitchFamily="18" charset="0"/>
              </a:rPr>
              <a:t> </a:t>
            </a:r>
            <a:r>
              <a:rPr lang="en-US" sz="2200" dirty="0" err="1" smtClean="0">
                <a:solidFill>
                  <a:srgbClr val="0070C0"/>
                </a:solidFill>
                <a:latin typeface="Times New Roman" panose="02020603050405020304" pitchFamily="18" charset="0"/>
                <a:cs typeface="Times New Roman" panose="02020603050405020304" pitchFamily="18" charset="0"/>
              </a:rPr>
              <a:t>câu</a:t>
            </a:r>
            <a:r>
              <a:rPr lang="en-US" sz="2200" dirty="0" smtClean="0">
                <a:solidFill>
                  <a:srgbClr val="0070C0"/>
                </a:solidFill>
                <a:latin typeface="Times New Roman" panose="02020603050405020304" pitchFamily="18" charset="0"/>
                <a:cs typeface="Times New Roman" panose="02020603050405020304" pitchFamily="18" charset="0"/>
              </a:rPr>
              <a:t> </a:t>
            </a:r>
            <a:r>
              <a:rPr lang="en-US" sz="2200" dirty="0" err="1" smtClean="0">
                <a:solidFill>
                  <a:srgbClr val="0070C0"/>
                </a:solidFill>
                <a:latin typeface="Times New Roman" panose="02020603050405020304" pitchFamily="18" charset="0"/>
                <a:cs typeface="Times New Roman" panose="02020603050405020304" pitchFamily="18" charset="0"/>
              </a:rPr>
              <a:t>chuyện</a:t>
            </a:r>
            <a:r>
              <a:rPr lang="en-US" sz="2200" dirty="0" smtClean="0">
                <a:solidFill>
                  <a:srgbClr val="0070C0"/>
                </a:solidFill>
                <a:latin typeface="Times New Roman" panose="02020603050405020304" pitchFamily="18" charset="0"/>
                <a:cs typeface="Times New Roman" panose="02020603050405020304" pitchFamily="18" charset="0"/>
              </a:rPr>
              <a:t> </a:t>
            </a:r>
            <a:r>
              <a:rPr lang="en-US" sz="2200" dirty="0" err="1" smtClean="0">
                <a:solidFill>
                  <a:srgbClr val="0070C0"/>
                </a:solidFill>
                <a:latin typeface="Times New Roman" panose="02020603050405020304" pitchFamily="18" charset="0"/>
                <a:cs typeface="Times New Roman" panose="02020603050405020304" pitchFamily="18" charset="0"/>
              </a:rPr>
              <a:t>có</a:t>
            </a:r>
            <a:r>
              <a:rPr lang="en-US" sz="2200" dirty="0" smtClean="0">
                <a:solidFill>
                  <a:srgbClr val="0070C0"/>
                </a:solidFill>
                <a:latin typeface="Times New Roman" panose="02020603050405020304" pitchFamily="18" charset="0"/>
                <a:cs typeface="Times New Roman" panose="02020603050405020304" pitchFamily="18" charset="0"/>
              </a:rPr>
              <a:t> </a:t>
            </a:r>
            <a:r>
              <a:rPr lang="en-US" sz="2200" dirty="0" err="1" smtClean="0">
                <a:solidFill>
                  <a:srgbClr val="0070C0"/>
                </a:solidFill>
                <a:latin typeface="Times New Roman" panose="02020603050405020304" pitchFamily="18" charset="0"/>
                <a:cs typeface="Times New Roman" panose="02020603050405020304" pitchFamily="18" charset="0"/>
              </a:rPr>
              <a:t>những</a:t>
            </a:r>
            <a:r>
              <a:rPr lang="en-US" sz="2200" dirty="0" smtClean="0">
                <a:solidFill>
                  <a:srgbClr val="0070C0"/>
                </a:solidFill>
                <a:latin typeface="Times New Roman" panose="02020603050405020304" pitchFamily="18" charset="0"/>
                <a:cs typeface="Times New Roman" panose="02020603050405020304" pitchFamily="18" charset="0"/>
              </a:rPr>
              <a:t> </a:t>
            </a:r>
            <a:r>
              <a:rPr lang="en-US" sz="2200" dirty="0" err="1" smtClean="0">
                <a:solidFill>
                  <a:srgbClr val="0070C0"/>
                </a:solidFill>
                <a:latin typeface="Times New Roman" panose="02020603050405020304" pitchFamily="18" charset="0"/>
                <a:cs typeface="Times New Roman" panose="02020603050405020304" pitchFamily="18" charset="0"/>
              </a:rPr>
              <a:t>nhân</a:t>
            </a:r>
            <a:r>
              <a:rPr lang="en-US" sz="2200" dirty="0" smtClean="0">
                <a:solidFill>
                  <a:srgbClr val="0070C0"/>
                </a:solidFill>
                <a:latin typeface="Times New Roman" panose="02020603050405020304" pitchFamily="18" charset="0"/>
                <a:cs typeface="Times New Roman" panose="02020603050405020304" pitchFamily="18" charset="0"/>
              </a:rPr>
              <a:t> </a:t>
            </a:r>
            <a:r>
              <a:rPr lang="en-US" sz="2200" dirty="0" err="1" smtClean="0">
                <a:solidFill>
                  <a:srgbClr val="0070C0"/>
                </a:solidFill>
                <a:latin typeface="Times New Roman" panose="02020603050405020304" pitchFamily="18" charset="0"/>
                <a:cs typeface="Times New Roman" panose="02020603050405020304" pitchFamily="18" charset="0"/>
              </a:rPr>
              <a:t>vật</a:t>
            </a:r>
            <a:r>
              <a:rPr lang="en-US" sz="2200" dirty="0" smtClean="0">
                <a:solidFill>
                  <a:srgbClr val="0070C0"/>
                </a:solidFill>
                <a:latin typeface="Times New Roman" panose="02020603050405020304" pitchFamily="18" charset="0"/>
                <a:cs typeface="Times New Roman" panose="02020603050405020304" pitchFamily="18" charset="0"/>
              </a:rPr>
              <a:t> </a:t>
            </a:r>
            <a:r>
              <a:rPr lang="en-US" sz="2200" dirty="0" err="1" smtClean="0">
                <a:solidFill>
                  <a:srgbClr val="0070C0"/>
                </a:solidFill>
                <a:latin typeface="Times New Roman" panose="02020603050405020304" pitchFamily="18" charset="0"/>
                <a:cs typeface="Times New Roman" panose="02020603050405020304" pitchFamily="18" charset="0"/>
              </a:rPr>
              <a:t>nào</a:t>
            </a:r>
            <a:r>
              <a:rPr lang="en-US" sz="2200" dirty="0" smtClean="0">
                <a:solidFill>
                  <a:srgbClr val="0070C0"/>
                </a:solidFill>
                <a:latin typeface="Times New Roman" panose="02020603050405020304" pitchFamily="18" charset="0"/>
                <a:cs typeface="Times New Roman" panose="02020603050405020304" pitchFamily="18" charset="0"/>
              </a:rPr>
              <a:t>?</a:t>
            </a:r>
            <a:endParaRPr lang="en-US" sz="2200" dirty="0">
              <a:solidFill>
                <a:srgbClr val="0070C0"/>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7038104" y="6180297"/>
            <a:ext cx="1143109" cy="3879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ounded Rectangle 12"/>
          <p:cNvSpPr/>
          <p:nvPr/>
        </p:nvSpPr>
        <p:spPr>
          <a:xfrm>
            <a:off x="3519052" y="6163632"/>
            <a:ext cx="1143109" cy="3879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extBox 14"/>
          <p:cNvSpPr txBox="1"/>
          <p:nvPr/>
        </p:nvSpPr>
        <p:spPr>
          <a:xfrm>
            <a:off x="7051360" y="6163632"/>
            <a:ext cx="1347076"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Bé hạnh</a:t>
            </a:r>
            <a:endParaRPr lang="en-US" sz="20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47111" b="96356" l="26850" r="60000">
                        <a14:foregroundMark x1="43800" y1="53156" x2="48400" y2="52889"/>
                      </a14:backgroundRemoval>
                    </a14:imgEffect>
                  </a14:imgLayer>
                </a14:imgProps>
              </a:ext>
            </a:extLst>
          </a:blip>
          <a:srcRect l="25783" t="40055" r="43352" b="837"/>
          <a:stretch/>
        </p:blipFill>
        <p:spPr>
          <a:xfrm>
            <a:off x="2111420" y="2820991"/>
            <a:ext cx="3372733" cy="363326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7" b="93600" l="12850" r="42950"/>
                    </a14:imgEffect>
                  </a14:imgLayer>
                </a14:imgProps>
              </a:ext>
            </a:extLst>
          </a:blip>
          <a:srcRect l="9098" r="53269"/>
          <a:stretch/>
        </p:blipFill>
        <p:spPr>
          <a:xfrm flipH="1">
            <a:off x="6620455" y="1831477"/>
            <a:ext cx="1950235" cy="4720082"/>
          </a:xfrm>
          <a:prstGeom prst="rect">
            <a:avLst/>
          </a:prstGeom>
        </p:spPr>
      </p:pic>
      <p:sp>
        <p:nvSpPr>
          <p:cNvPr id="16" name="TextBox 15"/>
          <p:cNvSpPr txBox="1"/>
          <p:nvPr/>
        </p:nvSpPr>
        <p:spPr>
          <a:xfrm>
            <a:off x="3569249" y="6151449"/>
            <a:ext cx="1347076"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Mèo con</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173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1"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5" grpId="1"/>
      <p:bldP spid="1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2803" b="100000" l="10000" r="90000"/>
                    </a14:imgEffect>
                  </a14:imgLayer>
                </a14:imgProps>
              </a:ext>
              <a:ext uri="{28A0092B-C50C-407E-A947-70E740481C1C}">
                <a14:useLocalDpi xmlns:a14="http://schemas.microsoft.com/office/drawing/2010/main" val="0"/>
              </a:ext>
            </a:extLst>
          </a:blip>
          <a:stretch>
            <a:fillRect/>
          </a:stretch>
        </p:blipFill>
        <p:spPr>
          <a:xfrm>
            <a:off x="0" y="2602789"/>
            <a:ext cx="2467778" cy="4094790"/>
          </a:xfrm>
          <a:prstGeom prst="rect">
            <a:avLst/>
          </a:prstGeom>
        </p:spPr>
      </p:pic>
      <p:sp>
        <p:nvSpPr>
          <p:cNvPr id="6" name="Wave 5"/>
          <p:cNvSpPr/>
          <p:nvPr/>
        </p:nvSpPr>
        <p:spPr>
          <a:xfrm>
            <a:off x="3754582" y="332509"/>
            <a:ext cx="4988365" cy="861502"/>
          </a:xfrm>
          <a:prstGeom prst="wav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p:cNvSpPr txBox="1"/>
          <p:nvPr/>
        </p:nvSpPr>
        <p:spPr>
          <a:xfrm>
            <a:off x="3952540" y="532427"/>
            <a:ext cx="4993156" cy="461665"/>
          </a:xfrm>
          <a:prstGeom prst="rect">
            <a:avLst/>
          </a:prstGeom>
          <a:noFill/>
        </p:spPr>
        <p:txBody>
          <a:bodyPr wrap="square" rtlCol="0">
            <a:spAutoFit/>
          </a:bodyPr>
          <a:lstStyle/>
          <a:p>
            <a:r>
              <a:rPr lang="vi-VN" sz="2400">
                <a:solidFill>
                  <a:srgbClr val="FF0000"/>
                </a:solidFill>
                <a:latin typeface="+mj-lt"/>
              </a:rPr>
              <a:t>Sáng ngủ dậy mèo rửa mặt bằng gì ? </a:t>
            </a:r>
            <a:endParaRPr lang="en-US" sz="2400" dirty="0">
              <a:solidFill>
                <a:srgbClr val="FF0000"/>
              </a:solidFill>
              <a:latin typeface="+mj-lt"/>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2259578" y="1552883"/>
            <a:ext cx="7978372" cy="514469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Wave 8"/>
          <p:cNvSpPr/>
          <p:nvPr/>
        </p:nvSpPr>
        <p:spPr>
          <a:xfrm>
            <a:off x="3906982" y="484909"/>
            <a:ext cx="4741259" cy="861502"/>
          </a:xfrm>
          <a:prstGeom prst="wav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p:cNvSpPr txBox="1"/>
          <p:nvPr/>
        </p:nvSpPr>
        <p:spPr>
          <a:xfrm>
            <a:off x="4067878" y="577714"/>
            <a:ext cx="4433132" cy="461665"/>
          </a:xfrm>
          <a:prstGeom prst="rect">
            <a:avLst/>
          </a:prstGeom>
          <a:noFill/>
        </p:spPr>
        <p:txBody>
          <a:bodyPr wrap="square" rtlCol="0">
            <a:spAutoFit/>
          </a:bodyPr>
          <a:lstStyle/>
          <a:p>
            <a:r>
              <a:rPr lang="vi-VN" sz="2400" smtClean="0">
                <a:solidFill>
                  <a:srgbClr val="FF0000"/>
                </a:solidFill>
                <a:latin typeface="+mj-lt"/>
              </a:rPr>
              <a:t>Mèo con rửa mặt như thế nào</a:t>
            </a:r>
            <a:r>
              <a:rPr lang="vi-VN" sz="2400">
                <a:solidFill>
                  <a:srgbClr val="FF0000"/>
                </a:solidFill>
                <a:latin typeface="+mj-lt"/>
              </a:rPr>
              <a:t> ? </a:t>
            </a:r>
            <a:endParaRPr lang="en-US" sz="2400"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51941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P spid="9"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stretch>
            <a:fillRect/>
          </a:stretch>
        </p:blipFill>
        <p:spPr>
          <a:xfrm>
            <a:off x="0" y="-1"/>
            <a:ext cx="12192000" cy="6858001"/>
          </a:xfrm>
          <a:prstGeom prst="rect">
            <a:avLst/>
          </a:prstGeom>
        </p:spPr>
      </p:pic>
      <p:sp>
        <p:nvSpPr>
          <p:cNvPr id="5" name="Rectangle 4"/>
          <p:cNvSpPr/>
          <p:nvPr/>
        </p:nvSpPr>
        <p:spPr>
          <a:xfrm>
            <a:off x="0" y="3862685"/>
            <a:ext cx="2552700" cy="1569660"/>
          </a:xfrm>
          <a:prstGeom prst="rect">
            <a:avLst/>
          </a:prstGeom>
        </p:spPr>
        <p:txBody>
          <a:bodyPr wrap="square">
            <a:spAutoFit/>
          </a:bodyPr>
          <a:lstStyle/>
          <a:p>
            <a:r>
              <a:rPr lang="vi-VN" sz="1600">
                <a:solidFill>
                  <a:srgbClr val="FF0000"/>
                </a:solidFill>
                <a:latin typeface="+mj-lt"/>
              </a:rPr>
              <a:t>Sáng sớm, Mèo thức dậy dùng tay lau mắt. Mèo liếm vào bàn tay rồi xoa lên hai mắt. lau mắt xong. Mèo cuối xuống liếm vào cổ bên trái, rồi liếm sang cổ bên phải.</a:t>
            </a:r>
          </a:p>
        </p:txBody>
      </p:sp>
    </p:spTree>
    <p:extLst>
      <p:ext uri="{BB962C8B-B14F-4D97-AF65-F5344CB8AC3E}">
        <p14:creationId xmlns:p14="http://schemas.microsoft.com/office/powerpoint/2010/main" val="25126337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019925"/>
          </a:xfrm>
          <a:prstGeom prst="rect">
            <a:avLst/>
          </a:prstGeom>
        </p:spPr>
      </p:pic>
      <p:sp>
        <p:nvSpPr>
          <p:cNvPr id="9" name="Rounded Rectangle 8"/>
          <p:cNvSpPr/>
          <p:nvPr/>
        </p:nvSpPr>
        <p:spPr>
          <a:xfrm>
            <a:off x="3868648" y="201045"/>
            <a:ext cx="5443866" cy="99979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TextBox 10"/>
          <p:cNvSpPr txBox="1"/>
          <p:nvPr/>
        </p:nvSpPr>
        <p:spPr>
          <a:xfrm>
            <a:off x="3962803" y="191366"/>
            <a:ext cx="5349711" cy="830997"/>
          </a:xfrm>
          <a:prstGeom prst="rect">
            <a:avLst/>
          </a:prstGeom>
          <a:noFill/>
        </p:spPr>
        <p:txBody>
          <a:bodyPr wrap="square" rtlCol="0">
            <a:spAutoFit/>
          </a:bodyPr>
          <a:lstStyle/>
          <a:p>
            <a:r>
              <a:rPr lang="vi-VN" sz="2400"/>
              <a:t> </a:t>
            </a:r>
            <a:r>
              <a:rPr lang="vi-VN" sz="2400">
                <a:solidFill>
                  <a:srgbClr val="0070C0"/>
                </a:solidFill>
                <a:latin typeface="+mj-lt"/>
              </a:rPr>
              <a:t>Bé Hạnh dùng gì để đánh răng và đánh răng như thế nào ?</a:t>
            </a:r>
            <a:endParaRPr lang="en-US" sz="2200" dirty="0">
              <a:solidFill>
                <a:srgbClr val="0070C0"/>
              </a:solidFill>
              <a:latin typeface="+mj-lt"/>
            </a:endParaRPr>
          </a:p>
        </p:txBody>
      </p:sp>
      <p:pic>
        <p:nvPicPr>
          <p:cNvPr id="2" name="Picture 1"/>
          <p:cNvPicPr>
            <a:picLocks noChangeAspect="1"/>
          </p:cNvPicPr>
          <p:nvPr/>
        </p:nvPicPr>
        <p:blipFill rotWithShape="1">
          <a:blip r:embed="rId3"/>
          <a:srcRect r="38648"/>
          <a:stretch/>
        </p:blipFill>
        <p:spPr>
          <a:xfrm>
            <a:off x="2786737" y="1758508"/>
            <a:ext cx="6092858" cy="4703746"/>
          </a:xfrm>
          <a:prstGeom prst="rect">
            <a:avLst/>
          </a:prstGeom>
        </p:spPr>
      </p:pic>
      <p:sp>
        <p:nvSpPr>
          <p:cNvPr id="8" name="Rounded Rectangle 7"/>
          <p:cNvSpPr/>
          <p:nvPr/>
        </p:nvSpPr>
        <p:spPr>
          <a:xfrm>
            <a:off x="3929953" y="379357"/>
            <a:ext cx="4949642" cy="64300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TextBox 9"/>
          <p:cNvSpPr txBox="1"/>
          <p:nvPr/>
        </p:nvSpPr>
        <p:spPr>
          <a:xfrm>
            <a:off x="4085413" y="379521"/>
            <a:ext cx="5349711" cy="461665"/>
          </a:xfrm>
          <a:prstGeom prst="rect">
            <a:avLst/>
          </a:prstGeom>
          <a:noFill/>
        </p:spPr>
        <p:txBody>
          <a:bodyPr wrap="square" rtlCol="0">
            <a:spAutoFit/>
          </a:bodyPr>
          <a:lstStyle/>
          <a:p>
            <a:r>
              <a:rPr lang="vi-VN" sz="2400"/>
              <a:t> </a:t>
            </a:r>
            <a:r>
              <a:rPr lang="vi-VN" sz="2400">
                <a:solidFill>
                  <a:srgbClr val="0070C0"/>
                </a:solidFill>
                <a:latin typeface="+mj-lt"/>
              </a:rPr>
              <a:t>Bé Hạnh dùng gì để rửa mặt ?</a:t>
            </a:r>
            <a:endParaRPr lang="en-US" sz="2200" dirty="0">
              <a:solidFill>
                <a:srgbClr val="0070C0"/>
              </a:solidFill>
              <a:latin typeface="+mj-lt"/>
            </a:endParaRPr>
          </a:p>
        </p:txBody>
      </p:sp>
    </p:spTree>
    <p:extLst>
      <p:ext uri="{BB962C8B-B14F-4D97-AF65-F5344CB8AC3E}">
        <p14:creationId xmlns:p14="http://schemas.microsoft.com/office/powerpoint/2010/main" val="306495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8"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rotWithShape="1">
          <a:blip r:embed="rId2"/>
          <a:srcRect l="1045" t="35925" r="50671" b="34206"/>
          <a:stretch/>
        </p:blipFill>
        <p:spPr>
          <a:xfrm>
            <a:off x="0" y="0"/>
            <a:ext cx="12192000" cy="6858000"/>
          </a:xfrm>
          <a:prstGeom prst="rect">
            <a:avLst/>
          </a:prstGeom>
        </p:spPr>
      </p:pic>
    </p:spTree>
    <p:extLst>
      <p:ext uri="{BB962C8B-B14F-4D97-AF65-F5344CB8AC3E}">
        <p14:creationId xmlns:p14="http://schemas.microsoft.com/office/powerpoint/2010/main" val="17125993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ave 5"/>
          <p:cNvSpPr/>
          <p:nvPr/>
        </p:nvSpPr>
        <p:spPr>
          <a:xfrm>
            <a:off x="3754582" y="332509"/>
            <a:ext cx="5819076" cy="861502"/>
          </a:xfrm>
          <a:prstGeom prst="wav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p:cNvSpPr txBox="1"/>
          <p:nvPr/>
        </p:nvSpPr>
        <p:spPr>
          <a:xfrm>
            <a:off x="3798476" y="563205"/>
            <a:ext cx="5731287" cy="400110"/>
          </a:xfrm>
          <a:prstGeom prst="rect">
            <a:avLst/>
          </a:prstGeom>
          <a:noFill/>
        </p:spPr>
        <p:txBody>
          <a:bodyPr wrap="square" rtlCol="0">
            <a:spAutoFit/>
          </a:bodyPr>
          <a:lstStyle/>
          <a:p>
            <a:r>
              <a:rPr lang="vi-VN" sz="2000">
                <a:solidFill>
                  <a:srgbClr val="0070C0"/>
                </a:solidFill>
                <a:latin typeface="+mj-lt"/>
              </a:rPr>
              <a:t>Đánh răng, rửa mặt xong bé Hạnh còn làm gì nữa ?</a:t>
            </a:r>
            <a:endParaRPr lang="en-US" sz="2000" dirty="0">
              <a:solidFill>
                <a:srgbClr val="0070C0"/>
              </a:solidFill>
              <a:latin typeface="+mj-lt"/>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0" y="1194011"/>
            <a:ext cx="12192000" cy="5663989"/>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2396" b="100000" l="6377" r="98517"/>
                    </a14:imgEffect>
                  </a14:imgLayer>
                </a14:imgProps>
              </a:ext>
            </a:extLst>
          </a:blip>
          <a:stretch>
            <a:fillRect/>
          </a:stretch>
        </p:blipFill>
        <p:spPr>
          <a:xfrm>
            <a:off x="2105279" y="1802801"/>
            <a:ext cx="7981441" cy="4446408"/>
          </a:xfrm>
          <a:prstGeom prst="rect">
            <a:avLst/>
          </a:prstGeom>
        </p:spPr>
      </p:pic>
    </p:spTree>
    <p:extLst>
      <p:ext uri="{BB962C8B-B14F-4D97-AF65-F5344CB8AC3E}">
        <p14:creationId xmlns:p14="http://schemas.microsoft.com/office/powerpoint/2010/main" val="744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rotWithShape="1">
          <a:blip r:embed="rId2"/>
          <a:srcRect l="1313" t="68510" r="50253" b="1423"/>
          <a:stretch/>
        </p:blipFill>
        <p:spPr>
          <a:xfrm>
            <a:off x="0" y="0"/>
            <a:ext cx="12334875" cy="6869654"/>
          </a:xfrm>
          <a:prstGeom prst="rect">
            <a:avLst/>
          </a:prstGeom>
        </p:spPr>
      </p:pic>
    </p:spTree>
    <p:extLst>
      <p:ext uri="{BB962C8B-B14F-4D97-AF65-F5344CB8AC3E}">
        <p14:creationId xmlns:p14="http://schemas.microsoft.com/office/powerpoint/2010/main" val="17161247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6000" cy="688796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96000" y="-29966"/>
            <a:ext cx="6095999" cy="6887966"/>
          </a:xfrm>
          <a:prstGeom prst="rect">
            <a:avLst/>
          </a:prstGeom>
        </p:spPr>
      </p:pic>
      <p:sp>
        <p:nvSpPr>
          <p:cNvPr id="7" name="Horizontal Scroll 6"/>
          <p:cNvSpPr/>
          <p:nvPr/>
        </p:nvSpPr>
        <p:spPr>
          <a:xfrm>
            <a:off x="2342148" y="1122363"/>
            <a:ext cx="7892716" cy="3096711"/>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rgbClr val="FF0000"/>
                </a:solidFill>
                <a:latin typeface="Times New Roman" panose="02020603050405020304" pitchFamily="18" charset="0"/>
                <a:cs typeface="Times New Roman" panose="02020603050405020304" pitchFamily="18" charset="0"/>
              </a:rPr>
              <a:t>Giáo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dục</a:t>
            </a:r>
            <a:endParaRPr lang="en-US" sz="3600" dirty="0">
              <a:solidFill>
                <a:srgbClr val="FF0000"/>
              </a:solidFill>
              <a:latin typeface="Times New Roman" panose="02020603050405020304" pitchFamily="18" charset="0"/>
              <a:cs typeface="Times New Roman" panose="02020603050405020304" pitchFamily="18" charset="0"/>
            </a:endParaRPr>
          </a:p>
          <a:p>
            <a:r>
              <a:rPr lang="vi-VN" sz="2400">
                <a:latin typeface="+mj-lt"/>
              </a:rPr>
              <a:t>Mỗi sáng </a:t>
            </a:r>
            <a:r>
              <a:rPr lang="vi-VN" sz="2400" smtClean="0">
                <a:latin typeface="+mj-lt"/>
              </a:rPr>
              <a:t>thức </a:t>
            </a:r>
            <a:r>
              <a:rPr lang="vi-VN" sz="2400">
                <a:latin typeface="+mj-lt"/>
              </a:rPr>
              <a:t>dậy các </a:t>
            </a:r>
            <a:r>
              <a:rPr lang="vi-VN" sz="2400" smtClean="0">
                <a:latin typeface="+mj-lt"/>
              </a:rPr>
              <a:t>con </a:t>
            </a:r>
            <a:r>
              <a:rPr lang="vi-VN" sz="2400">
                <a:latin typeface="+mj-lt"/>
              </a:rPr>
              <a:t>phải đánh răng, rửa mặt </a:t>
            </a:r>
            <a:r>
              <a:rPr lang="vi-VN" sz="2400" smtClean="0">
                <a:latin typeface="+mj-lt"/>
              </a:rPr>
              <a:t>để </a:t>
            </a:r>
            <a:r>
              <a:rPr lang="vi-VN" sz="2400">
                <a:latin typeface="+mj-lt"/>
              </a:rPr>
              <a:t>cho </a:t>
            </a:r>
            <a:r>
              <a:rPr lang="vi-VN" sz="2400" smtClean="0">
                <a:latin typeface="+mj-lt"/>
              </a:rPr>
              <a:t>mặt chúng mình luôn </a:t>
            </a:r>
            <a:r>
              <a:rPr lang="vi-VN" sz="2400">
                <a:latin typeface="+mj-lt"/>
              </a:rPr>
              <a:t>sạch sẽ để chuẩn bị đến đi học đấy.</a:t>
            </a:r>
            <a:endParaRPr lang="vi-VN" sz="2400">
              <a:solidFill>
                <a:srgbClr val="00B0F0"/>
              </a:solidFill>
              <a:latin typeface="+mj-lt"/>
            </a:endParaRPr>
          </a:p>
        </p:txBody>
      </p:sp>
    </p:spTree>
    <p:extLst>
      <p:ext uri="{BB962C8B-B14F-4D97-AF65-F5344CB8AC3E}">
        <p14:creationId xmlns:p14="http://schemas.microsoft.com/office/powerpoint/2010/main" val="205062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TRUYỆN VỆ SINH BUỔI SÁNG_THƯ VIỆN MẦM NON_ TRUYỆN MẦM NON">
            <a:hlinkClick r:id="" action="ppaction://media"/>
          </p:cNvPr>
          <p:cNvPicPr>
            <a:picLocks noGrp="1" noChangeAspect="1"/>
          </p:cNvPicPr>
          <p:nvPr>
            <p:ph idx="1"/>
            <a:videoFile r:link="rId1"/>
            <p:extLst>
              <p:ext uri="{DAA4B4D4-6D71-4841-9C94-3DE7FCFB9230}">
                <p14:media xmlns:p14="http://schemas.microsoft.com/office/powerpoint/2010/main" r:embed="rId2">
                  <p14:trim end="6634.7838"/>
                </p14:media>
              </p:ext>
            </p:extLst>
          </p:nvPr>
        </p:nvPicPr>
        <p:blipFill>
          <a:blip r:embed="rId4"/>
          <a:stretch>
            <a:fillRect/>
          </a:stretch>
        </p:blipFill>
        <p:spPr>
          <a:xfrm>
            <a:off x="-1" y="-1"/>
            <a:ext cx="13121089" cy="6857845"/>
          </a:xfrm>
        </p:spPr>
      </p:pic>
    </p:spTree>
    <p:extLst>
      <p:ext uri="{BB962C8B-B14F-4D97-AF65-F5344CB8AC3E}">
        <p14:creationId xmlns:p14="http://schemas.microsoft.com/office/powerpoint/2010/main" val="3398213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635914" y="415089"/>
            <a:ext cx="1042738" cy="113423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883" y="5273843"/>
            <a:ext cx="1395663" cy="1395663"/>
          </a:xfrm>
          <a:prstGeom prst="rect">
            <a:avLst/>
          </a:prstGeom>
        </p:spPr>
      </p:pic>
      <p:sp>
        <p:nvSpPr>
          <p:cNvPr id="5" name="TextBox 4"/>
          <p:cNvSpPr txBox="1"/>
          <p:nvPr/>
        </p:nvSpPr>
        <p:spPr>
          <a:xfrm>
            <a:off x="3433011" y="2903622"/>
            <a:ext cx="5775158" cy="707886"/>
          </a:xfrm>
          <a:prstGeom prst="rect">
            <a:avLst/>
          </a:prstGeom>
          <a:noFill/>
        </p:spPr>
        <p:txBody>
          <a:bodyPr wrap="square" rtlCol="0">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TẠM BIỆT CÁC CON</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211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p:cNvGrpSpPr/>
          <p:nvPr/>
        </p:nvGrpSpPr>
        <p:grpSpPr>
          <a:xfrm>
            <a:off x="4359496" y="310768"/>
            <a:ext cx="4320859" cy="719520"/>
            <a:chOff x="4359496" y="310768"/>
            <a:chExt cx="4320859" cy="719520"/>
          </a:xfrm>
        </p:grpSpPr>
        <p:sp>
          <p:nvSpPr>
            <p:cNvPr id="10" name="Rounded Rectangle 9"/>
            <p:cNvSpPr/>
            <p:nvPr/>
          </p:nvSpPr>
          <p:spPr>
            <a:xfrm>
              <a:off x="4359496" y="310768"/>
              <a:ext cx="4198513" cy="719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p:cNvSpPr txBox="1"/>
            <p:nvPr/>
          </p:nvSpPr>
          <p:spPr>
            <a:xfrm>
              <a:off x="4398131" y="366028"/>
              <a:ext cx="4282224"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MỤC ĐÍCH – YÊU CẦU</a:t>
              </a:r>
              <a:endParaRPr lang="en-US" sz="2800" b="1" dirty="0">
                <a:solidFill>
                  <a:srgbClr val="FF0000"/>
                </a:solidFill>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1925387" y="1348592"/>
            <a:ext cx="8558016" cy="1832490"/>
            <a:chOff x="1925387" y="1348592"/>
            <a:chExt cx="8558016" cy="1832490"/>
          </a:xfrm>
        </p:grpSpPr>
        <p:sp>
          <p:nvSpPr>
            <p:cNvPr id="8" name="Pentagon 7"/>
            <p:cNvSpPr/>
            <p:nvPr/>
          </p:nvSpPr>
          <p:spPr>
            <a:xfrm flipH="1">
              <a:off x="1925387" y="1348592"/>
              <a:ext cx="8558016" cy="1832490"/>
            </a:xfrm>
            <a:prstGeom prst="homePlat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 name="TextBox 3"/>
            <p:cNvSpPr txBox="1"/>
            <p:nvPr/>
          </p:nvSpPr>
          <p:spPr>
            <a:xfrm>
              <a:off x="2987899" y="1460025"/>
              <a:ext cx="7495504" cy="1600438"/>
            </a:xfrm>
            <a:prstGeom prst="rect">
              <a:avLst/>
            </a:prstGeom>
            <a:noFill/>
          </p:spPr>
          <p:txBody>
            <a:bodyPr wrap="square" rtlCol="0">
              <a:spAutoFit/>
            </a:bodyPr>
            <a:lstStyle/>
            <a:p>
              <a:r>
                <a:rPr lang="en-US" sz="2000" b="1" dirty="0">
                  <a:solidFill>
                    <a:srgbClr val="0070C0"/>
                  </a:solidFill>
                  <a:latin typeface="Times New Roman" panose="02020603050405020304" pitchFamily="18" charset="0"/>
                  <a:cs typeface="Times New Roman" panose="02020603050405020304" pitchFamily="18" charset="0"/>
                </a:rPr>
                <a:t>1. </a:t>
              </a:r>
              <a:r>
                <a:rPr lang="en-US" sz="2000" b="1" dirty="0" err="1">
                  <a:solidFill>
                    <a:srgbClr val="0070C0"/>
                  </a:solidFill>
                  <a:latin typeface="Times New Roman" panose="02020603050405020304" pitchFamily="18" charset="0"/>
                  <a:cs typeface="Times New Roman" panose="02020603050405020304" pitchFamily="18" charset="0"/>
                </a:rPr>
                <a:t>Kiến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thức</a:t>
              </a:r>
              <a:r>
                <a:rPr lang="en-US" sz="2000" b="1" dirty="0">
                  <a:solidFill>
                    <a:srgbClr val="0070C0"/>
                  </a:solidFill>
                  <a:latin typeface="Times New Roman" panose="02020603050405020304" pitchFamily="18" charset="0"/>
                  <a:cs typeface="Times New Roman" panose="02020603050405020304" pitchFamily="18" charset="0"/>
                </a:rPr>
                <a:t>:</a:t>
              </a:r>
              <a:endParaRPr lang="en-US" sz="2000" dirty="0">
                <a:solidFill>
                  <a:srgbClr val="0070C0"/>
                </a:solidFill>
                <a:latin typeface="Times New Roman" panose="02020603050405020304" pitchFamily="18" charset="0"/>
                <a:cs typeface="Times New Roman" panose="02020603050405020304" pitchFamily="18" charset="0"/>
              </a:endParaRPr>
            </a:p>
            <a:p>
              <a:r>
                <a:rPr lang="en-US" sz="2000">
                  <a:solidFill>
                    <a:srgbClr val="00B050"/>
                  </a:solidFill>
                  <a:latin typeface="Times New Roman" panose="02020603050405020304" pitchFamily="18" charset="0"/>
                  <a:cs typeface="Times New Roman" panose="02020603050405020304" pitchFamily="18" charset="0"/>
                </a:rPr>
                <a:t>- Trẻ biết tên truyện, tên các nhân vật trong truyện, hiểu nội dung của truyện “ </a:t>
              </a:r>
              <a:r>
                <a:rPr lang="en-US" sz="2000" smtClean="0">
                  <a:solidFill>
                    <a:srgbClr val="00B050"/>
                  </a:solidFill>
                  <a:latin typeface="Times New Roman" panose="02020603050405020304" pitchFamily="18" charset="0"/>
                  <a:cs typeface="Times New Roman" panose="02020603050405020304" pitchFamily="18" charset="0"/>
                </a:rPr>
                <a:t>Veeh sinh buổi sáng”.</a:t>
              </a:r>
              <a:endParaRPr lang="en-US" sz="2000">
                <a:solidFill>
                  <a:srgbClr val="00B050"/>
                </a:solidFill>
                <a:latin typeface="Times New Roman" panose="02020603050405020304" pitchFamily="18" charset="0"/>
                <a:cs typeface="Times New Roman" panose="02020603050405020304" pitchFamily="18" charset="0"/>
              </a:endParaRPr>
            </a:p>
            <a:p>
              <a:r>
                <a:rPr lang="en-US" sz="2000" b="1">
                  <a:solidFill>
                    <a:srgbClr val="00B050"/>
                  </a:solidFill>
                  <a:latin typeface="Times New Roman" panose="02020603050405020304" pitchFamily="18" charset="0"/>
                  <a:cs typeface="Times New Roman" panose="02020603050405020304" pitchFamily="18" charset="0"/>
                </a:rPr>
                <a:t>- </a:t>
              </a:r>
              <a:r>
                <a:rPr lang="en-US" sz="2000">
                  <a:solidFill>
                    <a:srgbClr val="00B050"/>
                  </a:solidFill>
                  <a:latin typeface="Times New Roman" panose="02020603050405020304" pitchFamily="18" charset="0"/>
                  <a:cs typeface="Times New Roman" panose="02020603050405020304" pitchFamily="18" charset="0"/>
                </a:rPr>
                <a:t>Trẻ biết diễn đạt bằng lời nói và trả lời câu hỏi của cô giáo.</a:t>
              </a:r>
            </a:p>
            <a:p>
              <a:endParaRPr lang="en-US" dirty="0">
                <a:solidFill>
                  <a:srgbClr val="00B050"/>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1925388" y="3368240"/>
            <a:ext cx="8888574" cy="1828800"/>
            <a:chOff x="1925387" y="3368240"/>
            <a:chExt cx="8905745" cy="1828800"/>
          </a:xfrm>
        </p:grpSpPr>
        <p:sp>
          <p:nvSpPr>
            <p:cNvPr id="9" name="Pentagon 8"/>
            <p:cNvSpPr/>
            <p:nvPr/>
          </p:nvSpPr>
          <p:spPr>
            <a:xfrm flipH="1">
              <a:off x="1925387" y="3368240"/>
              <a:ext cx="8558016" cy="1828800"/>
            </a:xfrm>
            <a:prstGeom prst="homePlat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6" name="TextBox 5"/>
            <p:cNvSpPr txBox="1"/>
            <p:nvPr/>
          </p:nvSpPr>
          <p:spPr>
            <a:xfrm>
              <a:off x="2987899" y="3460423"/>
              <a:ext cx="7843233" cy="1631216"/>
            </a:xfrm>
            <a:prstGeom prst="rect">
              <a:avLst/>
            </a:prstGeom>
            <a:noFill/>
          </p:spPr>
          <p:txBody>
            <a:bodyPr wrap="square" rtlCol="0">
              <a:spAutoFit/>
            </a:bodyPr>
            <a:lstStyle/>
            <a:p>
              <a:r>
                <a:rPr lang="en-US" sz="2000" b="1" dirty="0">
                  <a:solidFill>
                    <a:srgbClr val="00B0F0"/>
                  </a:solidFill>
                  <a:latin typeface="Times New Roman" panose="02020603050405020304" pitchFamily="18" charset="0"/>
                  <a:cs typeface="Times New Roman" panose="02020603050405020304" pitchFamily="18" charset="0"/>
                </a:rPr>
                <a:t>2. </a:t>
              </a:r>
              <a:r>
                <a:rPr lang="en-US" sz="2000" b="1" dirty="0" err="1">
                  <a:solidFill>
                    <a:srgbClr val="00B0F0"/>
                  </a:solidFill>
                  <a:latin typeface="Times New Roman" panose="02020603050405020304" pitchFamily="18" charset="0"/>
                  <a:cs typeface="Times New Roman" panose="02020603050405020304" pitchFamily="18" charset="0"/>
                </a:rPr>
                <a:t>Kĩ</a:t>
              </a:r>
              <a:r>
                <a:rPr lang="en-US" sz="2000" b="1" dirty="0">
                  <a:solidFill>
                    <a:srgbClr val="00B0F0"/>
                  </a:solidFill>
                  <a:latin typeface="Times New Roman" panose="02020603050405020304" pitchFamily="18" charset="0"/>
                  <a:cs typeface="Times New Roman" panose="02020603050405020304" pitchFamily="18" charset="0"/>
                </a:rPr>
                <a:t> </a:t>
              </a:r>
              <a:r>
                <a:rPr lang="en-US" sz="2000" b="1" dirty="0" err="1">
                  <a:solidFill>
                    <a:srgbClr val="00B0F0"/>
                  </a:solidFill>
                  <a:latin typeface="Times New Roman" panose="02020603050405020304" pitchFamily="18" charset="0"/>
                  <a:cs typeface="Times New Roman" panose="02020603050405020304" pitchFamily="18" charset="0"/>
                </a:rPr>
                <a:t>năng</a:t>
              </a:r>
              <a:endParaRPr lang="en-US" sz="2000" dirty="0">
                <a:solidFill>
                  <a:srgbClr val="00B0F0"/>
                </a:solidFill>
                <a:latin typeface="Times New Roman" panose="02020603050405020304" pitchFamily="18" charset="0"/>
                <a:cs typeface="Times New Roman" panose="02020603050405020304" pitchFamily="18" charset="0"/>
              </a:endParaRPr>
            </a:p>
            <a:p>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Trẻ</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nghe</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và</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hiểu</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nội</a:t>
              </a:r>
              <a:r>
                <a:rPr lang="en-US" sz="2000" dirty="0">
                  <a:solidFill>
                    <a:srgbClr val="00B0F0"/>
                  </a:solidFill>
                  <a:latin typeface="Times New Roman" panose="02020603050405020304" pitchFamily="18" charset="0"/>
                  <a:cs typeface="Times New Roman" panose="02020603050405020304" pitchFamily="18" charset="0"/>
                </a:rPr>
                <a:t> dung </a:t>
              </a:r>
              <a:r>
                <a:rPr lang="en-US" sz="2000" dirty="0" err="1">
                  <a:solidFill>
                    <a:srgbClr val="00B0F0"/>
                  </a:solidFill>
                  <a:latin typeface="Times New Roman" panose="02020603050405020304" pitchFamily="18" charset="0"/>
                  <a:cs typeface="Times New Roman" panose="02020603050405020304" pitchFamily="18" charset="0"/>
                </a:rPr>
                <a:t>đơn</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giản</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của</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câu</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chuyện</a:t>
              </a:r>
              <a:endParaRPr lang="en-US" sz="2000" dirty="0">
                <a:solidFill>
                  <a:srgbClr val="00B0F0"/>
                </a:solidFill>
                <a:latin typeface="Times New Roman" panose="02020603050405020304" pitchFamily="18" charset="0"/>
                <a:cs typeface="Times New Roman" panose="02020603050405020304" pitchFamily="18" charset="0"/>
              </a:endParaRPr>
            </a:p>
            <a:p>
              <a:pPr marL="342900" indent="-342900">
                <a:buFontTx/>
                <a:buChar char="-"/>
              </a:pPr>
              <a:r>
                <a:rPr lang="en-US" sz="2000" smtClean="0">
                  <a:solidFill>
                    <a:srgbClr val="00B0F0"/>
                  </a:solidFill>
                  <a:latin typeface="Times New Roman" panose="02020603050405020304" pitchFamily="18" charset="0"/>
                  <a:cs typeface="Times New Roman" panose="02020603050405020304" pitchFamily="18" charset="0"/>
                </a:rPr>
                <a:t>Trẻ </a:t>
              </a:r>
              <a:r>
                <a:rPr lang="en-US" sz="2000" dirty="0" err="1">
                  <a:solidFill>
                    <a:srgbClr val="00B0F0"/>
                  </a:solidFill>
                  <a:latin typeface="Times New Roman" panose="02020603050405020304" pitchFamily="18" charset="0"/>
                  <a:cs typeface="Times New Roman" panose="02020603050405020304" pitchFamily="18" charset="0"/>
                </a:rPr>
                <a:t>trả</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lời</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được</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câu</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hỏi</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đơn</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giản</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theo</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nội</a:t>
              </a:r>
              <a:r>
                <a:rPr lang="en-US" sz="2000" dirty="0">
                  <a:solidFill>
                    <a:srgbClr val="00B0F0"/>
                  </a:solidFill>
                  <a:latin typeface="Times New Roman" panose="02020603050405020304" pitchFamily="18" charset="0"/>
                  <a:cs typeface="Times New Roman" panose="02020603050405020304" pitchFamily="18" charset="0"/>
                </a:rPr>
                <a:t> dung </a:t>
              </a:r>
              <a:r>
                <a:rPr lang="en-US" sz="2000" dirty="0" err="1">
                  <a:solidFill>
                    <a:srgbClr val="00B0F0"/>
                  </a:solidFill>
                  <a:latin typeface="Times New Roman" panose="02020603050405020304" pitchFamily="18" charset="0"/>
                  <a:cs typeface="Times New Roman" panose="02020603050405020304" pitchFamily="18" charset="0"/>
                </a:rPr>
                <a:t>câu</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chuyện</a:t>
              </a:r>
              <a:r>
                <a:rPr lang="en-US" sz="2000">
                  <a:solidFill>
                    <a:srgbClr val="00B0F0"/>
                  </a:solidFill>
                  <a:latin typeface="Times New Roman" panose="02020603050405020304" pitchFamily="18" charset="0"/>
                  <a:cs typeface="Times New Roman" panose="02020603050405020304" pitchFamily="18" charset="0"/>
                </a:rPr>
                <a:t>: </a:t>
              </a:r>
              <a:endParaRPr lang="vi-VN" sz="2000" smtClean="0">
                <a:solidFill>
                  <a:srgbClr val="00B0F0"/>
                </a:solidFill>
                <a:latin typeface="Times New Roman" panose="02020603050405020304" pitchFamily="18" charset="0"/>
                <a:cs typeface="Times New Roman" panose="02020603050405020304" pitchFamily="18" charset="0"/>
              </a:endParaRPr>
            </a:p>
            <a:p>
              <a:r>
                <a:rPr lang="vi-VN" sz="2000" smtClean="0">
                  <a:solidFill>
                    <a:srgbClr val="00B0F0"/>
                  </a:solidFill>
                  <a:latin typeface="+mj-lt"/>
                </a:rPr>
                <a:t>- </a:t>
              </a:r>
              <a:r>
                <a:rPr lang="vi-VN" sz="2000">
                  <a:solidFill>
                    <a:srgbClr val="00B0F0"/>
                  </a:solidFill>
                  <a:latin typeface="+mj-lt"/>
                </a:rPr>
                <a:t>Phát triển ngôn ngữ cho trẻ, khả năng phát âm và ghi nhớ có chủ định cho trẻ.</a:t>
              </a:r>
              <a:endParaRPr lang="en-US" sz="2000" dirty="0">
                <a:solidFill>
                  <a:srgbClr val="00B0F0"/>
                </a:solidFill>
                <a:latin typeface="+mj-lt"/>
                <a:cs typeface="Times New Roman" panose="02020603050405020304" pitchFamily="18" charset="0"/>
              </a:endParaRPr>
            </a:p>
          </p:txBody>
        </p:sp>
      </p:grpSp>
      <p:grpSp>
        <p:nvGrpSpPr>
          <p:cNvPr id="21" name="Group 20"/>
          <p:cNvGrpSpPr/>
          <p:nvPr/>
        </p:nvGrpSpPr>
        <p:grpSpPr>
          <a:xfrm>
            <a:off x="2005877" y="5297575"/>
            <a:ext cx="8477526" cy="1343930"/>
            <a:chOff x="2005877" y="5297575"/>
            <a:chExt cx="8477526" cy="1343930"/>
          </a:xfrm>
        </p:grpSpPr>
        <p:sp>
          <p:nvSpPr>
            <p:cNvPr id="12" name="Pentagon 11"/>
            <p:cNvSpPr/>
            <p:nvPr/>
          </p:nvSpPr>
          <p:spPr>
            <a:xfrm flipH="1">
              <a:off x="2005877" y="5297575"/>
              <a:ext cx="8477525" cy="1343930"/>
            </a:xfrm>
            <a:prstGeom prst="homePlat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7" name="TextBox 6"/>
            <p:cNvSpPr txBox="1"/>
            <p:nvPr/>
          </p:nvSpPr>
          <p:spPr>
            <a:xfrm>
              <a:off x="2987899" y="5333622"/>
              <a:ext cx="7495504" cy="1015663"/>
            </a:xfrm>
            <a:prstGeom prst="rect">
              <a:avLst/>
            </a:prstGeom>
            <a:noFill/>
          </p:spPr>
          <p:txBody>
            <a:bodyPr wrap="square" rtlCol="0">
              <a:spAutoFit/>
            </a:bodyPr>
            <a:lstStyle/>
            <a:p>
              <a:r>
                <a:rPr lang="en-US" sz="2000" b="1" dirty="0" smtClean="0">
                  <a:solidFill>
                    <a:srgbClr val="7030A0"/>
                  </a:solidFill>
                  <a:latin typeface="Times New Roman" panose="02020603050405020304" pitchFamily="18" charset="0"/>
                  <a:cs typeface="Times New Roman" panose="02020603050405020304" pitchFamily="18" charset="0"/>
                </a:rPr>
                <a:t>3. </a:t>
              </a:r>
              <a:r>
                <a:rPr lang="en-US" sz="2000" b="1" dirty="0" err="1" smtClean="0">
                  <a:solidFill>
                    <a:srgbClr val="7030A0"/>
                  </a:solidFill>
                  <a:latin typeface="Times New Roman" panose="02020603050405020304" pitchFamily="18" charset="0"/>
                  <a:cs typeface="Times New Roman" panose="02020603050405020304" pitchFamily="18" charset="0"/>
                </a:rPr>
                <a:t>Thái</a:t>
              </a:r>
              <a:r>
                <a:rPr lang="en-US" sz="2000" b="1" dirty="0" smtClean="0">
                  <a:solidFill>
                    <a:srgbClr val="7030A0"/>
                  </a:solidFill>
                  <a:latin typeface="Times New Roman" panose="02020603050405020304" pitchFamily="18" charset="0"/>
                  <a:cs typeface="Times New Roman" panose="02020603050405020304" pitchFamily="18" charset="0"/>
                </a:rPr>
                <a:t> </a:t>
              </a:r>
              <a:r>
                <a:rPr lang="en-US" sz="2000" b="1" dirty="0" err="1" smtClean="0">
                  <a:solidFill>
                    <a:srgbClr val="7030A0"/>
                  </a:solidFill>
                  <a:latin typeface="Times New Roman" panose="02020603050405020304" pitchFamily="18" charset="0"/>
                  <a:cs typeface="Times New Roman" panose="02020603050405020304" pitchFamily="18" charset="0"/>
                </a:rPr>
                <a:t>độ</a:t>
              </a:r>
              <a:endParaRPr lang="en-US" sz="2000" b="1" dirty="0" smtClean="0">
                <a:solidFill>
                  <a:srgbClr val="7030A0"/>
                </a:solidFill>
                <a:latin typeface="Times New Roman" panose="02020603050405020304" pitchFamily="18" charset="0"/>
                <a:cs typeface="Times New Roman" panose="02020603050405020304" pitchFamily="18" charset="0"/>
              </a:endParaRPr>
            </a:p>
            <a:p>
              <a:r>
                <a:rPr lang="en-US" sz="2000" dirty="0" smtClean="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Trẻ</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hứng</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thú</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tham</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gia</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giờ</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học</a:t>
              </a:r>
              <a:endParaRPr lang="en-US" sz="2000" dirty="0">
                <a:solidFill>
                  <a:srgbClr val="7030A0"/>
                </a:solidFill>
                <a:latin typeface="Times New Roman" panose="02020603050405020304" pitchFamily="18" charset="0"/>
                <a:cs typeface="Times New Roman" panose="02020603050405020304" pitchFamily="18" charset="0"/>
              </a:endParaRPr>
            </a:p>
            <a:p>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Giáo</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dục</a:t>
              </a:r>
              <a:r>
                <a:rPr lang="en-US" sz="2000" dirty="0">
                  <a:solidFill>
                    <a:srgbClr val="7030A0"/>
                  </a:solidFill>
                  <a:latin typeface="Times New Roman" panose="02020603050405020304" pitchFamily="18" charset="0"/>
                  <a:cs typeface="Times New Roman" panose="02020603050405020304" pitchFamily="18" charset="0"/>
                </a:rPr>
                <a:t> </a:t>
              </a:r>
              <a:r>
                <a:rPr lang="en-US" sz="2000" err="1">
                  <a:solidFill>
                    <a:srgbClr val="7030A0"/>
                  </a:solidFill>
                  <a:latin typeface="Times New Roman" panose="02020603050405020304" pitchFamily="18" charset="0"/>
                  <a:cs typeface="Times New Roman" panose="02020603050405020304" pitchFamily="18" charset="0"/>
                </a:rPr>
                <a:t>trẻ</a:t>
              </a:r>
              <a:r>
                <a:rPr lang="en-US" sz="2000">
                  <a:solidFill>
                    <a:srgbClr val="7030A0"/>
                  </a:solidFill>
                  <a:latin typeface="Times New Roman" panose="02020603050405020304" pitchFamily="18" charset="0"/>
                  <a:cs typeface="Times New Roman" panose="02020603050405020304" pitchFamily="18" charset="0"/>
                </a:rPr>
                <a:t> </a:t>
              </a:r>
              <a:r>
                <a:rPr lang="vi-VN" sz="2000" smtClean="0">
                  <a:solidFill>
                    <a:srgbClr val="7030A0"/>
                  </a:solidFill>
                  <a:latin typeface="+mj-lt"/>
                </a:rPr>
                <a:t>biết giữ gìn vệ sinh cơ thể sạch sẽ</a:t>
              </a:r>
              <a:endParaRPr lang="en-US" sz="2000" dirty="0">
                <a:solidFill>
                  <a:srgbClr val="7030A0"/>
                </a:solidFill>
                <a:latin typeface="+mj-lt"/>
                <a:cs typeface="Times New Roman" panose="02020603050405020304" pitchFamily="18" charset="0"/>
              </a:endParaRPr>
            </a:p>
          </p:txBody>
        </p:sp>
      </p:grpSp>
      <p:grpSp>
        <p:nvGrpSpPr>
          <p:cNvPr id="17" name="Group 16"/>
          <p:cNvGrpSpPr/>
          <p:nvPr/>
        </p:nvGrpSpPr>
        <p:grpSpPr>
          <a:xfrm>
            <a:off x="1210614" y="2130626"/>
            <a:ext cx="692245" cy="3845038"/>
            <a:chOff x="1210614" y="2130626"/>
            <a:chExt cx="692245" cy="3845038"/>
          </a:xfrm>
        </p:grpSpPr>
        <p:sp>
          <p:nvSpPr>
            <p:cNvPr id="13" name="Rectangle 12"/>
            <p:cNvSpPr/>
            <p:nvPr/>
          </p:nvSpPr>
          <p:spPr>
            <a:xfrm>
              <a:off x="1210614" y="2264837"/>
              <a:ext cx="167425" cy="3609384"/>
            </a:xfrm>
            <a:prstGeom prst="rect">
              <a:avLst/>
            </a:prstGeom>
            <a:solidFill>
              <a:srgbClr val="FFC000"/>
            </a:solidFill>
            <a:ln>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4" name="Right Arrow 13"/>
            <p:cNvSpPr/>
            <p:nvPr/>
          </p:nvSpPr>
          <p:spPr>
            <a:xfrm>
              <a:off x="1210614" y="2130626"/>
              <a:ext cx="662179" cy="268422"/>
            </a:xfrm>
            <a:prstGeom prst="rightArrow">
              <a:avLst/>
            </a:prstGeom>
            <a:solidFill>
              <a:srgbClr val="FFC000"/>
            </a:solidFill>
            <a:ln>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5" name="Right Arrow 14"/>
            <p:cNvSpPr/>
            <p:nvPr/>
          </p:nvSpPr>
          <p:spPr>
            <a:xfrm>
              <a:off x="1232630" y="4161497"/>
              <a:ext cx="662179" cy="268422"/>
            </a:xfrm>
            <a:prstGeom prst="rightArrow">
              <a:avLst/>
            </a:prstGeom>
            <a:solidFill>
              <a:srgbClr val="FFC000"/>
            </a:solidFill>
            <a:ln>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6" name="Right Arrow 15"/>
            <p:cNvSpPr/>
            <p:nvPr/>
          </p:nvSpPr>
          <p:spPr>
            <a:xfrm>
              <a:off x="1240680" y="5707242"/>
              <a:ext cx="662179" cy="268422"/>
            </a:xfrm>
            <a:prstGeom prst="rightArrow">
              <a:avLst/>
            </a:prstGeom>
            <a:solidFill>
              <a:srgbClr val="FFC000"/>
            </a:solidFill>
            <a:ln>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445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circle(in)">
                                      <p:cBhvr>
                                        <p:cTn id="14" dur="2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453439" y="2159794"/>
            <a:ext cx="7058526" cy="2150269"/>
          </a:xfrm>
          <a:prstGeom prst="rect">
            <a:avLst/>
          </a:prstGeom>
          <a:noFill/>
        </p:spPr>
        <p:txBody>
          <a:bodyPr wrap="square" rtlCol="0">
            <a:spAutoFit/>
          </a:bodyPr>
          <a:lstStyle/>
          <a:p>
            <a:pPr algn="ctr">
              <a:lnSpc>
                <a:spcPct val="200000"/>
              </a:lnSpc>
            </a:pPr>
            <a:r>
              <a:rPr lang="en-US" sz="3600" smtClean="0">
                <a:solidFill>
                  <a:srgbClr val="7030A0"/>
                </a:solidFill>
                <a:latin typeface="Times New Roman" panose="02020603050405020304" pitchFamily="18" charset="0"/>
                <a:cs typeface="Times New Roman" panose="02020603050405020304" pitchFamily="18" charset="0"/>
              </a:rPr>
              <a:t>Cô và trẻ chơi trò chơi: </a:t>
            </a:r>
            <a:endParaRPr lang="vi-VN" sz="3600" smtClean="0">
              <a:solidFill>
                <a:srgbClr val="7030A0"/>
              </a:solidFill>
              <a:latin typeface="Times New Roman" panose="02020603050405020304" pitchFamily="18" charset="0"/>
              <a:cs typeface="Times New Roman" panose="02020603050405020304" pitchFamily="18" charset="0"/>
            </a:endParaRPr>
          </a:p>
          <a:p>
            <a:pPr algn="ctr">
              <a:lnSpc>
                <a:spcPct val="200000"/>
              </a:lnSpc>
            </a:pPr>
            <a:r>
              <a:rPr lang="vi-VN" sz="3600" smtClean="0">
                <a:latin typeface="+mj-lt"/>
              </a:rPr>
              <a:t>Đánh </a:t>
            </a:r>
            <a:r>
              <a:rPr lang="vi-VN" sz="3600">
                <a:latin typeface="+mj-lt"/>
              </a:rPr>
              <a:t>răng, rửa mặt, ăn sáng đi học</a:t>
            </a:r>
            <a:endParaRPr lang="en-US" sz="3600" dirty="0">
              <a:solidFill>
                <a:srgbClr val="7030A0"/>
              </a:solidFill>
              <a:latin typeface="+mj-lt"/>
              <a:cs typeface="Times New Roman" panose="02020603050405020304" pitchFamily="18" charset="0"/>
            </a:endParaRPr>
          </a:p>
        </p:txBody>
      </p:sp>
    </p:spTree>
    <p:extLst>
      <p:ext uri="{BB962C8B-B14F-4D97-AF65-F5344CB8AC3E}">
        <p14:creationId xmlns:p14="http://schemas.microsoft.com/office/powerpoint/2010/main" val="346227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026" name="Picture 2" descr="Truyện Vệ Sinh Buổi Sáng: Nội Dung + Hình Ảnh + Giáo 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008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stretch>
            <a:fillRect/>
          </a:stretch>
        </p:blipFill>
        <p:spPr>
          <a:xfrm>
            <a:off x="0" y="-1"/>
            <a:ext cx="12192000" cy="6858001"/>
          </a:xfrm>
          <a:prstGeom prst="rect">
            <a:avLst/>
          </a:prstGeom>
        </p:spPr>
      </p:pic>
      <p:sp>
        <p:nvSpPr>
          <p:cNvPr id="5" name="Rectangle 4"/>
          <p:cNvSpPr/>
          <p:nvPr/>
        </p:nvSpPr>
        <p:spPr>
          <a:xfrm>
            <a:off x="0" y="3862685"/>
            <a:ext cx="2552700" cy="1569660"/>
          </a:xfrm>
          <a:prstGeom prst="rect">
            <a:avLst/>
          </a:prstGeom>
        </p:spPr>
        <p:txBody>
          <a:bodyPr wrap="square">
            <a:spAutoFit/>
          </a:bodyPr>
          <a:lstStyle/>
          <a:p>
            <a:r>
              <a:rPr lang="vi-VN" sz="1600">
                <a:solidFill>
                  <a:srgbClr val="FF0000"/>
                </a:solidFill>
                <a:latin typeface="+mj-lt"/>
              </a:rPr>
              <a:t>Sáng sớm, Mèo thức dậy dùng tay lau mắt. Mèo liếm vào bàn tay rồi xoa lên hai mắt. lau mắt xong. Mèo cuối xuống liếm vào cổ bên trái, rồi liếm sang cổ bên phải.</a:t>
            </a:r>
          </a:p>
        </p:txBody>
      </p:sp>
    </p:spTree>
    <p:extLst>
      <p:ext uri="{BB962C8B-B14F-4D97-AF65-F5344CB8AC3E}">
        <p14:creationId xmlns:p14="http://schemas.microsoft.com/office/powerpoint/2010/main" val="35726304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rotWithShape="1">
          <a:blip r:embed="rId2"/>
          <a:srcRect l="1045" t="35925" r="50671" b="34206"/>
          <a:stretch/>
        </p:blipFill>
        <p:spPr>
          <a:xfrm>
            <a:off x="0" y="0"/>
            <a:ext cx="12192000" cy="6858000"/>
          </a:xfrm>
          <a:prstGeom prst="rect">
            <a:avLst/>
          </a:prstGeom>
        </p:spPr>
      </p:pic>
    </p:spTree>
    <p:extLst>
      <p:ext uri="{BB962C8B-B14F-4D97-AF65-F5344CB8AC3E}">
        <p14:creationId xmlns:p14="http://schemas.microsoft.com/office/powerpoint/2010/main" val="33918537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rotWithShape="1">
          <a:blip r:embed="rId2"/>
          <a:srcRect l="1313" t="68510" r="50253" b="1423"/>
          <a:stretch/>
        </p:blipFill>
        <p:spPr>
          <a:xfrm>
            <a:off x="0" y="0"/>
            <a:ext cx="12334875" cy="6869654"/>
          </a:xfrm>
          <a:prstGeom prst="rect">
            <a:avLst/>
          </a:prstGeom>
        </p:spPr>
      </p:pic>
    </p:spTree>
    <p:extLst>
      <p:ext uri="{BB962C8B-B14F-4D97-AF65-F5344CB8AC3E}">
        <p14:creationId xmlns:p14="http://schemas.microsoft.com/office/powerpoint/2010/main" val="38355889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3"/>
          <p:cNvPicPr>
            <a:picLocks noChangeAspect="1"/>
          </p:cNvPicPr>
          <p:nvPr/>
        </p:nvPicPr>
        <p:blipFill>
          <a:blip r:embed="rId2"/>
          <a:stretch>
            <a:fillRect/>
          </a:stretch>
        </p:blipFill>
        <p:spPr>
          <a:xfrm>
            <a:off x="-529" y="-297"/>
            <a:ext cx="12193057" cy="6858594"/>
          </a:xfrm>
          <a:prstGeom prst="rect">
            <a:avLst/>
          </a:prstGeom>
        </p:spPr>
      </p:pic>
      <p:sp>
        <p:nvSpPr>
          <p:cNvPr id="5" name="Rectangle 4"/>
          <p:cNvSpPr/>
          <p:nvPr/>
        </p:nvSpPr>
        <p:spPr>
          <a:xfrm>
            <a:off x="4277266" y="2967335"/>
            <a:ext cx="3637471" cy="923330"/>
          </a:xfrm>
          <a:prstGeom prst="rect">
            <a:avLst/>
          </a:prstGeom>
          <a:noFill/>
        </p:spPr>
        <p:txBody>
          <a:bodyPr wrap="none" lIns="91440" tIns="45720" rIns="91440" bIns="45720">
            <a:spAutoFit/>
          </a:bodyPr>
          <a:lstStyle/>
          <a:p>
            <a:pPr algn="ctr"/>
            <a:r>
              <a:rPr lang="en-US" sz="54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ĐÀM THOẠI</a:t>
            </a:r>
            <a:endPar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4900069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2803" b="100000" l="10000" r="90000"/>
                    </a14:imgEffect>
                  </a14:imgLayer>
                </a14:imgProps>
              </a:ext>
              <a:ext uri="{28A0092B-C50C-407E-A947-70E740481C1C}">
                <a14:useLocalDpi xmlns:a14="http://schemas.microsoft.com/office/drawing/2010/main" val="0"/>
              </a:ext>
            </a:extLst>
          </a:blip>
          <a:stretch>
            <a:fillRect/>
          </a:stretch>
        </p:blipFill>
        <p:spPr>
          <a:xfrm>
            <a:off x="0" y="3577389"/>
            <a:ext cx="1880422" cy="3120189"/>
          </a:xfrm>
          <a:prstGeom prst="rect">
            <a:avLst/>
          </a:prstGeom>
        </p:spPr>
      </p:pic>
      <p:sp>
        <p:nvSpPr>
          <p:cNvPr id="6" name="Wave 5"/>
          <p:cNvSpPr/>
          <p:nvPr/>
        </p:nvSpPr>
        <p:spPr>
          <a:xfrm>
            <a:off x="3754582" y="332509"/>
            <a:ext cx="4988365" cy="861502"/>
          </a:xfrm>
          <a:prstGeom prst="wav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p:cNvSpPr txBox="1"/>
          <p:nvPr/>
        </p:nvSpPr>
        <p:spPr>
          <a:xfrm>
            <a:off x="4106777" y="489283"/>
            <a:ext cx="4636170" cy="430887"/>
          </a:xfrm>
          <a:prstGeom prst="rect">
            <a:avLst/>
          </a:prstGeom>
          <a:noFill/>
        </p:spPr>
        <p:txBody>
          <a:bodyPr wrap="square" rtlCol="0">
            <a:spAutoFit/>
          </a:bodyPr>
          <a:lstStyle/>
          <a:p>
            <a:r>
              <a:rPr lang="en-US" sz="2200" dirty="0" err="1" smtClean="0">
                <a:solidFill>
                  <a:srgbClr val="0070C0"/>
                </a:solidFill>
                <a:latin typeface="Times New Roman" panose="02020603050405020304" pitchFamily="18" charset="0"/>
                <a:cs typeface="Times New Roman" panose="02020603050405020304" pitchFamily="18" charset="0"/>
              </a:rPr>
              <a:t>Các</a:t>
            </a:r>
            <a:r>
              <a:rPr lang="en-US" sz="2200" dirty="0" smtClean="0">
                <a:solidFill>
                  <a:srgbClr val="0070C0"/>
                </a:solidFill>
                <a:latin typeface="Times New Roman" panose="02020603050405020304" pitchFamily="18" charset="0"/>
                <a:cs typeface="Times New Roman" panose="02020603050405020304" pitchFamily="18" charset="0"/>
              </a:rPr>
              <a:t> con </a:t>
            </a:r>
            <a:r>
              <a:rPr lang="en-US" sz="2200" dirty="0" err="1" smtClean="0">
                <a:solidFill>
                  <a:srgbClr val="0070C0"/>
                </a:solidFill>
                <a:latin typeface="Times New Roman" panose="02020603050405020304" pitchFamily="18" charset="0"/>
                <a:cs typeface="Times New Roman" panose="02020603050405020304" pitchFamily="18" charset="0"/>
              </a:rPr>
              <a:t>vừa</a:t>
            </a:r>
            <a:r>
              <a:rPr lang="en-US" sz="2200" dirty="0" smtClean="0">
                <a:solidFill>
                  <a:srgbClr val="0070C0"/>
                </a:solidFill>
                <a:latin typeface="Times New Roman" panose="02020603050405020304" pitchFamily="18" charset="0"/>
                <a:cs typeface="Times New Roman" panose="02020603050405020304" pitchFamily="18" charset="0"/>
              </a:rPr>
              <a:t> </a:t>
            </a:r>
            <a:r>
              <a:rPr lang="en-US" sz="2200" dirty="0" err="1" smtClean="0">
                <a:solidFill>
                  <a:srgbClr val="0070C0"/>
                </a:solidFill>
                <a:latin typeface="Times New Roman" panose="02020603050405020304" pitchFamily="18" charset="0"/>
                <a:cs typeface="Times New Roman" panose="02020603050405020304" pitchFamily="18" charset="0"/>
              </a:rPr>
              <a:t>lắng</a:t>
            </a:r>
            <a:r>
              <a:rPr lang="en-US" sz="2200" dirty="0" smtClean="0">
                <a:solidFill>
                  <a:srgbClr val="0070C0"/>
                </a:solidFill>
                <a:latin typeface="Times New Roman" panose="02020603050405020304" pitchFamily="18" charset="0"/>
                <a:cs typeface="Times New Roman" panose="02020603050405020304" pitchFamily="18" charset="0"/>
              </a:rPr>
              <a:t> </a:t>
            </a:r>
            <a:r>
              <a:rPr lang="en-US" sz="2200" dirty="0" err="1" smtClean="0">
                <a:solidFill>
                  <a:srgbClr val="0070C0"/>
                </a:solidFill>
                <a:latin typeface="Times New Roman" panose="02020603050405020304" pitchFamily="18" charset="0"/>
                <a:cs typeface="Times New Roman" panose="02020603050405020304" pitchFamily="18" charset="0"/>
              </a:rPr>
              <a:t>nghe</a:t>
            </a:r>
            <a:r>
              <a:rPr lang="en-US" sz="2200" dirty="0" smtClean="0">
                <a:solidFill>
                  <a:srgbClr val="0070C0"/>
                </a:solidFill>
                <a:latin typeface="Times New Roman" panose="02020603050405020304" pitchFamily="18" charset="0"/>
                <a:cs typeface="Times New Roman" panose="02020603050405020304" pitchFamily="18" charset="0"/>
              </a:rPr>
              <a:t> </a:t>
            </a:r>
            <a:r>
              <a:rPr lang="en-US" sz="2200" dirty="0" err="1" smtClean="0">
                <a:solidFill>
                  <a:srgbClr val="0070C0"/>
                </a:solidFill>
                <a:latin typeface="Times New Roman" panose="02020603050405020304" pitchFamily="18" charset="0"/>
                <a:cs typeface="Times New Roman" panose="02020603050405020304" pitchFamily="18" charset="0"/>
              </a:rPr>
              <a:t>câu</a:t>
            </a:r>
            <a:r>
              <a:rPr lang="en-US" sz="2200" dirty="0" smtClean="0">
                <a:solidFill>
                  <a:srgbClr val="0070C0"/>
                </a:solidFill>
                <a:latin typeface="Times New Roman" panose="02020603050405020304" pitchFamily="18" charset="0"/>
                <a:cs typeface="Times New Roman" panose="02020603050405020304" pitchFamily="18" charset="0"/>
              </a:rPr>
              <a:t> </a:t>
            </a:r>
            <a:r>
              <a:rPr lang="en-US" sz="2200" dirty="0" err="1" smtClean="0">
                <a:solidFill>
                  <a:srgbClr val="0070C0"/>
                </a:solidFill>
                <a:latin typeface="Times New Roman" panose="02020603050405020304" pitchFamily="18" charset="0"/>
                <a:cs typeface="Times New Roman" panose="02020603050405020304" pitchFamily="18" charset="0"/>
              </a:rPr>
              <a:t>chuyện</a:t>
            </a:r>
            <a:r>
              <a:rPr lang="en-US" sz="2200" dirty="0" smtClean="0">
                <a:solidFill>
                  <a:srgbClr val="0070C0"/>
                </a:solidFill>
                <a:latin typeface="Times New Roman" panose="02020603050405020304" pitchFamily="18" charset="0"/>
                <a:cs typeface="Times New Roman" panose="02020603050405020304" pitchFamily="18" charset="0"/>
              </a:rPr>
              <a:t> </a:t>
            </a:r>
            <a:r>
              <a:rPr lang="en-US" sz="2200" dirty="0" err="1" smtClean="0">
                <a:solidFill>
                  <a:srgbClr val="0070C0"/>
                </a:solidFill>
                <a:latin typeface="Times New Roman" panose="02020603050405020304" pitchFamily="18" charset="0"/>
                <a:cs typeface="Times New Roman" panose="02020603050405020304" pitchFamily="18" charset="0"/>
              </a:rPr>
              <a:t>gì</a:t>
            </a:r>
            <a:r>
              <a:rPr lang="en-US" sz="2200" dirty="0" smtClean="0">
                <a:solidFill>
                  <a:srgbClr val="0070C0"/>
                </a:solidFill>
                <a:latin typeface="Times New Roman" panose="02020603050405020304" pitchFamily="18" charset="0"/>
                <a:cs typeface="Times New Roman" panose="02020603050405020304" pitchFamily="18" charset="0"/>
              </a:rPr>
              <a:t>?</a:t>
            </a:r>
            <a:endParaRPr lang="en-US" sz="2200" dirty="0">
              <a:solidFill>
                <a:srgbClr val="0070C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1880422" y="1541559"/>
            <a:ext cx="8060795" cy="504021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905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692</TotalTime>
  <Words>321</Words>
  <Application>Microsoft Office PowerPoint</Application>
  <PresentationFormat>Widescreen</PresentationFormat>
  <Paragraphs>35</Paragraphs>
  <Slides>19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496NL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MyPC</cp:lastModifiedBy>
  <cp:revision>84</cp:revision>
  <dcterms:created xsi:type="dcterms:W3CDTF">2021-12-02T07:40:33Z</dcterms:created>
  <dcterms:modified xsi:type="dcterms:W3CDTF">2025-10-09T05:34:42Z</dcterms:modified>
</cp:coreProperties>
</file>