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95" r:id="rId4"/>
    <p:sldId id="276" r:id="rId5"/>
    <p:sldId id="257" r:id="rId6"/>
    <p:sldId id="296" r:id="rId7"/>
    <p:sldId id="279" r:id="rId8"/>
    <p:sldId id="301" r:id="rId9"/>
    <p:sldId id="281" r:id="rId10"/>
    <p:sldId id="282" r:id="rId11"/>
    <p:sldId id="302" r:id="rId12"/>
    <p:sldId id="256" r:id="rId13"/>
    <p:sldId id="273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24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62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855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5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99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5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8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43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08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0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161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9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3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17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989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90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79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50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01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63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37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94AD3-E3EC-47F4-8931-06CFDFCEFDA8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494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0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12.png"/><Relationship Id="rId2" Type="http://schemas.microsoft.com/office/2007/relationships/media" Target="../media/media4.mp4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microsoft.com/office/2007/relationships/media" Target="../media/media3.mp3"/><Relationship Id="rId4" Type="http://schemas.openxmlformats.org/officeDocument/2006/relationships/audio" Target="NULL" TargetMode="Externa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6673" cy="7006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0479" y="307248"/>
            <a:ext cx="481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 smtClean="0">
                <a:latin typeface="+mj-lt"/>
              </a:rPr>
              <a:t>ỦY BAN NHÂN DÂN QUẬN LONG BIÊN</a:t>
            </a:r>
          </a:p>
          <a:p>
            <a:pPr algn="ctr"/>
            <a:r>
              <a:rPr lang="vi-VN" sz="1600" b="1" dirty="0" smtClean="0">
                <a:latin typeface="+mj-lt"/>
              </a:rPr>
              <a:t>TRƯỜNG MẦM NON ĐỨC GIANG</a:t>
            </a:r>
            <a:endParaRPr lang="vi-VN" sz="16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55" y="892023"/>
            <a:ext cx="1121761" cy="1146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00683" y="2304278"/>
            <a:ext cx="7892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smtClean="0">
                <a:ln w="0"/>
                <a:solidFill>
                  <a:srgbClr val="FF0000"/>
                </a:solidFill>
                <a:latin typeface="+mj-lt"/>
              </a:rPr>
              <a:t>LĨNH VỰC PHÁT TRIỂN THẨM MỸ</a:t>
            </a:r>
            <a:endParaRPr lang="en-US" sz="36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3752" y="3270198"/>
            <a:ext cx="942495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Đề tài: Dạy hát “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Một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con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vịt</a:t>
            </a: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        TCAN: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Bắt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chước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tiếng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kêu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của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con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vật</a:t>
            </a:r>
            <a:endParaRPr lang="vi-VN" sz="3600" dirty="0" smtClean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3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Lứa tuổi: </a:t>
            </a:r>
            <a:r>
              <a:rPr lang="en-US" sz="3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24 – 36 tháng </a:t>
            </a:r>
            <a:r>
              <a:rPr lang="vi-VN" sz="3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tuổi</a:t>
            </a:r>
          </a:p>
          <a:p>
            <a:pPr algn="ctr">
              <a:lnSpc>
                <a:spcPct val="150000"/>
              </a:lnSpc>
            </a:pPr>
            <a:r>
              <a:rPr lang="vi-VN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Giáo viên: Đỗ Thị Tâm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79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1064" y="474132"/>
            <a:ext cx="7438044" cy="23133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Trò chơi</a:t>
            </a:r>
            <a:endParaRPr lang="vi-VN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5288" y="2931407"/>
            <a:ext cx="7354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7030A0"/>
                </a:solidFill>
                <a:latin typeface="+mj-lt"/>
              </a:rPr>
              <a:t>Cách chơi: </a:t>
            </a:r>
            <a:r>
              <a:rPr lang="vi-VN" sz="2000" dirty="0">
                <a:latin typeface="+mj-lt"/>
              </a:rPr>
              <a:t>Khi cô nói đến tiếng kêu của con vật nào thì chúng mình phải bắt trước tiếng kêu của con vật đó</a:t>
            </a:r>
          </a:p>
          <a:p>
            <a:r>
              <a:rPr lang="vi-VN" sz="2000" dirty="0">
                <a:latin typeface="+mj-lt"/>
              </a:rPr>
              <a:t>- Cô nói: “Mèo kêu” thì chúng mình phải kêu “meo meo”</a:t>
            </a:r>
          </a:p>
          <a:p>
            <a:r>
              <a:rPr lang="vi-VN" sz="2000" dirty="0">
                <a:latin typeface="+mj-lt"/>
              </a:rPr>
              <a:t>- Cô nói chó sủa thì chúng mình phải kêu “Gâu gâu”</a:t>
            </a:r>
          </a:p>
          <a:p>
            <a:r>
              <a:rPr lang="vi-VN" sz="2000" dirty="0">
                <a:latin typeface="+mj-lt"/>
              </a:rPr>
              <a:t>- Cô nói gà gáy. Trẻ nói ò ó o</a:t>
            </a:r>
          </a:p>
        </p:txBody>
      </p:sp>
      <p:pic>
        <p:nvPicPr>
          <p:cNvPr id="2" name="y2mate.com - Tiếng kêu của các con vật kêu cho bé nghe  Gà Vịt Trâu Bò  Tiếng kêu của động vật xung quanh bé_720pH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459103"/>
            <a:ext cx="1323833" cy="1103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1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9"/>
    </mc:Choice>
    <mc:Fallback xmlns="">
      <p:transition spd="slow" advTm="1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401341" y="1529524"/>
            <a:ext cx="5222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8000" b="1" dirty="0" smtClean="0">
                <a:latin typeface="#9Slide05 DreamScriptPro" panose="02000000000000000000" pitchFamily="2" charset="0"/>
                <a:cs typeface="Arial" panose="020B0604020202020204" pitchFamily="34" charset="0"/>
              </a:rPr>
              <a:t>Xin </a:t>
            </a:r>
            <a:r>
              <a:rPr lang="vi-VN" sz="8000" b="1" dirty="0" smtClean="0">
                <a:latin typeface="#9Slide05 DreamScriptPro" panose="02000000000000000000" pitchFamily="2" charset="0"/>
                <a:cs typeface="Arial" panose="020B0604020202020204" pitchFamily="34" charset="0"/>
              </a:rPr>
              <a:t>chào và hẹn gặp lại!</a:t>
            </a:r>
            <a:endParaRPr lang="en-US" sz="8000" b="1" dirty="0">
              <a:latin typeface="#9Slide05 DreamScriptPro" panose="02000000000000000000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0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095">
        <p:blinds dir="vert"/>
      </p:transition>
    </mc:Choice>
    <mc:Fallback xmlns="">
      <p:transition spd="slow" advTm="36095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46366" y="368599"/>
            <a:ext cx="4924969" cy="299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vi-VN" sz="4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Câu </a:t>
            </a:r>
            <a:r>
              <a:rPr lang="vi-VN" sz="40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đố</a:t>
            </a:r>
            <a:endParaRPr lang="vi-VN" sz="40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+mj-lt"/>
              </a:rPr>
              <a:t>   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Con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gì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chân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ngẵn</a:t>
            </a:r>
            <a:endParaRPr lang="en-US" sz="2400" b="1" dirty="0" smtClean="0">
              <a:solidFill>
                <a:srgbClr val="7030A0"/>
              </a:solidFill>
              <a:latin typeface="+mj-lt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  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Mà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lại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màng</a:t>
            </a:r>
            <a:endParaRPr lang="en-US" sz="2400" b="1" dirty="0" smtClean="0">
              <a:solidFill>
                <a:srgbClr val="7030A0"/>
              </a:solidFill>
              <a:latin typeface="+mj-lt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 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Mỏ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bẹt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màu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vàng</a:t>
            </a:r>
            <a:endParaRPr lang="en-US" sz="2400" b="1" dirty="0" smtClean="0">
              <a:solidFill>
                <a:srgbClr val="7030A0"/>
              </a:solidFill>
              <a:latin typeface="+mj-lt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   Hay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kêu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cạp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cạp</a:t>
            </a:r>
            <a:endParaRPr lang="vi-VN" sz="2400" b="1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latin typeface="+mj-lt"/>
              </a:rPr>
              <a:t>                             </a:t>
            </a:r>
            <a:r>
              <a:rPr lang="vi-VN" sz="2400" dirty="0" smtClean="0">
                <a:latin typeface="+mj-lt"/>
              </a:rPr>
              <a:t>      </a:t>
            </a:r>
            <a:r>
              <a:rPr lang="vi-VN" sz="2400" b="1" dirty="0" smtClean="0">
                <a:solidFill>
                  <a:srgbClr val="0070C0"/>
                </a:solidFill>
                <a:latin typeface="+mj-lt"/>
              </a:rPr>
              <a:t>( 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L</a:t>
            </a:r>
            <a:r>
              <a:rPr lang="vi-VN" sz="2400" b="1" dirty="0" smtClean="0">
                <a:solidFill>
                  <a:srgbClr val="0070C0"/>
                </a:solidFill>
                <a:latin typeface="+mj-lt"/>
              </a:rPr>
              <a:t>à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 con</a:t>
            </a:r>
            <a:r>
              <a:rPr lang="vi-VN" sz="24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gì ?)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vi-VN" dirty="0" smtClean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  </a:t>
            </a:r>
            <a:endParaRPr lang="vi-VN" sz="2000" dirty="0">
              <a:solidFill>
                <a:srgbClr val="00B0F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5003" y="3088510"/>
            <a:ext cx="4268908" cy="5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vi-VN" sz="28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Đáp án: </a:t>
            </a:r>
            <a:r>
              <a:rPr lang="en-US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vịt</a:t>
            </a:r>
            <a:endParaRPr lang="vi-VN" sz="28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803" y="3088510"/>
            <a:ext cx="3361385" cy="3599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14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36">
        <p15:prstTrans prst="peelOff"/>
      </p:transition>
    </mc:Choice>
    <mc:Fallback xmlns="">
      <p:transition spd="slow" advTm="3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34" b="57"/>
          <a:stretch/>
        </p:blipFill>
        <p:spPr>
          <a:xfrm>
            <a:off x="0" y="1"/>
            <a:ext cx="12186488" cy="7010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4775" y="1930514"/>
            <a:ext cx="4276941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Bài hát: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Một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con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vịt</a:t>
            </a:r>
            <a:endParaRPr lang="vi-VN" sz="40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3600" b="0" i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Sáng tác: </a:t>
            </a:r>
            <a:r>
              <a:rPr lang="en-US" sz="3600" b="0" i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Kim </a:t>
            </a:r>
            <a:r>
              <a:rPr lang="en-US" sz="3600" b="0" i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Duyên</a:t>
            </a:r>
            <a:endParaRPr lang="vi-VN" sz="3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8"/>
    </mc:Choice>
    <mc:Fallback xmlns="">
      <p:transition spd="slow" advTm="2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9163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12500" y="2471803"/>
            <a:ext cx="3292568" cy="8237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CÔ HÁT LẦN 1</a:t>
            </a:r>
            <a:endParaRPr lang="vi-VN" sz="36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.MotConVitBeat-V.A-38442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155" end="1140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38611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72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10"/>
          <p:cNvSpPr/>
          <p:nvPr/>
        </p:nvSpPr>
        <p:spPr>
          <a:xfrm>
            <a:off x="3001649" y="656491"/>
            <a:ext cx="5286568" cy="13768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!!2"/>
          <p:cNvSpPr/>
          <p:nvPr/>
        </p:nvSpPr>
        <p:spPr>
          <a:xfrm>
            <a:off x="7038935" y="3175641"/>
            <a:ext cx="4693783" cy="1413243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Bài hát: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con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vịt</a:t>
            </a:r>
            <a:endParaRPr lang="vi-VN" sz="2400" dirty="0">
              <a:solidFill>
                <a:prstClr val="black"/>
              </a:solidFill>
              <a:latin typeface="+mj-lt"/>
            </a:endParaRPr>
          </a:p>
          <a:p>
            <a:pPr lvl="0">
              <a:defRPr/>
            </a:pPr>
            <a:r>
              <a:rPr lang="vi-VN" sz="2400" i="1" dirty="0">
                <a:solidFill>
                  <a:prstClr val="black"/>
                </a:solidFill>
                <a:latin typeface="+mj-lt"/>
              </a:rPr>
              <a:t>Sáng tác: 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</a:rPr>
              <a:t>Kim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Duyên</a:t>
            </a:r>
            <a:endParaRPr lang="vi-VN" sz="2400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852" y="2604251"/>
            <a:ext cx="4991733" cy="3969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4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9163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10897" y="2471803"/>
            <a:ext cx="3295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CÔ HÁT LẦN 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vi-VN" sz="36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.MotConVitBeat-V.A-38442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155" end="1140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38611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99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-Point Star 6"/>
          <p:cNvSpPr/>
          <p:nvPr/>
        </p:nvSpPr>
        <p:spPr>
          <a:xfrm rot="20085307">
            <a:off x="1238727" y="1356220"/>
            <a:ext cx="4855382" cy="5154560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835475" y="2156345"/>
            <a:ext cx="5228710" cy="4050799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Thin" panose="02000000000000000000" pitchFamily="2" charset="0"/>
              <a:ea typeface="Arial" panose="020B0604020202020204" pitchFamily="34" charset="0"/>
            </a:endParaRPr>
          </a:p>
          <a:p>
            <a:r>
              <a:rPr lang="vi-VN" dirty="0" smtClean="0">
                <a:solidFill>
                  <a:schemeClr val="tx1"/>
                </a:solidFill>
                <a:latin typeface="+mj-lt"/>
              </a:rPr>
              <a:t>Bài 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hát nói về một chú vịt rất đáng yêu, xinh xắn, chú có 2 cái cánh, kêu cạp cạp, gặp hồ nước chú tắm rất thích, khi lên bờ chú biết vẫy cánh cho khô.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6407" y="566985"/>
            <a:ext cx="48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hát nói </a:t>
            </a:r>
            <a:r>
              <a:rPr lang="vi-VN" sz="2400" b="1" smtClean="0">
                <a:solidFill>
                  <a:srgbClr val="FF0000"/>
                </a:solidFill>
                <a:latin typeface="+mj-lt"/>
              </a:rPr>
              <a:t>về điều gì?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3543" y="566985"/>
            <a:ext cx="48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solidFill>
                  <a:srgbClr val="FF0000"/>
                </a:solidFill>
                <a:latin typeface="+mj-lt"/>
              </a:rPr>
              <a:t>Bài hát có giai điệu như thế nào?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6-Point Star 8"/>
          <p:cNvSpPr/>
          <p:nvPr/>
        </p:nvSpPr>
        <p:spPr>
          <a:xfrm rot="20085307">
            <a:off x="6861768" y="1550102"/>
            <a:ext cx="5167226" cy="4589928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7-Point Star 9"/>
          <p:cNvSpPr/>
          <p:nvPr/>
        </p:nvSpPr>
        <p:spPr>
          <a:xfrm>
            <a:off x="7026378" y="1807347"/>
            <a:ext cx="4838005" cy="3786208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</a:rPr>
              <a:t>Bài</a:t>
            </a:r>
            <a:r>
              <a:rPr kumimoji="0" lang="vi-VN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</a:rPr>
              <a:t> hát có giai điệu vui tươi,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nhí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nhảnh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831072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17749" y="962689"/>
            <a:ext cx="24641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hát</a:t>
            </a:r>
            <a:endParaRPr lang="en-US" sz="40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9convert.com - Cho Tôi Đi Làm Mưa Với  Nhạc beat chuẩn  Nhạc không lờ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6754" end="72750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978" y="13166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9163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14125" y="2471803"/>
            <a:ext cx="1489318" cy="8237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vi-VN" sz="36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.MotConVitBeat-V.A-38442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155" end="1140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38611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7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2.5|3.2|2|2.8|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7|1.5|8.3|2.7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7|4.9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246</Words>
  <Application>Microsoft Office PowerPoint</Application>
  <PresentationFormat>Widescreen</PresentationFormat>
  <Paragraphs>37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#9Slide03 AmpleSoft Thin</vt:lpstr>
      <vt:lpstr>#9Slide05 DreamScriptPro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MyPC</cp:lastModifiedBy>
  <cp:revision>110</cp:revision>
  <dcterms:created xsi:type="dcterms:W3CDTF">2021-11-13T12:42:20Z</dcterms:created>
  <dcterms:modified xsi:type="dcterms:W3CDTF">2025-01-18T04:20:05Z</dcterms:modified>
</cp:coreProperties>
</file>