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80" r:id="rId4"/>
    <p:sldId id="258" r:id="rId5"/>
    <p:sldId id="259" r:id="rId6"/>
    <p:sldId id="268" r:id="rId7"/>
    <p:sldId id="269" r:id="rId8"/>
    <p:sldId id="270" r:id="rId9"/>
    <p:sldId id="271" r:id="rId10"/>
    <p:sldId id="272" r:id="rId11"/>
    <p:sldId id="274" r:id="rId12"/>
    <p:sldId id="275" r:id="rId13"/>
    <p:sldId id="276" r:id="rId14"/>
    <p:sldId id="277" r:id="rId15"/>
    <p:sldId id="278" r:id="rId16"/>
    <p:sldId id="279" r:id="rId17"/>
    <p:sldId id="265"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D4A7DA7-BD34-4C7C-A65D-AE51C8D2BBC6}"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BD4A7DA7-BD34-4C7C-A65D-AE51C8D2BBC6}"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BD4A7DA7-BD34-4C7C-A65D-AE51C8D2BBC6}"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BD4A7DA7-BD34-4C7C-A65D-AE51C8D2BBC6}"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D4A7DA7-BD34-4C7C-A65D-AE51C8D2BBC6}"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BD4A7DA7-BD34-4C7C-A65D-AE51C8D2BBC6}"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BD4A7DA7-BD34-4C7C-A65D-AE51C8D2BBC6}"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D4A7DA7-BD34-4C7C-A65D-AE51C8D2BBC6}"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A7DA7-BD34-4C7C-A65D-AE51C8D2BBC6}"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D4A7DA7-BD34-4C7C-A65D-AE51C8D2BBC6}"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D4A7DA7-BD34-4C7C-A65D-AE51C8D2BBC6}"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B1BA08-6774-44D2-8CCE-96C1CD1A33C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A7DA7-BD34-4C7C-A65D-AE51C8D2BBC6}"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1BA08-6774-44D2-8CCE-96C1CD1A33C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327" y="-20689"/>
            <a:ext cx="12192000" cy="6878689"/>
          </a:xfrm>
          <a:prstGeom prst="rect">
            <a:avLst/>
          </a:prstGeom>
        </p:spPr>
      </p:pic>
      <p:sp>
        <p:nvSpPr>
          <p:cNvPr id="5" name="Rectangle 4"/>
          <p:cNvSpPr/>
          <p:nvPr/>
        </p:nvSpPr>
        <p:spPr>
          <a:xfrm>
            <a:off x="1976582" y="646545"/>
            <a:ext cx="8174182"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ỦY BAN NHÂN DÂN QUẬN LONG BIÊN</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TRƯỜNG MẦM NON ĐỨC GIANG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9947" y="1745679"/>
            <a:ext cx="888978" cy="883032"/>
          </a:xfrm>
          <a:prstGeom prst="rect">
            <a:avLst/>
          </a:prstGeom>
        </p:spPr>
      </p:pic>
      <p:sp>
        <p:nvSpPr>
          <p:cNvPr id="7" name="Rectangle 6"/>
          <p:cNvSpPr/>
          <p:nvPr/>
        </p:nvSpPr>
        <p:spPr>
          <a:xfrm>
            <a:off x="2420471" y="2890982"/>
            <a:ext cx="8046720" cy="954107"/>
          </a:xfrm>
          <a:prstGeom prst="rect">
            <a:avLst/>
          </a:prstGeom>
        </p:spPr>
        <p:txBody>
          <a:bodyPr wrap="square">
            <a:spAutoFit/>
          </a:bodyPr>
          <a:lstStyle/>
          <a:p>
            <a:pPr algn="ctr"/>
            <a:r>
              <a:rPr lang="vi-VN" sz="2800" b="1" dirty="0">
                <a:solidFill>
                  <a:srgbClr val="7030A0"/>
                </a:solidFill>
                <a:latin typeface="Times New Roman" panose="02020603050405020304" pitchFamily="18" charset="0"/>
                <a:cs typeface="Times New Roman" panose="02020603050405020304" pitchFamily="18" charset="0"/>
              </a:rPr>
              <a:t>LĨNH VỰC PHÁT TRIỂN NHẬN THỨC</a:t>
            </a:r>
            <a:endParaRPr lang="en-US" sz="2800" b="1" dirty="0">
              <a:solidFill>
                <a:srgbClr val="7030A0"/>
              </a:solidFill>
              <a:latin typeface="Times New Roman" panose="02020603050405020304" pitchFamily="18" charset="0"/>
              <a:cs typeface="Times New Roman" panose="02020603050405020304" pitchFamily="18" charset="0"/>
            </a:endParaRPr>
          </a:p>
          <a:p>
            <a:pPr algn="ctr"/>
            <a:r>
              <a:rPr lang="vi-VN" sz="2800" b="1" dirty="0">
                <a:solidFill>
                  <a:srgbClr val="7030A0"/>
                </a:solidFill>
                <a:latin typeface="Times New Roman" panose="02020603050405020304" pitchFamily="18" charset="0"/>
                <a:cs typeface="Times New Roman" panose="02020603050405020304" pitchFamily="18" charset="0"/>
              </a:rPr>
              <a:t>KHÁM PHÁ “CON CÁ”</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rot="10800000" flipV="1">
            <a:off x="2420471" y="4220456"/>
            <a:ext cx="7896112" cy="1200329"/>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LỨA</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TUỔI: </a:t>
            </a:r>
            <a:r>
              <a:rPr lang="vi-VN" sz="2400" b="1" dirty="0">
                <a:solidFill>
                  <a:srgbClr val="FF0000"/>
                </a:solidFill>
                <a:latin typeface="Times New Roman" panose="02020603050405020304" pitchFamily="18" charset="0"/>
                <a:cs typeface="Times New Roman" panose="02020603050405020304" pitchFamily="18" charset="0"/>
              </a:rPr>
              <a:t>MẪU GIÁO BÉ</a:t>
            </a:r>
            <a:endParaRPr lang="vi-VN" sz="2400" b="1" dirty="0">
              <a:solidFill>
                <a:srgbClr val="FF0000"/>
              </a:solidFill>
              <a:latin typeface="Times New Roman" panose="02020603050405020304" pitchFamily="18" charset="0"/>
              <a:cs typeface="Times New Roman" panose="02020603050405020304" pitchFamily="18" charset="0"/>
            </a:endParaRPr>
          </a:p>
          <a:p>
            <a:pPr algn="ctr"/>
            <a:r>
              <a:rPr lang="vi-VN" sz="2400" b="1">
                <a:solidFill>
                  <a:srgbClr val="FF0000"/>
                </a:solidFill>
                <a:latin typeface="Times New Roman" panose="02020603050405020304" pitchFamily="18" charset="0"/>
                <a:cs typeface="Times New Roman" panose="02020603050405020304" pitchFamily="18" charset="0"/>
              </a:rPr>
              <a:t>GIÁO VIÊN: </a:t>
            </a:r>
            <a:r>
              <a:rPr lang="en-US" sz="2400" b="1" dirty="0" err="1">
                <a:solidFill>
                  <a:srgbClr val="FF0000"/>
                </a:solidFill>
                <a:latin typeface="Times New Roman" panose="02020603050405020304" pitchFamily="18" charset="0"/>
                <a:cs typeface="Times New Roman" panose="02020603050405020304" pitchFamily="18" charset="0"/>
              </a:rPr>
              <a:t>Đinh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Thị</a:t>
            </a:r>
            <a:r>
              <a:rPr lang="en-US" sz="2400" b="1" dirty="0">
                <a:solidFill>
                  <a:srgbClr val="FF0000"/>
                </a:solidFill>
                <a:latin typeface="Times New Roman" panose="02020603050405020304" pitchFamily="18" charset="0"/>
                <a:cs typeface="Times New Roman" panose="02020603050405020304" pitchFamily="18" charset="0"/>
              </a:rPr>
              <a:t> Thu Trang </a:t>
            </a:r>
            <a:endParaRPr lang="en-US" sz="2400" b="1" dirty="0">
              <a:solidFill>
                <a:srgbClr val="FF0000"/>
              </a:solidFill>
              <a:latin typeface="Times New Roman" panose="02020603050405020304" pitchFamily="18" charset="0"/>
              <a:cs typeface="Times New Roman" panose="02020603050405020304" pitchFamily="18" charset="0"/>
            </a:endParaRP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p:cNvSpPr txBox="1"/>
          <p:nvPr/>
        </p:nvSpPr>
        <p:spPr>
          <a:xfrm>
            <a:off x="3498980" y="2034073"/>
            <a:ext cx="4963885" cy="707886"/>
          </a:xfrm>
          <a:prstGeom prst="rect">
            <a:avLst/>
          </a:prstGeom>
          <a:noFill/>
        </p:spPr>
        <p:txBody>
          <a:bodyPr wrap="square" rtlCol="0">
            <a:spAutoFit/>
          </a:bodyPr>
          <a:lstStyle/>
          <a:p>
            <a:pPr algn="ctr"/>
            <a:r>
              <a:rPr lang="vi-VN" sz="4000" b="1" dirty="0">
                <a:solidFill>
                  <a:srgbClr val="FF0000"/>
                </a:solidFill>
                <a:latin typeface="+mj-lt"/>
              </a:rPr>
              <a:t>Luyện tập</a:t>
            </a:r>
            <a:endParaRPr lang="vi-VN" sz="4000" b="1" dirty="0">
              <a:solidFill>
                <a:srgbClr val="FF0000"/>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10947" y="195944"/>
            <a:ext cx="4861249" cy="584775"/>
          </a:xfrm>
          <a:prstGeom prst="rect">
            <a:avLst/>
          </a:prstGeom>
          <a:noFill/>
        </p:spPr>
        <p:txBody>
          <a:bodyPr wrap="square" rtlCol="0">
            <a:spAutoFit/>
          </a:bodyPr>
          <a:lstStyle/>
          <a:p>
            <a:pPr algn="ctr"/>
            <a:r>
              <a:rPr lang="vi-VN" sz="3200" b="1" dirty="0">
                <a:solidFill>
                  <a:srgbClr val="FF0000"/>
                </a:solidFill>
                <a:latin typeface="+mj-lt"/>
              </a:rPr>
              <a:t>TC: Ai đoán giỏi</a:t>
            </a:r>
            <a:endParaRPr lang="vi-VN" sz="3200" b="1" dirty="0">
              <a:solidFill>
                <a:srgbClr val="FF0000"/>
              </a:solidFill>
              <a:latin typeface="+mj-lt"/>
            </a:endParaRPr>
          </a:p>
        </p:txBody>
      </p:sp>
      <p:sp>
        <p:nvSpPr>
          <p:cNvPr id="4" name="TextBox 3"/>
          <p:cNvSpPr txBox="1"/>
          <p:nvPr/>
        </p:nvSpPr>
        <p:spPr>
          <a:xfrm>
            <a:off x="1586204" y="933061"/>
            <a:ext cx="8770776" cy="523220"/>
          </a:xfrm>
          <a:prstGeom prst="rect">
            <a:avLst/>
          </a:prstGeom>
          <a:noFill/>
        </p:spPr>
        <p:txBody>
          <a:bodyPr wrap="square" rtlCol="0">
            <a:spAutoFit/>
          </a:bodyPr>
          <a:lstStyle/>
          <a:p>
            <a:pPr algn="ctr"/>
            <a:r>
              <a:rPr lang="vi-VN" sz="2800" dirty="0">
                <a:latin typeface="+mj-lt"/>
              </a:rPr>
              <a:t>Câu 1: Cá sống ở đâu?</a:t>
            </a:r>
            <a:endParaRPr lang="vi-VN" sz="28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3" y="1898935"/>
            <a:ext cx="4009830" cy="26545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559" y="1898936"/>
            <a:ext cx="4142792" cy="2589088"/>
          </a:xfrm>
          <a:prstGeom prst="rect">
            <a:avLst/>
          </a:prstGeom>
        </p:spPr>
      </p:pic>
      <p:sp>
        <p:nvSpPr>
          <p:cNvPr id="7" name="TextBox 6"/>
          <p:cNvSpPr txBox="1"/>
          <p:nvPr/>
        </p:nvSpPr>
        <p:spPr>
          <a:xfrm>
            <a:off x="2136710" y="4842588"/>
            <a:ext cx="2789853" cy="369332"/>
          </a:xfrm>
          <a:prstGeom prst="rect">
            <a:avLst/>
          </a:prstGeom>
          <a:noFill/>
        </p:spPr>
        <p:txBody>
          <a:bodyPr wrap="square" rtlCol="0">
            <a:spAutoFit/>
          </a:bodyPr>
          <a:lstStyle/>
          <a:p>
            <a:r>
              <a:rPr lang="vi-VN" dirty="0"/>
              <a:t>Đáp án A: Dưới nước</a:t>
            </a:r>
            <a:endParaRPr lang="vi-VN" dirty="0"/>
          </a:p>
        </p:txBody>
      </p:sp>
      <p:sp>
        <p:nvSpPr>
          <p:cNvPr id="8" name="TextBox 7"/>
          <p:cNvSpPr txBox="1"/>
          <p:nvPr/>
        </p:nvSpPr>
        <p:spPr>
          <a:xfrm>
            <a:off x="7175241" y="4777273"/>
            <a:ext cx="2500604" cy="369332"/>
          </a:xfrm>
          <a:prstGeom prst="rect">
            <a:avLst/>
          </a:prstGeom>
          <a:noFill/>
        </p:spPr>
        <p:txBody>
          <a:bodyPr wrap="square" rtlCol="0">
            <a:spAutoFit/>
          </a:bodyPr>
          <a:lstStyle/>
          <a:p>
            <a:r>
              <a:rPr lang="vi-VN" dirty="0"/>
              <a:t>Đáp án B: Trên núi</a:t>
            </a:r>
            <a:endParaRPr lang="vi-VN"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8"/>
                                        </p:tgtEl>
                                        <p:attrNameLst>
                                          <p:attrName>ppt_w</p:attrName>
                                        </p:attrNameLst>
                                      </p:cBhvr>
                                      <p:tavLst>
                                        <p:tav tm="0">
                                          <p:val>
                                            <p:strVal val="ppt_w"/>
                                          </p:val>
                                        </p:tav>
                                        <p:tav tm="100000">
                                          <p:val>
                                            <p:fltVal val="0"/>
                                          </p:val>
                                        </p:tav>
                                      </p:tavLst>
                                    </p:anim>
                                    <p:anim calcmode="lin" valueType="num">
                                      <p:cBhvr>
                                        <p:cTn id="33" dur="500"/>
                                        <p:tgtEl>
                                          <p:spTgt spid="8"/>
                                        </p:tgtEl>
                                        <p:attrNameLst>
                                          <p:attrName>ppt_h</p:attrName>
                                        </p:attrNameLst>
                                      </p:cBhvr>
                                      <p:tavLst>
                                        <p:tav tm="0">
                                          <p:val>
                                            <p:strVal val="ppt_h"/>
                                          </p:val>
                                        </p:tav>
                                        <p:tav tm="100000">
                                          <p:val>
                                            <p:fltVal val="0"/>
                                          </p:val>
                                        </p:tav>
                                      </p:tavLst>
                                    </p:anim>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011680" y="304800"/>
            <a:ext cx="6327648" cy="584775"/>
          </a:xfrm>
          <a:prstGeom prst="rect">
            <a:avLst/>
          </a:prstGeom>
          <a:noFill/>
        </p:spPr>
        <p:txBody>
          <a:bodyPr wrap="square" rtlCol="0">
            <a:spAutoFit/>
          </a:bodyPr>
          <a:lstStyle/>
          <a:p>
            <a:pPr algn="ctr"/>
            <a:r>
              <a:rPr lang="vi-VN" sz="3200" dirty="0">
                <a:solidFill>
                  <a:srgbClr val="FF0000"/>
                </a:solidFill>
                <a:latin typeface="+mj-lt"/>
              </a:rPr>
              <a:t>Câu 2: Thức ăn của cá là cái gì?</a:t>
            </a:r>
            <a:endParaRPr lang="vi-VN" sz="3200" dirty="0">
              <a:solidFill>
                <a:srgbClr val="FF000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900" y="1875295"/>
            <a:ext cx="5074539" cy="29127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9" y="1982353"/>
            <a:ext cx="5388864" cy="2805682"/>
          </a:xfrm>
          <a:prstGeom prst="rect">
            <a:avLst/>
          </a:prstGeom>
        </p:spPr>
      </p:pic>
      <p:sp>
        <p:nvSpPr>
          <p:cNvPr id="5" name="TextBox 4"/>
          <p:cNvSpPr txBox="1"/>
          <p:nvPr/>
        </p:nvSpPr>
        <p:spPr>
          <a:xfrm>
            <a:off x="1511559" y="5271796"/>
            <a:ext cx="4050660" cy="369332"/>
          </a:xfrm>
          <a:prstGeom prst="rect">
            <a:avLst/>
          </a:prstGeom>
          <a:noFill/>
        </p:spPr>
        <p:txBody>
          <a:bodyPr wrap="square" rtlCol="0">
            <a:spAutoFit/>
          </a:bodyPr>
          <a:lstStyle/>
          <a:p>
            <a:r>
              <a:rPr lang="vi-VN" dirty="0"/>
              <a:t>Đáp án A : Ăn mía</a:t>
            </a:r>
            <a:endParaRPr lang="vi-VN" dirty="0"/>
          </a:p>
        </p:txBody>
      </p:sp>
      <p:sp>
        <p:nvSpPr>
          <p:cNvPr id="6" name="TextBox 5"/>
          <p:cNvSpPr txBox="1"/>
          <p:nvPr/>
        </p:nvSpPr>
        <p:spPr>
          <a:xfrm>
            <a:off x="7249886" y="5215812"/>
            <a:ext cx="3713583" cy="369332"/>
          </a:xfrm>
          <a:prstGeom prst="rect">
            <a:avLst/>
          </a:prstGeom>
          <a:noFill/>
        </p:spPr>
        <p:txBody>
          <a:bodyPr wrap="square" rtlCol="0">
            <a:spAutoFit/>
          </a:bodyPr>
          <a:lstStyle/>
          <a:p>
            <a:r>
              <a:rPr lang="vi-VN" dirty="0"/>
              <a:t>Đáp án B: Ăn tạp</a:t>
            </a:r>
            <a:endParaRPr lang="vi-VN"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528596" y="261257"/>
            <a:ext cx="7063273" cy="646331"/>
          </a:xfrm>
          <a:prstGeom prst="rect">
            <a:avLst/>
          </a:prstGeom>
          <a:noFill/>
        </p:spPr>
        <p:txBody>
          <a:bodyPr wrap="square" rtlCol="0">
            <a:spAutoFit/>
          </a:bodyPr>
          <a:lstStyle/>
          <a:p>
            <a:pPr algn="ctr"/>
            <a:r>
              <a:rPr lang="vi-VN" sz="3600" b="1" dirty="0">
                <a:solidFill>
                  <a:srgbClr val="FF0000"/>
                </a:solidFill>
                <a:latin typeface="+mj-lt"/>
              </a:rPr>
              <a:t>Câu 3: Cá bơi được nhờ có </a:t>
            </a:r>
            <a:r>
              <a:rPr lang="vi-VN" sz="3600" b="1">
                <a:solidFill>
                  <a:srgbClr val="FF0000"/>
                </a:solidFill>
                <a:latin typeface="+mj-lt"/>
              </a:rPr>
              <a:t>cái gì</a:t>
            </a:r>
            <a:r>
              <a:rPr lang="en-US" sz="3600" b="1" dirty="0">
                <a:solidFill>
                  <a:srgbClr val="FF0000"/>
                </a:solidFill>
                <a:latin typeface="+mj-lt"/>
              </a:rPr>
              <a:t>?</a:t>
            </a:r>
            <a:endParaRPr lang="vi-V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87" y="1624830"/>
            <a:ext cx="3509817" cy="23398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048" y="1624830"/>
            <a:ext cx="3536843" cy="2295005"/>
          </a:xfrm>
          <a:prstGeom prst="rect">
            <a:avLst/>
          </a:prstGeom>
        </p:spPr>
      </p:pic>
      <p:sp>
        <p:nvSpPr>
          <p:cNvPr id="6" name="TextBox 5"/>
          <p:cNvSpPr txBox="1"/>
          <p:nvPr/>
        </p:nvSpPr>
        <p:spPr>
          <a:xfrm>
            <a:off x="1191491" y="4341091"/>
            <a:ext cx="2733964" cy="369332"/>
          </a:xfrm>
          <a:prstGeom prst="rect">
            <a:avLst/>
          </a:prstGeom>
          <a:noFill/>
        </p:spPr>
        <p:txBody>
          <a:bodyPr wrap="square" rtlCol="0">
            <a:spAutoFit/>
          </a:bodyPr>
          <a:lstStyle/>
          <a:p>
            <a:r>
              <a:rPr lang="vi-VN" dirty="0"/>
              <a:t>Đáp án A: Đuôi cá</a:t>
            </a:r>
            <a:endParaRPr lang="vi-VN" dirty="0"/>
          </a:p>
        </p:txBody>
      </p:sp>
      <p:sp>
        <p:nvSpPr>
          <p:cNvPr id="7" name="TextBox 6"/>
          <p:cNvSpPr txBox="1"/>
          <p:nvPr/>
        </p:nvSpPr>
        <p:spPr>
          <a:xfrm>
            <a:off x="7158182" y="4285673"/>
            <a:ext cx="2854036" cy="369332"/>
          </a:xfrm>
          <a:prstGeom prst="rect">
            <a:avLst/>
          </a:prstGeom>
          <a:noFill/>
        </p:spPr>
        <p:txBody>
          <a:bodyPr wrap="square" rtlCol="0">
            <a:spAutoFit/>
          </a:bodyPr>
          <a:lstStyle/>
          <a:p>
            <a:r>
              <a:rPr lang="vi-VN" dirty="0"/>
              <a:t>Đáp án B: Vây và đuôi</a:t>
            </a:r>
            <a:endParaRPr lang="vi-VN" dirty="0"/>
          </a:p>
        </p:txBody>
      </p:sp>
      <p:sp>
        <p:nvSpPr>
          <p:cNvPr id="8" name="Right Arrow 7"/>
          <p:cNvSpPr/>
          <p:nvPr/>
        </p:nvSpPr>
        <p:spPr>
          <a:xfrm>
            <a:off x="900545" y="2272146"/>
            <a:ext cx="581891" cy="18472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9" name="Right Arrow 8"/>
          <p:cNvSpPr/>
          <p:nvPr/>
        </p:nvSpPr>
        <p:spPr>
          <a:xfrm rot="3567888">
            <a:off x="7942142" y="1675327"/>
            <a:ext cx="601944" cy="2768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0" name="Right Arrow 9"/>
          <p:cNvSpPr/>
          <p:nvPr/>
        </p:nvSpPr>
        <p:spPr>
          <a:xfrm rot="8812817" flipV="1">
            <a:off x="9751973" y="2324867"/>
            <a:ext cx="743256" cy="33065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3"/>
                                        </p:tgtEl>
                                        <p:attrNameLst>
                                          <p:attrName>ppt_w</p:attrName>
                                        </p:attrNameLst>
                                      </p:cBhvr>
                                      <p:tavLst>
                                        <p:tav tm="0">
                                          <p:val>
                                            <p:strVal val="ppt_w"/>
                                          </p:val>
                                        </p:tav>
                                        <p:tav tm="100000">
                                          <p:val>
                                            <p:fltVal val="0"/>
                                          </p:val>
                                        </p:tav>
                                      </p:tavLst>
                                    </p:anim>
                                    <p:anim calcmode="lin" valueType="num">
                                      <p:cBhvr>
                                        <p:cTn id="32" dur="500"/>
                                        <p:tgtEl>
                                          <p:spTgt spid="3"/>
                                        </p:tgtEl>
                                        <p:attrNameLst>
                                          <p:attrName>ppt_h</p:attrName>
                                        </p:attrNameLst>
                                      </p:cBhvr>
                                      <p:tavLst>
                                        <p:tav tm="0">
                                          <p:val>
                                            <p:strVal val="ppt_h"/>
                                          </p:val>
                                        </p:tav>
                                        <p:tav tm="100000">
                                          <p:val>
                                            <p:fltVal val="0"/>
                                          </p:val>
                                        </p:tav>
                                      </p:tavLst>
                                    </p:anim>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53" presetClass="exit" presetSubtype="32" fill="hold" grpId="1" nodeType="withEffect">
                                  <p:stCondLst>
                                    <p:cond delay="0"/>
                                  </p:stCondLst>
                                  <p:childTnLst>
                                    <p:anim calcmode="lin" valueType="num">
                                      <p:cBhvr>
                                        <p:cTn id="36" dur="500"/>
                                        <p:tgtEl>
                                          <p:spTgt spid="8"/>
                                        </p:tgtEl>
                                        <p:attrNameLst>
                                          <p:attrName>ppt_w</p:attrName>
                                        </p:attrNameLst>
                                      </p:cBhvr>
                                      <p:tavLst>
                                        <p:tav tm="0">
                                          <p:val>
                                            <p:strVal val="ppt_w"/>
                                          </p:val>
                                        </p:tav>
                                        <p:tav tm="100000">
                                          <p:val>
                                            <p:fltVal val="0"/>
                                          </p:val>
                                        </p:tav>
                                      </p:tavLst>
                                    </p:anim>
                                    <p:anim calcmode="lin" valueType="num">
                                      <p:cBhvr>
                                        <p:cTn id="37" dur="500"/>
                                        <p:tgtEl>
                                          <p:spTgt spid="8"/>
                                        </p:tgtEl>
                                        <p:attrNameLst>
                                          <p:attrName>ppt_h</p:attrName>
                                        </p:attrNameLst>
                                      </p:cBhvr>
                                      <p:tavLst>
                                        <p:tav tm="0">
                                          <p:val>
                                            <p:strVal val="ppt_h"/>
                                          </p:val>
                                        </p:tav>
                                        <p:tav tm="100000">
                                          <p:val>
                                            <p:fltVal val="0"/>
                                          </p:val>
                                        </p:tav>
                                      </p:tavLst>
                                    </p:anim>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6"/>
                                        </p:tgtEl>
                                        <p:attrNameLst>
                                          <p:attrName>ppt_w</p:attrName>
                                        </p:attrNameLst>
                                      </p:cBhvr>
                                      <p:tavLst>
                                        <p:tav tm="0">
                                          <p:val>
                                            <p:strVal val="ppt_w"/>
                                          </p:val>
                                        </p:tav>
                                        <p:tav tm="100000">
                                          <p:val>
                                            <p:fltVal val="0"/>
                                          </p:val>
                                        </p:tav>
                                      </p:tavLst>
                                    </p:anim>
                                    <p:anim calcmode="lin" valueType="num">
                                      <p:cBhvr>
                                        <p:cTn id="42" dur="500"/>
                                        <p:tgtEl>
                                          <p:spTgt spid="6"/>
                                        </p:tgtEl>
                                        <p:attrNameLst>
                                          <p:attrName>ppt_h</p:attrName>
                                        </p:attrNameLst>
                                      </p:cBhvr>
                                      <p:tavLst>
                                        <p:tav tm="0">
                                          <p:val>
                                            <p:strVal val="ppt_h"/>
                                          </p:val>
                                        </p:tav>
                                        <p:tav tm="100000">
                                          <p:val>
                                            <p:fltVal val="0"/>
                                          </p:val>
                                        </p:tav>
                                      </p:tavLst>
                                    </p:anim>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5"/>
                                        </p:tgtEl>
                                      </p:cBhvr>
                                    </p:animEffect>
                                    <p:animScale>
                                      <p:cBhvr>
                                        <p:cTn id="4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animBg="1"/>
      <p:bldP spid="8" grpId="1"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889760" y="180889"/>
            <a:ext cx="8134428" cy="1200329"/>
          </a:xfrm>
          <a:prstGeom prst="rect">
            <a:avLst/>
          </a:prstGeom>
          <a:noFill/>
        </p:spPr>
        <p:txBody>
          <a:bodyPr wrap="square" rtlCol="0">
            <a:spAutoFit/>
          </a:bodyPr>
          <a:lstStyle/>
          <a:p>
            <a:pPr algn="ctr"/>
            <a:r>
              <a:rPr lang="vi-VN" sz="3600" b="1" dirty="0">
                <a:solidFill>
                  <a:srgbClr val="FF0000"/>
                </a:solidFill>
                <a:latin typeface="+mj-lt"/>
              </a:rPr>
              <a:t>Câu 4: Cá thường đẻ con và </a:t>
            </a:r>
            <a:r>
              <a:rPr lang="vi-VN" sz="3600" b="1">
                <a:solidFill>
                  <a:srgbClr val="FF0000"/>
                </a:solidFill>
                <a:latin typeface="+mj-lt"/>
              </a:rPr>
              <a:t>đẻ trứng, </a:t>
            </a:r>
            <a:r>
              <a:rPr lang="vi-VN" sz="3600" b="1" dirty="0">
                <a:solidFill>
                  <a:srgbClr val="FF0000"/>
                </a:solidFill>
                <a:latin typeface="+mj-lt"/>
              </a:rPr>
              <a:t>đúng hay sai?</a:t>
            </a:r>
            <a:endParaRPr lang="vi-VN" sz="3600" b="1" dirty="0">
              <a:solidFill>
                <a:srgbClr val="FF0000"/>
              </a:solidFill>
              <a:latin typeface="+mj-lt"/>
            </a:endParaRPr>
          </a:p>
        </p:txBody>
      </p:sp>
      <p:sp>
        <p:nvSpPr>
          <p:cNvPr id="3" name="TextBox 2"/>
          <p:cNvSpPr txBox="1"/>
          <p:nvPr/>
        </p:nvSpPr>
        <p:spPr>
          <a:xfrm rot="10800000" flipV="1">
            <a:off x="1572768" y="2648518"/>
            <a:ext cx="3316224" cy="707886"/>
          </a:xfrm>
          <a:prstGeom prst="rect">
            <a:avLst/>
          </a:prstGeom>
          <a:noFill/>
        </p:spPr>
        <p:txBody>
          <a:bodyPr wrap="square" rtlCol="0">
            <a:spAutoFit/>
          </a:bodyPr>
          <a:lstStyle/>
          <a:p>
            <a:r>
              <a:rPr lang="vi-VN" sz="4000" b="1" dirty="0">
                <a:solidFill>
                  <a:srgbClr val="002060"/>
                </a:solidFill>
                <a:latin typeface="+mj-lt"/>
              </a:rPr>
              <a:t>Đáp A: Đúng</a:t>
            </a:r>
            <a:endParaRPr lang="vi-VN" sz="4000" b="1" dirty="0">
              <a:solidFill>
                <a:srgbClr val="002060"/>
              </a:solidFill>
              <a:latin typeface="+mj-lt"/>
            </a:endParaRPr>
          </a:p>
        </p:txBody>
      </p:sp>
      <p:sp>
        <p:nvSpPr>
          <p:cNvPr id="4" name="TextBox 3"/>
          <p:cNvSpPr txBox="1"/>
          <p:nvPr/>
        </p:nvSpPr>
        <p:spPr>
          <a:xfrm rot="10800000" flipV="1">
            <a:off x="8022336" y="2510020"/>
            <a:ext cx="3842844" cy="707886"/>
          </a:xfrm>
          <a:prstGeom prst="rect">
            <a:avLst/>
          </a:prstGeom>
          <a:noFill/>
        </p:spPr>
        <p:txBody>
          <a:bodyPr wrap="square" rtlCol="0">
            <a:spAutoFit/>
          </a:bodyPr>
          <a:lstStyle/>
          <a:p>
            <a:r>
              <a:rPr lang="vi-VN" sz="4000" b="1" dirty="0">
                <a:solidFill>
                  <a:srgbClr val="002060"/>
                </a:solidFill>
                <a:latin typeface="+mj-lt"/>
              </a:rPr>
              <a:t>Đáp B: Sai</a:t>
            </a:r>
            <a:endParaRPr lang="vi-VN" sz="4000" b="1" dirty="0">
              <a:solidFill>
                <a:srgbClr val="002060"/>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4"/>
                                        </p:tgtEl>
                                        <p:attrNameLst>
                                          <p:attrName>ppt_w</p:attrName>
                                        </p:attrNameLst>
                                      </p:cBhvr>
                                      <p:tavLst>
                                        <p:tav tm="0">
                                          <p:val>
                                            <p:strVal val="ppt_w"/>
                                          </p:val>
                                        </p:tav>
                                        <p:tav tm="100000">
                                          <p:val>
                                            <p:fltVal val="0"/>
                                          </p:val>
                                        </p:tav>
                                      </p:tavLst>
                                    </p:anim>
                                    <p:anim calcmode="lin" valueType="num">
                                      <p:cBhvr>
                                        <p:cTn id="17" dur="500"/>
                                        <p:tgtEl>
                                          <p:spTgt spid="4"/>
                                        </p:tgtEl>
                                        <p:attrNameLst>
                                          <p:attrName>ppt_h</p:attrName>
                                        </p:attrNameLst>
                                      </p:cBhvr>
                                      <p:tavLst>
                                        <p:tav tm="0">
                                          <p:val>
                                            <p:strVal val="ppt_h"/>
                                          </p:val>
                                        </p:tav>
                                        <p:tav tm="100000">
                                          <p:val>
                                            <p:fltVal val="0"/>
                                          </p:val>
                                        </p:tav>
                                      </p:tavLst>
                                    </p:anim>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084832" y="573024"/>
            <a:ext cx="7327392" cy="2308324"/>
          </a:xfrm>
          <a:prstGeom prst="rect">
            <a:avLst/>
          </a:prstGeom>
          <a:noFill/>
        </p:spPr>
        <p:txBody>
          <a:bodyPr wrap="square" rtlCol="0">
            <a:spAutoFit/>
          </a:bodyPr>
          <a:lstStyle/>
          <a:p>
            <a:pPr algn="ctr"/>
            <a:r>
              <a:rPr lang="vi-VN" sz="3600" b="1" dirty="0">
                <a:solidFill>
                  <a:srgbClr val="FF0000"/>
                </a:solidFill>
                <a:latin typeface="+mj-lt"/>
              </a:rPr>
              <a:t>Câu 5: Lợi ích của cá , cá bắt loăng quăng, bọ gậy và là nguồn thực phẩm bổ ích cho chúng ta, đúng hay sai?</a:t>
            </a:r>
            <a:endParaRPr lang="vi-VN" sz="3600" b="1" dirty="0">
              <a:solidFill>
                <a:srgbClr val="FF0000"/>
              </a:solidFill>
              <a:latin typeface="+mj-lt"/>
            </a:endParaRPr>
          </a:p>
        </p:txBody>
      </p:sp>
      <p:sp>
        <p:nvSpPr>
          <p:cNvPr id="3" name="Rectangle 2"/>
          <p:cNvSpPr/>
          <p:nvPr/>
        </p:nvSpPr>
        <p:spPr>
          <a:xfrm>
            <a:off x="2304289" y="3141023"/>
            <a:ext cx="4989206" cy="707886"/>
          </a:xfrm>
          <a:prstGeom prst="rect">
            <a:avLst/>
          </a:prstGeom>
        </p:spPr>
        <p:txBody>
          <a:bodyPr wrap="square">
            <a:spAutoFit/>
          </a:bodyPr>
          <a:lstStyle/>
          <a:p>
            <a:r>
              <a:rPr lang="vi-VN" sz="4000" b="1" dirty="0">
                <a:solidFill>
                  <a:srgbClr val="7030A0"/>
                </a:solidFill>
                <a:latin typeface="+mj-lt"/>
              </a:rPr>
              <a:t>Đáp A: Đúng</a:t>
            </a:r>
            <a:endParaRPr lang="vi-VN" sz="4000" b="1" dirty="0">
              <a:solidFill>
                <a:srgbClr val="7030A0"/>
              </a:solidFill>
              <a:latin typeface="+mj-lt"/>
            </a:endParaRPr>
          </a:p>
        </p:txBody>
      </p:sp>
      <p:sp>
        <p:nvSpPr>
          <p:cNvPr id="4" name="TextBox 3"/>
          <p:cNvSpPr txBox="1"/>
          <p:nvPr/>
        </p:nvSpPr>
        <p:spPr>
          <a:xfrm rot="10800000" flipV="1">
            <a:off x="6803136" y="3075659"/>
            <a:ext cx="3233244" cy="707886"/>
          </a:xfrm>
          <a:prstGeom prst="rect">
            <a:avLst/>
          </a:prstGeom>
          <a:noFill/>
        </p:spPr>
        <p:txBody>
          <a:bodyPr wrap="square" rtlCol="0">
            <a:spAutoFit/>
          </a:bodyPr>
          <a:lstStyle/>
          <a:p>
            <a:r>
              <a:rPr lang="vi-VN" sz="4000" b="1" dirty="0">
                <a:solidFill>
                  <a:srgbClr val="7030A0"/>
                </a:solidFill>
                <a:latin typeface="+mj-lt"/>
              </a:rPr>
              <a:t>Đáp B: Sai</a:t>
            </a:r>
            <a:endParaRPr lang="vi-VN" sz="4000" b="1" dirty="0">
              <a:solidFill>
                <a:srgbClr val="7030A0"/>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372139" y="2481861"/>
            <a:ext cx="7527234" cy="4062651"/>
          </a:xfrm>
          <a:prstGeom prst="rect">
            <a:avLst/>
          </a:prstGeom>
          <a:noFill/>
        </p:spPr>
        <p:txBody>
          <a:bodyPr wrap="square" rtlCol="0">
            <a:spAutoFit/>
          </a:bodyPr>
          <a:lstStyle/>
          <a:p>
            <a:r>
              <a:rPr lang="vi-VN" sz="2400" b="1" dirty="0">
                <a:solidFill>
                  <a:srgbClr val="0070C0"/>
                </a:solidFill>
              </a:rPr>
              <a:t>1</a:t>
            </a:r>
            <a:r>
              <a:rPr lang="vi-VN" sz="2400" b="1" dirty="0">
                <a:solidFill>
                  <a:srgbClr val="0070C0"/>
                </a:solidFill>
                <a:latin typeface="+mj-lt"/>
              </a:rPr>
              <a:t>. Kiến thức:</a:t>
            </a:r>
            <a:endParaRPr lang="vi-VN" sz="2400" dirty="0">
              <a:solidFill>
                <a:srgbClr val="0070C0"/>
              </a:solidFill>
              <a:latin typeface="+mj-lt"/>
            </a:endParaRPr>
          </a:p>
          <a:p>
            <a:r>
              <a:rPr lang="vi-VN" sz="2400" dirty="0">
                <a:solidFill>
                  <a:srgbClr val="0070C0"/>
                </a:solidFill>
                <a:latin typeface="+mj-lt"/>
              </a:rPr>
              <a:t>- Trẻ biết tên gọi của một số cá. Mô tả những dấu hiệu nổi bật của đối tượng khi quan sát với sự giúp đỡ của người lớn</a:t>
            </a:r>
            <a:endParaRPr lang="vi-VN" sz="2400" dirty="0">
              <a:solidFill>
                <a:srgbClr val="0070C0"/>
              </a:solidFill>
              <a:latin typeface="+mj-lt"/>
            </a:endParaRPr>
          </a:p>
          <a:p>
            <a:r>
              <a:rPr lang="vi-VN" sz="2400" dirty="0">
                <a:solidFill>
                  <a:srgbClr val="0070C0"/>
                </a:solidFill>
                <a:latin typeface="+mj-lt"/>
              </a:rPr>
              <a:t>-  Chơi được trò chơi</a:t>
            </a:r>
            <a:endParaRPr lang="vi-VN" sz="2400" dirty="0">
              <a:solidFill>
                <a:srgbClr val="0070C0"/>
              </a:solidFill>
              <a:latin typeface="+mj-lt"/>
            </a:endParaRPr>
          </a:p>
          <a:p>
            <a:r>
              <a:rPr lang="vi-VN" sz="2400" b="1" dirty="0">
                <a:solidFill>
                  <a:srgbClr val="0070C0"/>
                </a:solidFill>
                <a:latin typeface="+mj-lt"/>
              </a:rPr>
              <a:t>2. Kỹ năng:</a:t>
            </a:r>
            <a:endParaRPr lang="vi-VN" sz="2400" dirty="0">
              <a:solidFill>
                <a:srgbClr val="0070C0"/>
              </a:solidFill>
              <a:latin typeface="+mj-lt"/>
            </a:endParaRPr>
          </a:p>
          <a:p>
            <a:r>
              <a:rPr lang="vi-VN" sz="2400" dirty="0">
                <a:solidFill>
                  <a:srgbClr val="0070C0"/>
                </a:solidFill>
                <a:latin typeface="+mj-lt"/>
              </a:rPr>
              <a:t>- Phát triển khả năng chú ý quan sát có chủ định </a:t>
            </a:r>
            <a:r>
              <a:rPr lang="vi-VN" sz="2400">
                <a:solidFill>
                  <a:srgbClr val="0070C0"/>
                </a:solidFill>
                <a:latin typeface="+mj-lt"/>
              </a:rPr>
              <a:t>cho trẻ.</a:t>
            </a:r>
            <a:endParaRPr lang="vi-VN" sz="2400" dirty="0">
              <a:solidFill>
                <a:srgbClr val="0070C0"/>
              </a:solidFill>
              <a:latin typeface="+mj-lt"/>
            </a:endParaRPr>
          </a:p>
          <a:p>
            <a:r>
              <a:rPr lang="vi-VN" sz="2400" dirty="0">
                <a:solidFill>
                  <a:srgbClr val="0070C0"/>
                </a:solidFill>
                <a:latin typeface="+mj-lt"/>
              </a:rPr>
              <a:t>- Trẻ nói được đặc điểm của con cá. Hiểu luật chơi và biết cách chơi được trò chơi</a:t>
            </a:r>
            <a:endParaRPr lang="vi-VN" sz="2400" dirty="0">
              <a:solidFill>
                <a:srgbClr val="0070C0"/>
              </a:solidFill>
              <a:latin typeface="+mj-lt"/>
            </a:endParaRPr>
          </a:p>
          <a:p>
            <a:r>
              <a:rPr lang="vi-VN" sz="2400" b="1" dirty="0">
                <a:solidFill>
                  <a:srgbClr val="0070C0"/>
                </a:solidFill>
                <a:latin typeface="+mj-lt"/>
              </a:rPr>
              <a:t>3. Thái độ:</a:t>
            </a:r>
            <a:endParaRPr lang="vi-VN" sz="2400" dirty="0">
              <a:solidFill>
                <a:srgbClr val="0070C0"/>
              </a:solidFill>
              <a:latin typeface="+mj-lt"/>
            </a:endParaRPr>
          </a:p>
          <a:p>
            <a:r>
              <a:rPr lang="vi-VN" sz="2400" dirty="0">
                <a:solidFill>
                  <a:srgbClr val="0070C0"/>
                </a:solidFill>
              </a:rPr>
              <a:t>- GD trẻ biết bảo vệ môi trường sống cho cá</a:t>
            </a:r>
            <a:endParaRPr lang="vi-VN" sz="2400" dirty="0">
              <a:solidFill>
                <a:srgbClr val="0070C0"/>
              </a:solidFill>
            </a:endParaRPr>
          </a:p>
          <a:p>
            <a:endParaRPr lang="vi-VN" dirty="0"/>
          </a:p>
        </p:txBody>
      </p:sp>
      <p:sp>
        <p:nvSpPr>
          <p:cNvPr id="5" name="TextBox 4"/>
          <p:cNvSpPr txBox="1"/>
          <p:nvPr/>
        </p:nvSpPr>
        <p:spPr>
          <a:xfrm>
            <a:off x="3896140" y="856210"/>
            <a:ext cx="5274364" cy="769441"/>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Mục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đích</a:t>
            </a:r>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Yêu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cầu</a:t>
            </a:r>
            <a:endParaRPr lang="vi-VN"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22400" y="452582"/>
            <a:ext cx="6936509" cy="707886"/>
          </a:xfrm>
          <a:prstGeom prst="rect">
            <a:avLst/>
          </a:prstGeom>
          <a:noFill/>
        </p:spPr>
        <p:txBody>
          <a:bodyPr wrap="square" rtlCol="0">
            <a:spAutoFit/>
          </a:bodyPr>
          <a:lstStyle/>
          <a:p>
            <a:pPr algn="ctr"/>
            <a:r>
              <a:rPr lang="vi-VN" sz="4000">
                <a:latin typeface="+mj-lt"/>
              </a:rPr>
              <a:t>1.</a:t>
            </a:r>
            <a:r>
              <a:rPr lang="en-US" sz="4000">
                <a:latin typeface="+mj-lt"/>
              </a:rPr>
              <a:t> Ổn</a:t>
            </a:r>
            <a:r>
              <a:rPr lang="vi-VN" sz="4000">
                <a:latin typeface="+mj-lt"/>
              </a:rPr>
              <a:t> </a:t>
            </a:r>
            <a:r>
              <a:rPr lang="vi-VN" sz="4000" dirty="0">
                <a:latin typeface="+mj-lt"/>
              </a:rPr>
              <a:t>định tổ chức</a:t>
            </a:r>
            <a:endParaRPr lang="vi-VN" sz="4000" dirty="0">
              <a:latin typeface="+mj-lt"/>
            </a:endParaRPr>
          </a:p>
        </p:txBody>
      </p:sp>
      <p:sp>
        <p:nvSpPr>
          <p:cNvPr id="4" name="TextBox 3"/>
          <p:cNvSpPr txBox="1"/>
          <p:nvPr/>
        </p:nvSpPr>
        <p:spPr>
          <a:xfrm>
            <a:off x="2318327" y="1524000"/>
            <a:ext cx="6483928" cy="523220"/>
          </a:xfrm>
          <a:prstGeom prst="rect">
            <a:avLst/>
          </a:prstGeom>
          <a:noFill/>
        </p:spPr>
        <p:txBody>
          <a:bodyPr wrap="square" rtlCol="0">
            <a:spAutoFit/>
          </a:bodyPr>
          <a:lstStyle/>
          <a:p>
            <a:pPr algn="ctr"/>
            <a:r>
              <a:rPr lang="vi-VN" sz="2800" dirty="0">
                <a:solidFill>
                  <a:srgbClr val="FF0000"/>
                </a:solidFill>
                <a:latin typeface="+mj-lt"/>
              </a:rPr>
              <a:t>Hát bài hát “Con cá vàng”</a:t>
            </a:r>
            <a:endParaRPr lang="vi-VN" sz="2800" dirty="0">
              <a:solidFill>
                <a:srgbClr val="FF0000"/>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p:cNvSpPr txBox="1"/>
          <p:nvPr/>
        </p:nvSpPr>
        <p:spPr>
          <a:xfrm>
            <a:off x="2946400" y="2198255"/>
            <a:ext cx="7315200" cy="646331"/>
          </a:xfrm>
          <a:prstGeom prst="rect">
            <a:avLst/>
          </a:prstGeom>
          <a:noFill/>
        </p:spPr>
        <p:txBody>
          <a:bodyPr wrap="square" rtlCol="0">
            <a:spAutoFit/>
          </a:bodyPr>
          <a:lstStyle/>
          <a:p>
            <a:pPr algn="ctr"/>
            <a:r>
              <a:rPr lang="vi-VN" sz="3600" b="1">
                <a:solidFill>
                  <a:srgbClr val="FF0000"/>
                </a:solidFill>
                <a:latin typeface="+mj-lt"/>
              </a:rPr>
              <a:t>2.</a:t>
            </a:r>
            <a:r>
              <a:rPr lang="en-US" sz="3600" b="1">
                <a:solidFill>
                  <a:srgbClr val="FF0000"/>
                </a:solidFill>
                <a:latin typeface="+mj-lt"/>
              </a:rPr>
              <a:t> </a:t>
            </a:r>
            <a:r>
              <a:rPr lang="vi-VN" sz="3600" b="1">
                <a:solidFill>
                  <a:srgbClr val="FF0000"/>
                </a:solidFill>
                <a:latin typeface="+mj-lt"/>
              </a:rPr>
              <a:t>Phương </a:t>
            </a:r>
            <a:r>
              <a:rPr lang="vi-VN" sz="3600" b="1" dirty="0">
                <a:solidFill>
                  <a:srgbClr val="FF0000"/>
                </a:solidFill>
                <a:latin typeface="+mj-lt"/>
              </a:rPr>
              <a:t>pháp, hình thức tổ chức</a:t>
            </a:r>
            <a:endParaRPr lang="vi-VN" sz="3600" b="1" dirty="0">
              <a:solidFill>
                <a:srgbClr val="FF0000"/>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02637"/>
            <a:ext cx="12192000" cy="6857999"/>
          </a:xfrm>
          <a:prstGeom prst="rect">
            <a:avLst/>
          </a:prstGeom>
        </p:spPr>
      </p:pic>
      <p:sp>
        <p:nvSpPr>
          <p:cNvPr id="3" name="Right Arrow 2"/>
          <p:cNvSpPr/>
          <p:nvPr/>
        </p:nvSpPr>
        <p:spPr>
          <a:xfrm rot="2305764">
            <a:off x="764222" y="1109195"/>
            <a:ext cx="1191491" cy="362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ight Arrow 3"/>
          <p:cNvSpPr/>
          <p:nvPr/>
        </p:nvSpPr>
        <p:spPr>
          <a:xfrm rot="2305764">
            <a:off x="4722004" y="597087"/>
            <a:ext cx="1191491" cy="362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ight Arrow 4"/>
          <p:cNvSpPr/>
          <p:nvPr/>
        </p:nvSpPr>
        <p:spPr>
          <a:xfrm rot="1880072">
            <a:off x="5344810" y="2050994"/>
            <a:ext cx="1129004" cy="34379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par>
                                <p:cTn id="18" presetID="26" presetClass="emph" presetSubtype="0" fill="hold" grpId="1" nodeType="withEffect">
                                  <p:stCondLst>
                                    <p:cond delay="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2" nodeType="clickEffect">
                                  <p:stCondLst>
                                    <p:cond delay="0"/>
                                  </p:stCondLst>
                                  <p:childTnLst>
                                    <p:animEffect transition="out" filter="barn(inVertic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6" presetClass="exit" presetSubtype="21" fill="hold" grpId="2" nodeType="withEffect">
                                  <p:stCondLst>
                                    <p:cond delay="0"/>
                                  </p:stCondLst>
                                  <p:childTnLst>
                                    <p:animEffect transition="out" filter="barn(inVertic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6316824"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824" y="0"/>
            <a:ext cx="5875176"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p:cNvSpPr txBox="1"/>
          <p:nvPr/>
        </p:nvSpPr>
        <p:spPr>
          <a:xfrm>
            <a:off x="2696547" y="1847461"/>
            <a:ext cx="7565053" cy="1569660"/>
          </a:xfrm>
          <a:prstGeom prst="rect">
            <a:avLst/>
          </a:prstGeom>
          <a:noFill/>
        </p:spPr>
        <p:txBody>
          <a:bodyPr wrap="square" rtlCol="0">
            <a:spAutoFit/>
          </a:bodyPr>
          <a:lstStyle/>
          <a:p>
            <a:pPr algn="ctr"/>
            <a:r>
              <a:rPr lang="vi-VN" sz="2400" dirty="0">
                <a:solidFill>
                  <a:srgbClr val="FF0000"/>
                </a:solidFill>
                <a:latin typeface="+mj-lt"/>
              </a:rPr>
              <a:t>Cá là động vật sống dưới nước, nó bơi được là nhờ có đuôi và vây, cá đẻ con thức ăn của cá đa dạng. cá giúp chúng ta bắt loăng quăng, bọ gậy và là nguồn thực phẩm bổ ích cho chúng ta</a:t>
            </a:r>
            <a:endParaRPr lang="vi-VN" sz="2400" b="1" dirty="0">
              <a:solidFill>
                <a:srgbClr val="FF0000"/>
              </a:solidFill>
              <a:latin typeface="+mj-lt"/>
            </a:endParaRPr>
          </a:p>
        </p:txBody>
      </p:sp>
      <p:sp>
        <p:nvSpPr>
          <p:cNvPr id="4" name="TextBox 3"/>
          <p:cNvSpPr txBox="1"/>
          <p:nvPr/>
        </p:nvSpPr>
        <p:spPr>
          <a:xfrm>
            <a:off x="3228392" y="3872204"/>
            <a:ext cx="6736701" cy="1077218"/>
          </a:xfrm>
          <a:prstGeom prst="rect">
            <a:avLst/>
          </a:prstGeom>
          <a:noFill/>
        </p:spPr>
        <p:txBody>
          <a:bodyPr wrap="square" rtlCol="0">
            <a:spAutoFit/>
          </a:bodyPr>
          <a:lstStyle/>
          <a:p>
            <a:pPr algn="ctr"/>
            <a:r>
              <a:rPr lang="vi-VN" sz="3200" dirty="0">
                <a:solidFill>
                  <a:srgbClr val="7030A0"/>
                </a:solidFill>
                <a:latin typeface="+mj-lt"/>
              </a:rPr>
              <a:t>Giáo dục trẻ: không vứt rác bừa bãi để bảo vệ môi trường sống cho cá</a:t>
            </a:r>
            <a:endParaRPr lang="vi-VN" sz="3200" dirty="0">
              <a:solidFill>
                <a:srgbClr val="7030A0"/>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Words>
  <Application>WPS Presentation</Application>
  <PresentationFormat>Widescreen</PresentationFormat>
  <Paragraphs>66</Paragraphs>
  <Slides>16</Slides>
  <Notes>0</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Times New Roman</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dc:creator>
  <cp:lastModifiedBy>Kiều Anh Nguyễn</cp:lastModifiedBy>
  <cp:revision>22</cp:revision>
  <dcterms:created xsi:type="dcterms:W3CDTF">2024-03-15T15:00:00Z</dcterms:created>
  <dcterms:modified xsi:type="dcterms:W3CDTF">2025-01-20T02:45:27Z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0E41BE178BF34F2AA54C59BF4C7D9AF0_12</vt:lpwstr>
  </property>
  <property fmtid="{D5CDD505-2E9C-101B-9397-08002B2CF9AE}" pid="3" name="KSOProductBuildVer">
    <vt:lpwstr>1033-12.2.0.19805</vt:lpwstr>
  </property>
</Properties>
</file>