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65" r:id="rId8"/>
  </p:sldIdLst>
  <p:sldSz cx="18288000" cy="10287000"/>
  <p:notesSz cx="6858000" cy="9144000"/>
  <p:embeddedFontLst>
    <p:embeddedFont>
      <p:font typeface="Wedges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990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sv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29000" y="3839378"/>
            <a:ext cx="12246300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3027894" y="5540254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40127">
            <a:off x="4990922" y="3104301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2D6AA6-ABE5-DD8C-AA4B-53F2AD14C0E0}"/>
              </a:ext>
            </a:extLst>
          </p:cNvPr>
          <p:cNvSpPr/>
          <p:nvPr/>
        </p:nvSpPr>
        <p:spPr>
          <a:xfrm>
            <a:off x="4985238" y="512149"/>
            <a:ext cx="8339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EC90E-E27E-317B-0648-F22116D395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60" y="1954921"/>
            <a:ext cx="2209080" cy="2043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C69ADC-0001-0B74-F94E-49DE6B534761}"/>
              </a:ext>
            </a:extLst>
          </p:cNvPr>
          <p:cNvSpPr/>
          <p:nvPr/>
        </p:nvSpPr>
        <p:spPr>
          <a:xfrm>
            <a:off x="5227252" y="5325001"/>
            <a:ext cx="835654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36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LĨNH VỰC PHÁT TRIỂN NGÔN NGỮ</a:t>
            </a:r>
          </a:p>
          <a:p>
            <a:pPr algn="ctr">
              <a:tabLst>
                <a:tab pos="514350" algn="l"/>
                <a:tab pos="2239328" algn="ctr"/>
              </a:tabLst>
              <a:defRPr/>
            </a:pPr>
            <a:endParaRPr lang="en-US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32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Truyện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 : “ </a:t>
            </a:r>
            <a:r>
              <a:rPr lang="en-US" sz="3200" b="1" kern="0" dirty="0" err="1" smtClean="0">
                <a:latin typeface="Times New Roman"/>
                <a:cs typeface="Times New Roman" pitchFamily="18" charset="0"/>
              </a:rPr>
              <a:t>Quả</a:t>
            </a:r>
            <a:r>
              <a:rPr lang="en-US" sz="32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Times New Roman"/>
                <a:cs typeface="Times New Roman" pitchFamily="18" charset="0"/>
              </a:rPr>
              <a:t>táo</a:t>
            </a:r>
            <a:r>
              <a:rPr lang="en-US" sz="32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Times New Roman"/>
                <a:cs typeface="Times New Roman" pitchFamily="18" charset="0"/>
              </a:rPr>
              <a:t>của</a:t>
            </a:r>
            <a:r>
              <a:rPr lang="en-US" sz="32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Times New Roman"/>
                <a:cs typeface="Times New Roman" pitchFamily="18" charset="0"/>
              </a:rPr>
              <a:t>Bác</a:t>
            </a:r>
            <a:r>
              <a:rPr lang="en-US" sz="3200" b="1" kern="0" dirty="0" smtClean="0">
                <a:latin typeface="Times New Roman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latin typeface="Times New Roman"/>
                <a:cs typeface="Times New Roman" pitchFamily="18" charset="0"/>
              </a:rPr>
              <a:t>Hồ</a:t>
            </a:r>
            <a:r>
              <a:rPr lang="en-US" sz="3200" b="1" kern="0" dirty="0" smtClean="0">
                <a:latin typeface="Times New Roman"/>
                <a:cs typeface="Times New Roman" pitchFamily="18" charset="0"/>
              </a:rPr>
              <a:t>”</a:t>
            </a:r>
            <a:endParaRPr lang="en-US" sz="3200" b="1" kern="0" dirty="0"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3200" b="1" kern="0" dirty="0" err="1">
                <a:latin typeface="Times New Roman"/>
                <a:cs typeface="Times New Roman" pitchFamily="18" charset="0"/>
              </a:rPr>
              <a:t>Lứa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tuổi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 :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Trẻ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 (3 - 4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tuổi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) </a:t>
            </a:r>
          </a:p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3200" b="1" kern="0" dirty="0">
                <a:latin typeface="Times New Roman"/>
                <a:cs typeface="Times New Roman" pitchFamily="18" charset="0"/>
              </a:rPr>
              <a:t>   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Giáo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viên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: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Trần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/>
                <a:cs typeface="Times New Roman" pitchFamily="18" charset="0"/>
              </a:rPr>
              <a:t>Thị</a:t>
            </a:r>
            <a:r>
              <a:rPr lang="en-US" sz="3200" b="1" kern="0" dirty="0">
                <a:latin typeface="Times New Roman"/>
                <a:cs typeface="Times New Roman" pitchFamily="18" charset="0"/>
              </a:rPr>
              <a:t> Vân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F6DD9-A6B5-B9D4-9B1C-69AFA74626F5}"/>
              </a:ext>
            </a:extLst>
          </p:cNvPr>
          <p:cNvSpPr txBox="1"/>
          <p:nvPr/>
        </p:nvSpPr>
        <p:spPr>
          <a:xfrm>
            <a:off x="2859496" y="1701015"/>
            <a:ext cx="132168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sz="3200" b="1" dirty="0" smtClean="0">
                <a:latin typeface="+mj-lt"/>
              </a:rPr>
              <a:t>Kiến </a:t>
            </a:r>
            <a:r>
              <a:rPr lang="vi-VN" sz="3200" b="1" dirty="0">
                <a:latin typeface="+mj-lt"/>
              </a:rPr>
              <a:t>thức: </a:t>
            </a:r>
            <a:endParaRPr lang="en-US" sz="3200" b="1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Trẻ </a:t>
            </a:r>
            <a:r>
              <a:rPr lang="vi-VN" sz="3200" dirty="0">
                <a:latin typeface="+mj-lt"/>
              </a:rPr>
              <a:t>nhớ tên truyện: “Quả táo của Bác Hồ”. </a:t>
            </a:r>
            <a:endParaRPr lang="en-US" sz="32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Biết </a:t>
            </a:r>
            <a:r>
              <a:rPr lang="vi-VN" sz="3200" dirty="0">
                <a:latin typeface="+mj-lt"/>
              </a:rPr>
              <a:t>nội dung truyện: Bác Hồ yêu thương thiếu nhi, luôn nhường nhịn và dành điều tốt đẹp cho các em nhỏ. 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2</a:t>
            </a:r>
            <a:r>
              <a:rPr lang="vi-VN" sz="3200" b="1" dirty="0">
                <a:latin typeface="+mj-lt"/>
              </a:rPr>
              <a:t>. Kỹ năng: </a:t>
            </a:r>
            <a:endParaRPr lang="en-US" sz="3200" b="1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Trẻ </a:t>
            </a:r>
            <a:r>
              <a:rPr lang="vi-VN" sz="3200" dirty="0">
                <a:latin typeface="+mj-lt"/>
              </a:rPr>
              <a:t>lắng nghe, ghi nhớ được nội dung truyện ngắn. </a:t>
            </a:r>
            <a:endParaRPr lang="en-US" sz="32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Biết </a:t>
            </a:r>
            <a:r>
              <a:rPr lang="vi-VN" sz="3200" dirty="0">
                <a:latin typeface="+mj-lt"/>
              </a:rPr>
              <a:t>trả lời câu hỏi đơn giản về nội dung truyện. </a:t>
            </a:r>
            <a:endParaRPr lang="en-US" sz="32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Biết </a:t>
            </a:r>
            <a:r>
              <a:rPr lang="vi-VN" sz="3200" dirty="0">
                <a:latin typeface="+mj-lt"/>
              </a:rPr>
              <a:t>thể hiện cảm xúc tích cực khi nghe kể chuyện. </a:t>
            </a:r>
            <a:endParaRPr lang="en-US" sz="3200" dirty="0" smtClean="0">
              <a:latin typeface="+mj-lt"/>
            </a:endParaRPr>
          </a:p>
          <a:p>
            <a:r>
              <a:rPr lang="vi-VN" sz="3200" b="1" dirty="0" smtClean="0">
                <a:latin typeface="+mj-lt"/>
              </a:rPr>
              <a:t>3</a:t>
            </a:r>
            <a:r>
              <a:rPr lang="vi-VN" sz="3200" b="1" dirty="0">
                <a:latin typeface="+mj-lt"/>
              </a:rPr>
              <a:t>. Thái độ: </a:t>
            </a:r>
            <a:endParaRPr lang="en-US" sz="3200" b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- </a:t>
            </a:r>
            <a:r>
              <a:rPr lang="vi-VN" sz="3200" dirty="0" smtClean="0">
                <a:latin typeface="+mj-lt"/>
              </a:rPr>
              <a:t>Giáo </a:t>
            </a:r>
            <a:r>
              <a:rPr lang="vi-VN" sz="3200" dirty="0">
                <a:latin typeface="+mj-lt"/>
              </a:rPr>
              <a:t>dục trẻ biết yêu quý Bác Hồ. </a:t>
            </a:r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- </a:t>
            </a:r>
            <a:r>
              <a:rPr lang="vi-VN" sz="3200" dirty="0" smtClean="0">
                <a:latin typeface="+mj-lt"/>
              </a:rPr>
              <a:t>Học </a:t>
            </a:r>
            <a:r>
              <a:rPr lang="vi-VN" sz="3200" dirty="0">
                <a:latin typeface="+mj-lt"/>
              </a:rPr>
              <a:t>theo gương Bác: biết chia sẻ, nhường nhịn và yêu thương bạn bè. </a:t>
            </a: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endParaRPr lang="vi-VN" sz="32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F6DD9-A6B5-B9D4-9B1C-69AFA74626F5}"/>
              </a:ext>
            </a:extLst>
          </p:cNvPr>
          <p:cNvSpPr txBox="1"/>
          <p:nvPr/>
        </p:nvSpPr>
        <p:spPr>
          <a:xfrm>
            <a:off x="2915535" y="2202011"/>
            <a:ext cx="1321684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l">
              <a:buAutoNum type="arabicPeriod"/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Ổn định tổ chức.</a:t>
            </a:r>
          </a:p>
          <a:p>
            <a:r>
              <a:rPr lang="en-US" dirty="0" smtClean="0"/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vi-VN" sz="32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quả Táo - Tổng hợp hình ảnh quả Táo đẹp nhấ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54" y="4381500"/>
            <a:ext cx="4396606" cy="39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7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720" y="1170762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4" name="Truyện thiếu nhi - Quả táo của bác Hồ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46721" y="1094200"/>
            <a:ext cx="11571267" cy="86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9672" y="1164424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0BD07-11C6-745B-9A1B-43500433B77F}"/>
              </a:ext>
            </a:extLst>
          </p:cNvPr>
          <p:cNvSpPr txBox="1"/>
          <p:nvPr/>
        </p:nvSpPr>
        <p:spPr>
          <a:xfrm>
            <a:off x="2881267" y="1401905"/>
            <a:ext cx="1351712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/>
            </a:r>
            <a:br>
              <a:rPr lang="vi-VN" sz="3200" dirty="0"/>
            </a:br>
            <a:r>
              <a:rPr lang="en-US" sz="3200" dirty="0" smtClean="0">
                <a:latin typeface="+mj-lt"/>
              </a:rPr>
              <a:t>* </a:t>
            </a:r>
            <a:r>
              <a:rPr lang="vi-VN" sz="3200" dirty="0" smtClean="0">
                <a:latin typeface="+mj-lt"/>
              </a:rPr>
              <a:t>Kể </a:t>
            </a:r>
            <a:r>
              <a:rPr lang="vi-VN" sz="3200" dirty="0">
                <a:latin typeface="+mj-lt"/>
              </a:rPr>
              <a:t>chuyện lần 1 </a:t>
            </a:r>
            <a:endParaRPr lang="en-US" sz="32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Không </a:t>
            </a:r>
            <a:r>
              <a:rPr lang="vi-VN" sz="3200" dirty="0">
                <a:latin typeface="+mj-lt"/>
              </a:rPr>
              <a:t>tranh minh </a:t>
            </a:r>
            <a:r>
              <a:rPr lang="vi-VN" sz="3200" dirty="0" smtClean="0">
                <a:latin typeface="+mj-lt"/>
              </a:rPr>
              <a:t>họa</a:t>
            </a:r>
            <a:endParaRPr lang="en-US" sz="32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Cô </a:t>
            </a:r>
            <a:r>
              <a:rPr lang="vi-VN" sz="3200" dirty="0">
                <a:latin typeface="+mj-lt"/>
              </a:rPr>
              <a:t>kể diễn cảm toàn bộ truyện, kết hợp giọng kể nhẹ nhàng, truyền cảm. </a:t>
            </a:r>
            <a:endParaRPr lang="en-US" sz="3200" dirty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+</a:t>
            </a:r>
            <a:r>
              <a:rPr lang="vi-VN" sz="3200" dirty="0" smtClean="0">
                <a:latin typeface="+mj-lt"/>
              </a:rPr>
              <a:t>Nhấn </a:t>
            </a:r>
            <a:r>
              <a:rPr lang="vi-VN" sz="3200" dirty="0">
                <a:latin typeface="+mj-lt"/>
              </a:rPr>
              <a:t>mạnh chi tiết: Bác nhường quả táo cho em nhỏ, thể hiện sự quan tâm, yêu thương thiếu nhi. </a:t>
            </a:r>
            <a:endParaRPr lang="en-US" sz="3200" dirty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3</a:t>
            </a:r>
            <a:r>
              <a:rPr lang="vi-VN" sz="3200" dirty="0">
                <a:latin typeface="+mj-lt"/>
              </a:rPr>
              <a:t>. Đàm thoại </a:t>
            </a:r>
            <a:endParaRPr lang="en-US" sz="32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Câu </a:t>
            </a:r>
            <a:r>
              <a:rPr lang="vi-VN" sz="3200" dirty="0">
                <a:latin typeface="+mj-lt"/>
              </a:rPr>
              <a:t>chuyện có tên là gì? </a:t>
            </a:r>
            <a:endParaRPr lang="en-US" sz="32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Ai </a:t>
            </a:r>
            <a:r>
              <a:rPr lang="vi-VN" sz="3200" dirty="0">
                <a:latin typeface="+mj-lt"/>
              </a:rPr>
              <a:t>là nhân vật chính trong câu chuyện? </a:t>
            </a:r>
            <a:endParaRPr lang="en-US" sz="32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Bác </a:t>
            </a:r>
            <a:r>
              <a:rPr lang="vi-VN" sz="3200" dirty="0">
                <a:latin typeface="+mj-lt"/>
              </a:rPr>
              <a:t>Hồ đã làm gì với quả táo? </a:t>
            </a:r>
            <a:endParaRPr lang="en-US" sz="32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Qua </a:t>
            </a:r>
            <a:r>
              <a:rPr lang="vi-VN" sz="3200" dirty="0">
                <a:latin typeface="+mj-lt"/>
              </a:rPr>
              <a:t>câu chuyện, con học được điều gì từ Bác? </a:t>
            </a:r>
            <a:endParaRPr lang="en-US" sz="3200" dirty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4</a:t>
            </a:r>
            <a:r>
              <a:rPr lang="vi-VN" sz="3200" dirty="0">
                <a:latin typeface="+mj-lt"/>
              </a:rPr>
              <a:t>. Kể chuyện lần 2 </a:t>
            </a:r>
            <a:endParaRPr lang="en-US" sz="32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Cô </a:t>
            </a:r>
            <a:r>
              <a:rPr lang="vi-VN" sz="3200" dirty="0">
                <a:latin typeface="+mj-lt"/>
              </a:rPr>
              <a:t>kể lại truyện, kết hợp tranh ảnh minh họa. </a:t>
            </a:r>
            <a:endParaRPr lang="en-US" sz="32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+mj-lt"/>
              </a:rPr>
              <a:t>Cho </a:t>
            </a:r>
            <a:r>
              <a:rPr lang="vi-VN" sz="3200" dirty="0">
                <a:latin typeface="+mj-lt"/>
              </a:rPr>
              <a:t>trẻ nhắc lại một số câu nói trong truyện (nếu phù hợp, ví dụ: “Các cháu nhỏ cần ăn hoa quả cho khỏe”)</a:t>
            </a:r>
            <a:endParaRPr lang="vi-VN" sz="32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02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98431"/>
            <a:ext cx="15876560" cy="7945476"/>
            <a:chOff x="0" y="0"/>
            <a:chExt cx="4181481" cy="2092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-2469220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260703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F6DD9-A6B5-B9D4-9B1C-69AFA74626F5}"/>
              </a:ext>
            </a:extLst>
          </p:cNvPr>
          <p:cNvSpPr txBox="1"/>
          <p:nvPr/>
        </p:nvSpPr>
        <p:spPr>
          <a:xfrm>
            <a:off x="2915535" y="2202011"/>
            <a:ext cx="13216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“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Người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em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tất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cả</a:t>
            </a:r>
            <a:r>
              <a:rPr lang="en-US" sz="36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”</a:t>
            </a:r>
            <a:endParaRPr lang="vi-VN" sz="360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4" name="Bác Hồ - Người cho em tất cả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0850" y="1771950"/>
            <a:ext cx="12246300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276960" y="4392963"/>
            <a:ext cx="9734081" cy="1580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27"/>
              </a:lnSpc>
              <a:spcBef>
                <a:spcPct val="0"/>
              </a:spcBef>
            </a:pPr>
            <a:r>
              <a:rPr lang="en-US" sz="10616" spc="594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2717123" y="5460741"/>
            <a:ext cx="1339023" cy="1025868"/>
          </a:xfrm>
          <a:custGeom>
            <a:avLst/>
            <a:gdLst/>
            <a:ahLst/>
            <a:cxnLst/>
            <a:rect l="l" t="t" r="r" b="b"/>
            <a:pathLst>
              <a:path w="1339023" h="1025868">
                <a:moveTo>
                  <a:pt x="1339024" y="0"/>
                </a:moveTo>
                <a:lnTo>
                  <a:pt x="0" y="0"/>
                </a:lnTo>
                <a:lnTo>
                  <a:pt x="0" y="1025868"/>
                </a:lnTo>
                <a:lnTo>
                  <a:pt x="1339024" y="1025868"/>
                </a:lnTo>
                <a:lnTo>
                  <a:pt x="13390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704622">
            <a:off x="3714588" y="3808059"/>
            <a:ext cx="1124744" cy="990889"/>
          </a:xfrm>
          <a:custGeom>
            <a:avLst/>
            <a:gdLst/>
            <a:ahLst/>
            <a:cxnLst/>
            <a:rect l="l" t="t" r="r" b="b"/>
            <a:pathLst>
              <a:path w="1124744" h="990889">
                <a:moveTo>
                  <a:pt x="0" y="0"/>
                </a:moveTo>
                <a:lnTo>
                  <a:pt x="1124743" y="0"/>
                </a:lnTo>
                <a:lnTo>
                  <a:pt x="1124743" y="990889"/>
                </a:lnTo>
                <a:lnTo>
                  <a:pt x="0" y="990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237</Words>
  <Application>Microsoft Office PowerPoint</Application>
  <PresentationFormat>Custom</PresentationFormat>
  <Paragraphs>35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Wedges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Colorful Pastel Cute Illustration Project Presentation</dc:title>
  <dc:creator>Administrator</dc:creator>
  <cp:lastModifiedBy>Administrator</cp:lastModifiedBy>
  <cp:revision>11</cp:revision>
  <dcterms:created xsi:type="dcterms:W3CDTF">2006-08-16T00:00:00Z</dcterms:created>
  <dcterms:modified xsi:type="dcterms:W3CDTF">2025-05-05T04:52:37Z</dcterms:modified>
  <dc:identifier>DAGkJpR9_gI</dc:identifier>
</cp:coreProperties>
</file>