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313" r:id="rId3"/>
    <p:sldId id="262" r:id="rId4"/>
    <p:sldId id="263" r:id="rId5"/>
    <p:sldId id="264" r:id="rId6"/>
    <p:sldId id="265" r:id="rId7"/>
    <p:sldId id="266" r:id="rId8"/>
    <p:sldId id="267" r:id="rId9"/>
    <p:sldId id="297" r:id="rId10"/>
    <p:sldId id="269" r:id="rId11"/>
    <p:sldId id="270" r:id="rId12"/>
    <p:sldId id="271" r:id="rId13"/>
    <p:sldId id="272" r:id="rId14"/>
    <p:sldId id="273" r:id="rId15"/>
    <p:sldId id="278" r:id="rId16"/>
    <p:sldId id="279" r:id="rId17"/>
    <p:sldId id="281" r:id="rId18"/>
    <p:sldId id="303" r:id="rId19"/>
    <p:sldId id="282" r:id="rId20"/>
    <p:sldId id="308" r:id="rId21"/>
    <p:sldId id="277" r:id="rId22"/>
    <p:sldId id="302" r:id="rId23"/>
    <p:sldId id="283" r:id="rId24"/>
    <p:sldId id="299" r:id="rId25"/>
    <p:sldId id="284" r:id="rId26"/>
    <p:sldId id="309" r:id="rId27"/>
    <p:sldId id="285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5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2.jpeg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5" Type="http://schemas.openxmlformats.org/officeDocument/2006/relationships/image" Target="../media/image11.gif"/><Relationship Id="rId10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2.jpeg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5" Type="http://schemas.openxmlformats.org/officeDocument/2006/relationships/image" Target="../media/image11.gif"/><Relationship Id="rId10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825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82591" y="3385425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 TÀI: </a:t>
            </a: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2" name="Rectangle 25">
            <a:extLst>
              <a:ext uri="{FF2B5EF4-FFF2-40B4-BE49-F238E27FC236}">
                <a16:creationId xmlns:a16="http://schemas.microsoft.com/office/drawing/2014/main" id="{85BFEC60-BF31-B629-2ED2-18046217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917" y="3902927"/>
            <a:ext cx="49288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Đào Thị Kim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Xuyến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9EE0B15-6AAE-A5A7-A11E-A2545DDEE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8D808B-CB2E-5C1F-7DEE-C87ED0CAB0DA}"/>
              </a:ext>
            </a:extLst>
          </p:cNvPr>
          <p:cNvGrpSpPr>
            <a:grpSpLocks/>
          </p:cNvGrpSpPr>
          <p:nvPr/>
        </p:nvGrpSpPr>
        <p:grpSpPr bwMode="auto">
          <a:xfrm>
            <a:off x="1247700" y="1724355"/>
            <a:ext cx="2320690" cy="4067175"/>
            <a:chOff x="1898541" y="2096655"/>
            <a:chExt cx="2340950" cy="4451927"/>
          </a:xfrm>
        </p:grpSpPr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E8FFD889-FA15-4A91-5AF7-C7FA21559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7A119A8-0C18-2706-66A8-D12E2071EA2E}"/>
                  </a:ext>
                </a:extLst>
              </p:cNvPr>
              <p:cNvSpPr/>
              <p:nvPr/>
            </p:nvSpPr>
            <p:spPr>
              <a:xfrm>
                <a:off x="1897342" y="2096655"/>
                <a:ext cx="2310362" cy="914018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18F5032-CDA7-E36C-5484-7289FA52524E}"/>
                  </a:ext>
                </a:extLst>
              </p:cNvPr>
              <p:cNvSpPr/>
              <p:nvPr/>
            </p:nvSpPr>
            <p:spPr>
              <a:xfrm>
                <a:off x="1893264" y="2515434"/>
                <a:ext cx="2318518" cy="4033148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7" name="Graphic 16" descr="Books on shelf">
              <a:extLst>
                <a:ext uri="{FF2B5EF4-FFF2-40B4-BE49-F238E27FC236}">
                  <a16:creationId xmlns:a16="http://schemas.microsoft.com/office/drawing/2014/main" id="{DF9EBE3D-C90D-29DB-B9C4-90FCBB05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15" y="2096655"/>
              <a:ext cx="914367" cy="91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F1C30B97-C792-467B-37AE-76842FAAD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541" y="3518900"/>
              <a:ext cx="2318327" cy="33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3C3C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altLang="en-US" sz="1400" b="1" dirty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5C0681FD-C25A-34B6-4A55-4C13614E1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366" y="3029528"/>
              <a:ext cx="16559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2060"/>
                  </a:solidFill>
                  <a:latin typeface="Shopee Display" pitchFamily="2" charset="0"/>
                </a:rPr>
                <a:t>KIẾN THỨC</a:t>
              </a:r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72379BFB-4D29-6841-D5A3-570CEB60439E}"/>
              </a:ext>
            </a:extLst>
          </p:cNvPr>
          <p:cNvGrpSpPr>
            <a:grpSpLocks/>
          </p:cNvGrpSpPr>
          <p:nvPr/>
        </p:nvGrpSpPr>
        <p:grpSpPr bwMode="auto">
          <a:xfrm>
            <a:off x="4814650" y="723337"/>
            <a:ext cx="2961772" cy="562015"/>
            <a:chOff x="8128001" y="209550"/>
            <a:chExt cx="3940002" cy="632691"/>
          </a:xfrm>
        </p:grpSpPr>
        <p:sp>
          <p:nvSpPr>
            <p:cNvPr id="13" name="矩形: 圆角 1">
              <a:extLst>
                <a:ext uri="{FF2B5EF4-FFF2-40B4-BE49-F238E27FC236}">
                  <a16:creationId xmlns:a16="http://schemas.microsoft.com/office/drawing/2014/main" id="{4E2E8452-5A9C-A8DF-86B1-AA55C088E82B}"/>
                </a:ext>
              </a:extLst>
            </p:cNvPr>
            <p:cNvSpPr/>
            <p:nvPr/>
          </p:nvSpPr>
          <p:spPr>
            <a:xfrm>
              <a:off x="8128001" y="209550"/>
              <a:ext cx="3940002" cy="622110"/>
            </a:xfrm>
            <a:prstGeom prst="roundRect">
              <a:avLst>
                <a:gd name="adj" fmla="val 49350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 dirty="0">
                <a:solidFill>
                  <a:prstClr val="white"/>
                </a:solidFill>
                <a:latin typeface="Elsie" panose="02000000000000000000" charset="0"/>
                <a:ea typeface="Elsie" panose="02000000000000000000" charset="0"/>
                <a:sym typeface="Elsie" panose="02000000000000000000" charset="0"/>
              </a:endParaRPr>
            </a:p>
          </p:txBody>
        </p:sp>
        <p:pic>
          <p:nvPicPr>
            <p:cNvPr id="14" name="Graphic 6" descr="Mathematics">
              <a:extLst>
                <a:ext uri="{FF2B5EF4-FFF2-40B4-BE49-F238E27FC236}">
                  <a16:creationId xmlns:a16="http://schemas.microsoft.com/office/drawing/2014/main" id="{2BD1B747-4470-B4D1-3CF3-E5438C953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435" y="209550"/>
              <a:ext cx="633026" cy="632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B83EE779-FA6F-2E1A-4245-0E06975E0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3092" y="261870"/>
              <a:ext cx="278007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Shopee Display" pitchFamily="2" charset="0"/>
                </a:rPr>
                <a:t>MỤC ĐÍCH YÊU CẦU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FAC881-D6D1-F35B-EB11-B8762AE352A1}"/>
              </a:ext>
            </a:extLst>
          </p:cNvPr>
          <p:cNvGrpSpPr>
            <a:grpSpLocks/>
          </p:cNvGrpSpPr>
          <p:nvPr/>
        </p:nvGrpSpPr>
        <p:grpSpPr bwMode="auto">
          <a:xfrm>
            <a:off x="4929236" y="1724355"/>
            <a:ext cx="2565415" cy="4067175"/>
            <a:chOff x="1898541" y="2096655"/>
            <a:chExt cx="2340950" cy="4451927"/>
          </a:xfrm>
        </p:grpSpPr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DDD0E37E-12E7-9794-B2C1-59BB7F899B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49A4632-593D-DE79-D054-91C9C4AA0EAB}"/>
                  </a:ext>
                </a:extLst>
              </p:cNvPr>
              <p:cNvSpPr/>
              <p:nvPr/>
            </p:nvSpPr>
            <p:spPr>
              <a:xfrm>
                <a:off x="1897342" y="2096655"/>
                <a:ext cx="2310362" cy="914018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31C2956-66A1-9C7E-CC41-A559F73C97B3}"/>
                  </a:ext>
                </a:extLst>
              </p:cNvPr>
              <p:cNvSpPr/>
              <p:nvPr/>
            </p:nvSpPr>
            <p:spPr>
              <a:xfrm>
                <a:off x="1893264" y="2515434"/>
                <a:ext cx="2318518" cy="4033148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18" name="Graphic 16" descr="Books on shelf">
              <a:extLst>
                <a:ext uri="{FF2B5EF4-FFF2-40B4-BE49-F238E27FC236}">
                  <a16:creationId xmlns:a16="http://schemas.microsoft.com/office/drawing/2014/main" id="{F35E2B20-6A17-81A3-47B6-4FF25240C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15" y="2096655"/>
              <a:ext cx="914367" cy="91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871714C5-8BAE-EAD0-ABA0-1E69A2E2F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541" y="3518900"/>
              <a:ext cx="2318327" cy="33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3C3C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altLang="en-US" sz="1400" b="1" dirty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84591EE8-C806-CECC-8E78-C57088505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685" y="3029528"/>
              <a:ext cx="237287" cy="40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solidFill>
                  <a:srgbClr val="002060"/>
                </a:solidFill>
                <a:latin typeface="Shopee Display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29CBF2-1740-5BF8-2AB8-FB9A55CBF9A0}"/>
              </a:ext>
            </a:extLst>
          </p:cNvPr>
          <p:cNvGrpSpPr>
            <a:grpSpLocks/>
          </p:cNvGrpSpPr>
          <p:nvPr/>
        </p:nvGrpSpPr>
        <p:grpSpPr bwMode="auto">
          <a:xfrm>
            <a:off x="8256084" y="1951038"/>
            <a:ext cx="1822450" cy="4067175"/>
            <a:chOff x="1898541" y="2096655"/>
            <a:chExt cx="2340950" cy="4451927"/>
          </a:xfrm>
        </p:grpSpPr>
        <p:grpSp>
          <p:nvGrpSpPr>
            <p:cNvPr id="24" name="Group 14">
              <a:extLst>
                <a:ext uri="{FF2B5EF4-FFF2-40B4-BE49-F238E27FC236}">
                  <a16:creationId xmlns:a16="http://schemas.microsoft.com/office/drawing/2014/main" id="{49B8030B-C546-E67F-E1C9-279D46A003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9E18335-7640-4FF9-D545-9A45310263A1}"/>
                  </a:ext>
                </a:extLst>
              </p:cNvPr>
              <p:cNvSpPr/>
              <p:nvPr/>
            </p:nvSpPr>
            <p:spPr>
              <a:xfrm>
                <a:off x="1897342" y="2096655"/>
                <a:ext cx="2310362" cy="914018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C529F7D-1EB6-DF12-D13A-D31942E794EC}"/>
                  </a:ext>
                </a:extLst>
              </p:cNvPr>
              <p:cNvSpPr/>
              <p:nvPr/>
            </p:nvSpPr>
            <p:spPr>
              <a:xfrm>
                <a:off x="1893264" y="2515434"/>
                <a:ext cx="2318518" cy="4033148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25" name="Graphic 16" descr="Books on shelf">
              <a:extLst>
                <a:ext uri="{FF2B5EF4-FFF2-40B4-BE49-F238E27FC236}">
                  <a16:creationId xmlns:a16="http://schemas.microsoft.com/office/drawing/2014/main" id="{1511A92A-502F-8725-3201-DC8EFD1E3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15" y="2096655"/>
              <a:ext cx="914367" cy="91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68B75AB5-1911-B6DE-4496-15C0DBAAC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541" y="3518900"/>
              <a:ext cx="2318327" cy="33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400" b="1" dirty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6A8AC9B7-F46C-4E69-6958-13B6A11E3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684" y="3029528"/>
              <a:ext cx="237288" cy="40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solidFill>
                  <a:srgbClr val="002060"/>
                </a:solidFill>
                <a:latin typeface="Shopee Display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8DA0ED-F9E8-21E9-056E-C52FE29E229A}"/>
              </a:ext>
            </a:extLst>
          </p:cNvPr>
          <p:cNvSpPr txBox="1"/>
          <p:nvPr/>
        </p:nvSpPr>
        <p:spPr>
          <a:xfrm>
            <a:off x="1598462" y="2941966"/>
            <a:ext cx="164159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vi-VN" sz="1400" i="0" dirty="0">
                <a:solidFill>
                  <a:srgbClr val="333333"/>
                </a:solidFill>
                <a:effectLst/>
                <a:latin typeface="Time New Roman"/>
              </a:rPr>
              <a:t>- Trẻ nhớ tên bài thơ và tên tác giả của bài thơ “Mưa ”.</a:t>
            </a:r>
          </a:p>
          <a:p>
            <a:pPr algn="l">
              <a:buNone/>
            </a:pPr>
            <a:r>
              <a:rPr lang="vi-VN" sz="1400" i="0" dirty="0">
                <a:solidFill>
                  <a:srgbClr val="333333"/>
                </a:solidFill>
                <a:effectLst/>
                <a:latin typeface="Time New Roman"/>
              </a:rPr>
              <a:t>-Trẻ hiểu được nội dung bài thơ : Mưa ơi đừng rơi nữa. Mẹ vẵn chưa về đâu...</a:t>
            </a:r>
          </a:p>
          <a:p>
            <a:pPr algn="l"/>
            <a:r>
              <a:rPr lang="vi-VN" sz="1400" i="0" dirty="0">
                <a:solidFill>
                  <a:srgbClr val="333333"/>
                </a:solidFill>
                <a:effectLst/>
                <a:latin typeface="Time New Roman"/>
              </a:rPr>
              <a:t>-Trẻ cảm nhận được âm điệu vui tươi của bài </a:t>
            </a:r>
            <a:r>
              <a:rPr lang="vi-VN" sz="1400" b="1" i="0" dirty="0">
                <a:solidFill>
                  <a:srgbClr val="333333"/>
                </a:solidFill>
                <a:effectLst/>
                <a:latin typeface="Time New Roman"/>
              </a:rPr>
              <a:t>thơ.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102C71-0AA3-42C7-100D-709F53B91E9E}"/>
              </a:ext>
            </a:extLst>
          </p:cNvPr>
          <p:cNvSpPr txBox="1"/>
          <p:nvPr/>
        </p:nvSpPr>
        <p:spPr>
          <a:xfrm>
            <a:off x="5207620" y="2786063"/>
            <a:ext cx="204067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333333"/>
                </a:solidFill>
                <a:effectLst/>
                <a:latin typeface="Time New Roman"/>
              </a:rPr>
              <a:t>      </a:t>
            </a:r>
            <a:r>
              <a:rPr lang="vi-VN" b="1" i="0" dirty="0">
                <a:solidFill>
                  <a:srgbClr val="333333"/>
                </a:solidFill>
                <a:effectLst/>
                <a:latin typeface="Time New Roman"/>
              </a:rPr>
              <a:t>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KĨ NĂNG</a:t>
            </a:r>
            <a:endParaRPr lang="vi-VN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>
              <a:buNone/>
            </a:pPr>
            <a:r>
              <a:rPr lang="vi-VN" b="0" i="0" dirty="0">
                <a:solidFill>
                  <a:srgbClr val="333333"/>
                </a:solidFill>
                <a:effectLst/>
                <a:latin typeface="Time New Roman"/>
              </a:rPr>
              <a:t>- Trẻ có khả năng ghi nhớ được bài thơ, đọc rõ lời thơ, biết nhấn giọng, ngắt nghỉ theo nhịp bài thơ.</a:t>
            </a:r>
          </a:p>
          <a:p>
            <a:pPr algn="l"/>
            <a:r>
              <a:rPr lang="vi-VN" b="0" i="0" dirty="0">
                <a:solidFill>
                  <a:srgbClr val="333333"/>
                </a:solidFill>
                <a:effectLst/>
                <a:latin typeface="Time New Roman"/>
              </a:rPr>
              <a:t>- Trẻ trả lời được các câu hỏi của cô rõ ràng mạch lạc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951259-5471-370F-C5C1-5857F15FBF4E}"/>
              </a:ext>
            </a:extLst>
          </p:cNvPr>
          <p:cNvSpPr txBox="1"/>
          <p:nvPr/>
        </p:nvSpPr>
        <p:spPr>
          <a:xfrm>
            <a:off x="8273548" y="2982166"/>
            <a:ext cx="16844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333333"/>
                </a:solidFill>
                <a:effectLst/>
                <a:latin typeface="Time New Roman"/>
              </a:rPr>
              <a:t>      THÁI ĐỘ</a:t>
            </a:r>
            <a:endParaRPr lang="en-US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Trẻ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hào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hứng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tham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gia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hoạt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động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31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1115</Words>
  <Application>Microsoft Office PowerPoint</Application>
  <PresentationFormat>Widescreen</PresentationFormat>
  <Paragraphs>53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Elsie</vt:lpstr>
      <vt:lpstr>Shopee Display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MNCK-A1</cp:lastModifiedBy>
  <cp:revision>32</cp:revision>
  <dcterms:created xsi:type="dcterms:W3CDTF">2021-04-01T08:47:18Z</dcterms:created>
  <dcterms:modified xsi:type="dcterms:W3CDTF">2025-05-20T00:37:43Z</dcterms:modified>
</cp:coreProperties>
</file>