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316" r:id="rId4"/>
    <p:sldId id="258" r:id="rId5"/>
    <p:sldId id="259" r:id="rId6"/>
    <p:sldId id="260" r:id="rId7"/>
    <p:sldId id="261" r:id="rId8"/>
    <p:sldId id="262" r:id="rId9"/>
    <p:sldId id="278" r:id="rId10"/>
    <p:sldId id="267" r:id="rId11"/>
    <p:sldId id="266" r:id="rId12"/>
    <p:sldId id="268" r:id="rId13"/>
    <p:sldId id="285" r:id="rId14"/>
    <p:sldId id="286" r:id="rId15"/>
    <p:sldId id="309" r:id="rId16"/>
    <p:sldId id="312" r:id="rId17"/>
    <p:sldId id="293" r:id="rId18"/>
    <p:sldId id="294" r:id="rId19"/>
    <p:sldId id="296" r:id="rId20"/>
    <p:sldId id="308" r:id="rId21"/>
    <p:sldId id="313" r:id="rId22"/>
    <p:sldId id="314" r:id="rId23"/>
    <p:sldId id="269" r:id="rId24"/>
    <p:sldId id="270" r:id="rId25"/>
    <p:sldId id="271" r:id="rId26"/>
    <p:sldId id="315" r:id="rId2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E8B7-3F83-494F-852D-5AA73FD5F9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19821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EBE060-83EE-401F-A852-6408DA7B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76BB12-912C-40F5-9C06-689C1430A5F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2A7BC46-46F1-4832-B00F-3E234C2B3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172C21A-7335-4CCB-B567-122277ED6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1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56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5E8B7-3F83-494F-852D-5AA73FD5F9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8E31C6-A3C9-4740-8A5D-F4552F817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EFA01-9757-486F-BBD6-44FED199CF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02DA9C5-FD0E-4640-AA07-0DCB784B3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D3641C4-6088-4C32-8499-5262260A6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A9CE-F038-4D45-8D24-BF38B0D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6DD16-6306-41AF-8EE7-468237790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CD09B-E8B5-4B1F-BE5B-F57FB71BB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CFF25-021F-4CC8-8560-89858D374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2392-715E-488A-A28B-DD09B237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FCC59-6A7F-44E2-A3EA-4EFE200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9BD-533E-4436-BFAD-0F64A1072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0632-A8F4-437E-BFF3-94AF877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67B8-3827-496A-AFEB-C3E36AB56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8FBF4-C1E1-4BD7-937A-1368EE7E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0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F83E-A310-4FC9-B67A-F09F6988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811E-5DC6-4C33-9604-F048DFCC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76E3D-B2EF-470F-B508-17D7616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EE47-B259-4460-8042-5A8BA1E5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AAE4A-A758-4A88-B14C-D996F653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9751-7B50-4447-B822-3B20806B4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505B-E700-4D5E-94F7-4D2D3C593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30D6C-43B7-4AC4-92C5-16647281F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F54F-2C6F-4EA3-A694-4A8CF64E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CB6-8270-4866-B514-32ECBB860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6803D-5AD8-4913-9E43-1B8A16B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6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209C4-4E42-47FE-B04D-1C72909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2AA6-6F90-43C8-ACC9-8FEB3776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3CC90-9B99-4A5B-BC21-58204C8BB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1B1EC-70E7-4A31-84E0-A0307DC25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C8C74-5A23-44A2-B87F-93DAF7143B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2ED25-AD01-46FB-A317-3FAB578F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4DD15-49BF-4F71-B020-A68D06F8D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07CC4D-A27F-4221-B6D1-38079630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1732-74AD-47E4-8940-C880D219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BB14ED-68A3-4C56-A0CE-8FEC13E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9A52D-7B29-4904-89B9-AB004EDE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944C1-22BC-4629-9CA9-E65D3EC0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7C246-B44B-42F6-997B-01EE0339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B75E61-6B58-4D19-9C2C-170808A6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86BA8-AEF6-466B-9F6C-99A945EF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0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9D85-BE20-4543-AC85-A4127071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5AA1-C479-4B1A-B3ED-4DA63CFF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5441B-5FA5-47E4-8945-325F18E9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2E4AD-C141-49AE-95B1-FB30BDE7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017F8-5A5D-43BE-80C3-42F9542C4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6D721-9643-4099-A9F9-A6838670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528B-C949-4285-8FF0-CFCFF68B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D512B-03D8-4F80-995A-E9C2DA3353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4E6E6-2B42-41B7-833F-F746EBD57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AFB8C-76FD-4391-8098-499EFC11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E13B4-130C-4D11-BDD5-505ADD6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3F39-37AD-40A5-87DF-7FD587A2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7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175C-F144-437B-893C-09757F44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F389EB-1E69-4BD9-9DA3-FA1FEEE8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53DC8-2632-41AB-BA85-D5F14BA2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48893-659E-4BA2-B2A5-BCA56F9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77C4E-253F-4563-9A70-EA866697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42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3DFBE2-D337-489D-8292-6ACF19741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09427-07A0-4AD5-B8BC-FD84BE064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EC860-E6DF-4AC7-BEC5-08AC0DC8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F411D-62C1-4AAD-97B8-B5C2491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BF0F4-749F-4248-858F-92B95770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9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6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CD818-B4C9-4D31-B320-17EB61E6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5B84F-0C86-4DE5-80F0-102CE8D6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24500-6506-4E05-8D0A-10EB25467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5BBD-9434-4FB6-A67C-1903977EBBF0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CFF02-22F6-407F-BF96-2BFC6EEC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EECB-54A4-4B80-9619-57869EE53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25B5-8A20-4FEF-B54A-236333CDC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67B42-7831-418B-A467-16D38D247363}"/>
              </a:ext>
            </a:extLst>
          </p:cNvPr>
          <p:cNvSpPr txBox="1"/>
          <p:nvPr/>
        </p:nvSpPr>
        <p:spPr>
          <a:xfrm>
            <a:off x="611560" y="70489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808B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UỶ BAN NHÂN DÂN QUÂN LONG BIÊN</a:t>
            </a:r>
          </a:p>
          <a:p>
            <a:pPr algn="ctr"/>
            <a:r>
              <a:rPr lang="en-US" sz="2000" dirty="0">
                <a:solidFill>
                  <a:srgbClr val="0808B8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TRƯỜNG MẦM NON CỰ KHỐI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E4C01-51F4-46EC-81A5-C4A9FDCC4948}"/>
              </a:ext>
            </a:extLst>
          </p:cNvPr>
          <p:cNvSpPr txBox="1"/>
          <p:nvPr/>
        </p:nvSpPr>
        <p:spPr>
          <a:xfrm>
            <a:off x="179511" y="3595082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cầu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trụ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vuông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khối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nhật</a:t>
            </a:r>
            <a:r>
              <a:rPr lang="en-US" sz="30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1DE5E7-80B4-3B1E-0D29-E52D7DDF2E0E}"/>
              </a:ext>
            </a:extLst>
          </p:cNvPr>
          <p:cNvSpPr/>
          <p:nvPr/>
        </p:nvSpPr>
        <p:spPr>
          <a:xfrm>
            <a:off x="1995190" y="2751311"/>
            <a:ext cx="5455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LÀM QUEN VỚI TOÁN</a:t>
            </a:r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2AC67-C91F-AFEE-323A-8A0365D03C05}"/>
              </a:ext>
            </a:extLst>
          </p:cNvPr>
          <p:cNvSpPr txBox="1"/>
          <p:nvPr/>
        </p:nvSpPr>
        <p:spPr>
          <a:xfrm>
            <a:off x="2987824" y="4469357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Lứa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: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(5 - 6 </a:t>
            </a:r>
            <a:r>
              <a:rPr lang="en-US" dirty="0" err="1"/>
              <a:t>tuổi</a:t>
            </a:r>
            <a:r>
              <a:rPr lang="en-US" dirty="0"/>
              <a:t>)</a:t>
            </a:r>
          </a:p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Nguyễn Thị Thảo</a:t>
            </a:r>
          </a:p>
          <a:p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: 2024 - 2025</a:t>
            </a:r>
          </a:p>
        </p:txBody>
      </p:sp>
    </p:spTree>
    <p:extLst>
      <p:ext uri="{BB962C8B-B14F-4D97-AF65-F5344CB8AC3E}">
        <p14:creationId xmlns:p14="http://schemas.microsoft.com/office/powerpoint/2010/main" val="33582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3086100" y="1781589"/>
            <a:ext cx="2914650" cy="2961861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2074069" y="1004888"/>
            <a:ext cx="577810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Nhận biết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vuông</a:t>
            </a:r>
            <a:endParaRPr lang="en-US" sz="4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917031" y="5016104"/>
            <a:ext cx="3657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vuông</a:t>
            </a:r>
            <a:endParaRPr lang="en-US" sz="4500" b="1" dirty="0">
              <a:solidFill>
                <a:srgbClr val="000099"/>
              </a:solidFill>
              <a:latin typeface="Calibri" panose="020F0502020204030204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822FD64-1295-4BE9-A0A4-93BF11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0325" y="1925752"/>
            <a:ext cx="3400425" cy="315634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/>
            <a:endParaRPr lang="en-US" altLang="en-US" sz="2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29070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>
            <a:extLst>
              <a:ext uri="{FF2B5EF4-FFF2-40B4-BE49-F238E27FC236}">
                <a16:creationId xmlns:a16="http://schemas.microsoft.com/office/drawing/2014/main" id="{FDF3D26D-6F05-44F1-A5A1-18B3F71D9FD7}"/>
              </a:ext>
            </a:extLst>
          </p:cNvPr>
          <p:cNvSpPr>
            <a:spLocks/>
          </p:cNvSpPr>
          <p:nvPr/>
        </p:nvSpPr>
        <p:spPr bwMode="auto">
          <a:xfrm>
            <a:off x="4008836" y="1850233"/>
            <a:ext cx="601265" cy="2431256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77203D-288A-4AFB-AFC9-3547D9ABA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1800225"/>
            <a:ext cx="1905000" cy="1905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B6DEA1E4-7831-4A5C-9D7B-5F0A1C9EF428}"/>
              </a:ext>
            </a:extLst>
          </p:cNvPr>
          <p:cNvSpPr>
            <a:spLocks/>
          </p:cNvSpPr>
          <p:nvPr/>
        </p:nvSpPr>
        <p:spPr bwMode="auto">
          <a:xfrm>
            <a:off x="4014787" y="3700462"/>
            <a:ext cx="2463404" cy="614363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" name="Group 56">
            <a:extLst>
              <a:ext uri="{FF2B5EF4-FFF2-40B4-BE49-F238E27FC236}">
                <a16:creationId xmlns:a16="http://schemas.microsoft.com/office/drawing/2014/main" id="{A955ACB8-94E8-4C84-ADCD-75FA6EA00E28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1822848"/>
            <a:ext cx="2519363" cy="2472928"/>
            <a:chOff x="2400" y="811"/>
            <a:chExt cx="2116" cy="2077"/>
          </a:xfrm>
        </p:grpSpPr>
        <p:sp>
          <p:nvSpPr>
            <p:cNvPr id="6172" name="AutoShape 8">
              <a:extLst>
                <a:ext uri="{FF2B5EF4-FFF2-40B4-BE49-F238E27FC236}">
                  <a16:creationId xmlns:a16="http://schemas.microsoft.com/office/drawing/2014/main" id="{38DE88A4-0850-44D5-8DFE-BA8DF8A3B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6173" name="Line 9">
              <a:extLst>
                <a:ext uri="{FF2B5EF4-FFF2-40B4-BE49-F238E27FC236}">
                  <a16:creationId xmlns:a16="http://schemas.microsoft.com/office/drawing/2014/main" id="{46389B1F-1A8F-4FC6-8DD6-6B0E20BC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4" name="Line 10">
              <a:extLst>
                <a:ext uri="{FF2B5EF4-FFF2-40B4-BE49-F238E27FC236}">
                  <a16:creationId xmlns:a16="http://schemas.microsoft.com/office/drawing/2014/main" id="{E8C8E041-F4EE-49F1-B39B-24FA84B3A6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5" name="Line 11">
              <a:extLst>
                <a:ext uri="{FF2B5EF4-FFF2-40B4-BE49-F238E27FC236}">
                  <a16:creationId xmlns:a16="http://schemas.microsoft.com/office/drawing/2014/main" id="{FAE96A14-7265-4742-848F-25708362B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180" name="Freeform 12">
            <a:extLst>
              <a:ext uri="{FF2B5EF4-FFF2-40B4-BE49-F238E27FC236}">
                <a16:creationId xmlns:a16="http://schemas.microsoft.com/office/drawing/2014/main" id="{E1FCA792-7DB5-40DA-83E1-3CC796868049}"/>
              </a:ext>
            </a:extLst>
          </p:cNvPr>
          <p:cNvSpPr>
            <a:spLocks/>
          </p:cNvSpPr>
          <p:nvPr/>
        </p:nvSpPr>
        <p:spPr bwMode="auto">
          <a:xfrm>
            <a:off x="5919788" y="1819276"/>
            <a:ext cx="591741" cy="2436019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01" name="Rectangle 33">
            <a:extLst>
              <a:ext uri="{FF2B5EF4-FFF2-40B4-BE49-F238E27FC236}">
                <a16:creationId xmlns:a16="http://schemas.microsoft.com/office/drawing/2014/main" id="{98ED17C9-0A46-4331-B395-3EBE28BAC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433638"/>
            <a:ext cx="1885950" cy="18669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7205" name="Freeform 37">
            <a:extLst>
              <a:ext uri="{FF2B5EF4-FFF2-40B4-BE49-F238E27FC236}">
                <a16:creationId xmlns:a16="http://schemas.microsoft.com/office/drawing/2014/main" id="{30CF4E1C-B453-483B-A2DA-530061F0151A}"/>
              </a:ext>
            </a:extLst>
          </p:cNvPr>
          <p:cNvSpPr>
            <a:spLocks/>
          </p:cNvSpPr>
          <p:nvPr/>
        </p:nvSpPr>
        <p:spPr bwMode="auto">
          <a:xfrm>
            <a:off x="3990975" y="1809750"/>
            <a:ext cx="2539604" cy="623888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3" name="Group 57">
            <a:extLst>
              <a:ext uri="{FF2B5EF4-FFF2-40B4-BE49-F238E27FC236}">
                <a16:creationId xmlns:a16="http://schemas.microsoft.com/office/drawing/2014/main" id="{67424276-B29B-40C8-8743-919D1629001B}"/>
              </a:ext>
            </a:extLst>
          </p:cNvPr>
          <p:cNvGrpSpPr>
            <a:grpSpLocks/>
          </p:cNvGrpSpPr>
          <p:nvPr/>
        </p:nvGrpSpPr>
        <p:grpSpPr bwMode="auto">
          <a:xfrm>
            <a:off x="1513286" y="1772841"/>
            <a:ext cx="5049440" cy="5028009"/>
            <a:chOff x="-2112" y="901"/>
            <a:chExt cx="4241" cy="4223"/>
          </a:xfrm>
        </p:grpSpPr>
        <p:sp>
          <p:nvSpPr>
            <p:cNvPr id="7208" name="Freeform 40">
              <a:extLst>
                <a:ext uri="{FF2B5EF4-FFF2-40B4-BE49-F238E27FC236}">
                  <a16:creationId xmlns:a16="http://schemas.microsoft.com/office/drawing/2014/main" id="{47FB537F-DB98-4EBC-A501-50BBE0F3D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67" name="AutoShape 42">
              <a:extLst>
                <a:ext uri="{FF2B5EF4-FFF2-40B4-BE49-F238E27FC236}">
                  <a16:creationId xmlns:a16="http://schemas.microsoft.com/office/drawing/2014/main" id="{83EDC9EC-53E0-4240-9CC0-42B64492D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14" name="Freeform 46">
              <a:extLst>
                <a:ext uri="{FF2B5EF4-FFF2-40B4-BE49-F238E27FC236}">
                  <a16:creationId xmlns:a16="http://schemas.microsoft.com/office/drawing/2014/main" id="{66DB90C7-7D82-46D9-98E0-ACBA9F3CA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69" name="Rectangle 47">
              <a:extLst>
                <a:ext uri="{FF2B5EF4-FFF2-40B4-BE49-F238E27FC236}">
                  <a16:creationId xmlns:a16="http://schemas.microsoft.com/office/drawing/2014/main" id="{9DB06BA9-4C09-4BB6-81D7-06A4242C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7216" name="Freeform 48">
              <a:extLst>
                <a:ext uri="{FF2B5EF4-FFF2-40B4-BE49-F238E27FC236}">
                  <a16:creationId xmlns:a16="http://schemas.microsoft.com/office/drawing/2014/main" id="{7E11E642-4896-4F9A-8119-35A4D44D5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71" name="Line 49">
              <a:extLst>
                <a:ext uri="{FF2B5EF4-FFF2-40B4-BE49-F238E27FC236}">
                  <a16:creationId xmlns:a16="http://schemas.microsoft.com/office/drawing/2014/main" id="{79BD9E39-9B0C-46C9-AD29-1EB37DB49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218" name="Text Box 50">
            <a:extLst>
              <a:ext uri="{FF2B5EF4-FFF2-40B4-BE49-F238E27FC236}">
                <a16:creationId xmlns:a16="http://schemas.microsoft.com/office/drawing/2014/main" id="{FE906039-78F8-49E8-B5B6-8B9F0620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5314951"/>
            <a:ext cx="18859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>
            <a:extLst>
              <a:ext uri="{FF2B5EF4-FFF2-40B4-BE49-F238E27FC236}">
                <a16:creationId xmlns:a16="http://schemas.microsoft.com/office/drawing/2014/main" id="{47DA7030-B4DB-4CBB-833F-4EA8D45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14951"/>
            <a:ext cx="19431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7220" name="Text Box 52">
            <a:extLst>
              <a:ext uri="{FF2B5EF4-FFF2-40B4-BE49-F238E27FC236}">
                <a16:creationId xmlns:a16="http://schemas.microsoft.com/office/drawing/2014/main" id="{637820E3-4328-4664-8EBF-E4EA3E04B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316141"/>
            <a:ext cx="160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>
            <a:extLst>
              <a:ext uri="{FF2B5EF4-FFF2-40B4-BE49-F238E27FC236}">
                <a16:creationId xmlns:a16="http://schemas.microsoft.com/office/drawing/2014/main" id="{C3F38B29-53E0-489B-B258-14DB988B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7222" name="Text Box 54">
            <a:extLst>
              <a:ext uri="{FF2B5EF4-FFF2-40B4-BE49-F238E27FC236}">
                <a16:creationId xmlns:a16="http://schemas.microsoft.com/office/drawing/2014/main" id="{2AE0BCA9-AEA4-46D0-A689-BA134B2A3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>
            <a:extLst>
              <a:ext uri="{FF2B5EF4-FFF2-40B4-BE49-F238E27FC236}">
                <a16:creationId xmlns:a16="http://schemas.microsoft.com/office/drawing/2014/main" id="{25F8B2BC-94A5-4923-8F62-C6CE32A35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592366"/>
            <a:ext cx="22860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FF91DA-038F-47E4-9179-6B9B8242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9784908-B6C0-48E2-AF86-838993B06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55E3587-17C4-488E-ABAA-33F923FA2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4857750"/>
            <a:ext cx="1085850" cy="40005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altLang="en-US" sz="1500">
                <a:solidFill>
                  <a:prstClr val="white"/>
                </a:solidFill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E9A3893-3B43-427D-9522-DECFA1FC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C0D8970-0C66-4A7F-91AC-5F565D5D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D983E39-3591-4095-A546-F7B0CB9A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3086100" y="1781589"/>
            <a:ext cx="2914650" cy="2961861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/>
              <a:endParaRPr lang="vi-VN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490870" y="1004888"/>
            <a:ext cx="636130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Nhận biết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chữ</a:t>
            </a:r>
            <a:r>
              <a:rPr lang="en-US" sz="45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prstClr val="black"/>
                </a:solidFill>
                <a:latin typeface="Calibri" panose="020F0502020204030204"/>
              </a:rPr>
              <a:t>nhật</a:t>
            </a:r>
            <a:endParaRPr lang="en-US" sz="45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246243" y="5016104"/>
            <a:ext cx="4328388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4500" b="1" dirty="0">
                <a:solidFill>
                  <a:srgbClr val="FF0000"/>
                </a:solidFill>
                <a:latin typeface="Calibri" panose="020F0502020204030204"/>
              </a:rPr>
              <a:t>  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Khối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chữ</a:t>
            </a:r>
            <a:r>
              <a:rPr lang="en-US" sz="4500" b="1" dirty="0">
                <a:solidFill>
                  <a:srgbClr val="000099"/>
                </a:solidFill>
                <a:latin typeface="Calibri" panose="020F0502020204030204"/>
              </a:rPr>
              <a:t> </a:t>
            </a:r>
            <a:r>
              <a:rPr lang="en-US" sz="4500" b="1" dirty="0" err="1">
                <a:solidFill>
                  <a:srgbClr val="000099"/>
                </a:solidFill>
                <a:latin typeface="Calibri" panose="020F0502020204030204"/>
              </a:rPr>
              <a:t>nhật</a:t>
            </a:r>
            <a:endParaRPr lang="en-US" sz="4500" b="1" dirty="0">
              <a:solidFill>
                <a:srgbClr val="000099"/>
              </a:solidFill>
              <a:latin typeface="Calibri" panose="020F0502020204030204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98CC1B5-59BF-4DE3-954A-D584D0AD0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521" y="2542580"/>
            <a:ext cx="3484959" cy="177284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8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>
            <a:extLst>
              <a:ext uri="{FF2B5EF4-FFF2-40B4-BE49-F238E27FC236}">
                <a16:creationId xmlns:a16="http://schemas.microsoft.com/office/drawing/2014/main" id="{8A1D9CDF-8EE3-4F6A-AAB2-1AD4BC926CAD}"/>
              </a:ext>
            </a:extLst>
          </p:cNvPr>
          <p:cNvSpPr>
            <a:spLocks/>
          </p:cNvSpPr>
          <p:nvPr/>
        </p:nvSpPr>
        <p:spPr bwMode="auto">
          <a:xfrm>
            <a:off x="4027886" y="1640683"/>
            <a:ext cx="620315" cy="2336006"/>
          </a:xfrm>
          <a:custGeom>
            <a:avLst/>
            <a:gdLst>
              <a:gd name="T0" fmla="*/ 14740 w 505"/>
              <a:gd name="T1" fmla="*/ 704691 h 2042"/>
              <a:gd name="T2" fmla="*/ 827087 w 505"/>
              <a:gd name="T3" fmla="*/ 0 h 2042"/>
              <a:gd name="T4" fmla="*/ 813985 w 505"/>
              <a:gd name="T5" fmla="*/ 2417610 h 2042"/>
              <a:gd name="T6" fmla="*/ 0 w 505"/>
              <a:gd name="T7" fmla="*/ 3114675 h 2042"/>
              <a:gd name="T8" fmla="*/ 13102 w 505"/>
              <a:gd name="T9" fmla="*/ 709267 h 20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5"/>
              <a:gd name="T16" fmla="*/ 0 h 2042"/>
              <a:gd name="T17" fmla="*/ 505 w 505"/>
              <a:gd name="T18" fmla="*/ 2042 h 20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1CE9E98-C3E2-4127-B80F-46E3475A7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1647825"/>
            <a:ext cx="3095625" cy="177165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44" name="Freeform 4">
            <a:extLst>
              <a:ext uri="{FF2B5EF4-FFF2-40B4-BE49-F238E27FC236}">
                <a16:creationId xmlns:a16="http://schemas.microsoft.com/office/drawing/2014/main" id="{785F38F3-4222-4DBE-B8BD-B7F80C9EA828}"/>
              </a:ext>
            </a:extLst>
          </p:cNvPr>
          <p:cNvSpPr>
            <a:spLocks/>
          </p:cNvSpPr>
          <p:nvPr/>
        </p:nvSpPr>
        <p:spPr bwMode="auto">
          <a:xfrm>
            <a:off x="3990975" y="3429000"/>
            <a:ext cx="3733800" cy="571500"/>
          </a:xfrm>
          <a:custGeom>
            <a:avLst/>
            <a:gdLst>
              <a:gd name="T0" fmla="*/ 0 w 3136"/>
              <a:gd name="T1" fmla="*/ 762000 h 480"/>
              <a:gd name="T2" fmla="*/ 4254500 w 3136"/>
              <a:gd name="T3" fmla="*/ 762000 h 480"/>
              <a:gd name="T4" fmla="*/ 4978400 w 3136"/>
              <a:gd name="T5" fmla="*/ 0 h 480"/>
              <a:gd name="T6" fmla="*/ 825500 w 3136"/>
              <a:gd name="T7" fmla="*/ 0 h 480"/>
              <a:gd name="T8" fmla="*/ 50800 w 3136"/>
              <a:gd name="T9" fmla="*/ 76200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36"/>
              <a:gd name="T16" fmla="*/ 0 h 480"/>
              <a:gd name="T17" fmla="*/ 3136 w 3136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grpSp>
        <p:nvGrpSpPr>
          <p:cNvPr id="2" name="Group 33">
            <a:extLst>
              <a:ext uri="{FF2B5EF4-FFF2-40B4-BE49-F238E27FC236}">
                <a16:creationId xmlns:a16="http://schemas.microsoft.com/office/drawing/2014/main" id="{7A07CA90-F9C1-4420-B67D-15F4F279A00F}"/>
              </a:ext>
            </a:extLst>
          </p:cNvPr>
          <p:cNvGrpSpPr>
            <a:grpSpLocks/>
          </p:cNvGrpSpPr>
          <p:nvPr/>
        </p:nvGrpSpPr>
        <p:grpSpPr bwMode="auto">
          <a:xfrm>
            <a:off x="4019551" y="1632348"/>
            <a:ext cx="3764756" cy="2387203"/>
            <a:chOff x="1200" y="1091"/>
            <a:chExt cx="3162" cy="2005"/>
          </a:xfrm>
        </p:grpSpPr>
        <p:sp>
          <p:nvSpPr>
            <p:cNvPr id="8219" name="AutoShape 6">
              <a:extLst>
                <a:ext uri="{FF2B5EF4-FFF2-40B4-BE49-F238E27FC236}">
                  <a16:creationId xmlns:a16="http://schemas.microsoft.com/office/drawing/2014/main" id="{91A1069B-FF63-45BF-83C0-629583818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grpSp>
          <p:nvGrpSpPr>
            <p:cNvPr id="8220" name="Group 32">
              <a:extLst>
                <a:ext uri="{FF2B5EF4-FFF2-40B4-BE49-F238E27FC236}">
                  <a16:creationId xmlns:a16="http://schemas.microsoft.com/office/drawing/2014/main" id="{8C22201A-046A-4184-A93D-2F5986D785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8221" name="Line 7">
                <a:extLst>
                  <a:ext uri="{FF2B5EF4-FFF2-40B4-BE49-F238E27FC236}">
                    <a16:creationId xmlns:a16="http://schemas.microsoft.com/office/drawing/2014/main" id="{E83DA6B4-906D-4752-B60D-AAE92FA1A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22" name="Line 8">
                <a:extLst>
                  <a:ext uri="{FF2B5EF4-FFF2-40B4-BE49-F238E27FC236}">
                    <a16:creationId xmlns:a16="http://schemas.microsoft.com/office/drawing/2014/main" id="{8C27DB24-2406-4985-8EAE-487B2DDCA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8223" name="Line 9">
                <a:extLst>
                  <a:ext uri="{FF2B5EF4-FFF2-40B4-BE49-F238E27FC236}">
                    <a16:creationId xmlns:a16="http://schemas.microsoft.com/office/drawing/2014/main" id="{424CBEBE-F860-4AAC-BEC2-EADA626BE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6858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1450" name="Freeform 10">
            <a:extLst>
              <a:ext uri="{FF2B5EF4-FFF2-40B4-BE49-F238E27FC236}">
                <a16:creationId xmlns:a16="http://schemas.microsoft.com/office/drawing/2014/main" id="{6ED06738-5A4D-467F-833F-CD75937C4F3A}"/>
              </a:ext>
            </a:extLst>
          </p:cNvPr>
          <p:cNvSpPr>
            <a:spLocks/>
          </p:cNvSpPr>
          <p:nvPr/>
        </p:nvSpPr>
        <p:spPr bwMode="auto">
          <a:xfrm>
            <a:off x="7136606" y="1666876"/>
            <a:ext cx="623888" cy="2407444"/>
          </a:xfrm>
          <a:custGeom>
            <a:avLst/>
            <a:gdLst>
              <a:gd name="T0" fmla="*/ 19650 w 508"/>
              <a:gd name="T1" fmla="*/ 752475 h 2022"/>
              <a:gd name="T2" fmla="*/ 826938 w 508"/>
              <a:gd name="T3" fmla="*/ 0 h 2022"/>
              <a:gd name="T4" fmla="*/ 831850 w 508"/>
              <a:gd name="T5" fmla="*/ 2362200 h 2022"/>
              <a:gd name="T6" fmla="*/ 0 w 508"/>
              <a:gd name="T7" fmla="*/ 3209925 h 2022"/>
              <a:gd name="T8" fmla="*/ 13100 w 508"/>
              <a:gd name="T9" fmla="*/ 731838 h 20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8"/>
              <a:gd name="T16" fmla="*/ 0 h 2022"/>
              <a:gd name="T17" fmla="*/ 508 w 508"/>
              <a:gd name="T18" fmla="*/ 2022 h 20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51" name="Rectangle 11">
            <a:extLst>
              <a:ext uri="{FF2B5EF4-FFF2-40B4-BE49-F238E27FC236}">
                <a16:creationId xmlns:a16="http://schemas.microsoft.com/office/drawing/2014/main" id="{3EB99F5F-BE70-4CB5-8049-8DE5987BA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2214563"/>
            <a:ext cx="3105150" cy="180975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61452" name="Freeform 12">
            <a:extLst>
              <a:ext uri="{FF2B5EF4-FFF2-40B4-BE49-F238E27FC236}">
                <a16:creationId xmlns:a16="http://schemas.microsoft.com/office/drawing/2014/main" id="{BD5F46BA-E404-420D-AE00-B3D32DC5B5B5}"/>
              </a:ext>
            </a:extLst>
          </p:cNvPr>
          <p:cNvSpPr>
            <a:spLocks/>
          </p:cNvSpPr>
          <p:nvPr/>
        </p:nvSpPr>
        <p:spPr bwMode="auto">
          <a:xfrm>
            <a:off x="3990975" y="1619250"/>
            <a:ext cx="3743325" cy="595313"/>
          </a:xfrm>
          <a:custGeom>
            <a:avLst/>
            <a:gdLst>
              <a:gd name="T0" fmla="*/ 0 w 3128"/>
              <a:gd name="T1" fmla="*/ 793750 h 516"/>
              <a:gd name="T2" fmla="*/ 4212438 w 3128"/>
              <a:gd name="T3" fmla="*/ 762984 h 516"/>
              <a:gd name="T4" fmla="*/ 4991100 w 3128"/>
              <a:gd name="T5" fmla="*/ 0 h 516"/>
              <a:gd name="T6" fmla="*/ 778663 w 3128"/>
              <a:gd name="T7" fmla="*/ 12306 h 516"/>
              <a:gd name="T8" fmla="*/ 0 w 3128"/>
              <a:gd name="T9" fmla="*/ 769137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8"/>
              <a:gd name="T16" fmla="*/ 0 h 516"/>
              <a:gd name="T17" fmla="*/ 3128 w 312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E58F671-1983-4718-9037-950821F80264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609726"/>
            <a:ext cx="3815954" cy="2493169"/>
            <a:chOff x="-1077" y="992"/>
            <a:chExt cx="3149" cy="2094"/>
          </a:xfrm>
        </p:grpSpPr>
        <p:sp>
          <p:nvSpPr>
            <p:cNvPr id="8214" name="Freeform 14">
              <a:extLst>
                <a:ext uri="{FF2B5EF4-FFF2-40B4-BE49-F238E27FC236}">
                  <a16:creationId xmlns:a16="http://schemas.microsoft.com/office/drawing/2014/main" id="{E4C34188-16FC-42AC-890B-51BA441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5" name="AutoShape 15">
              <a:extLst>
                <a:ext uri="{FF2B5EF4-FFF2-40B4-BE49-F238E27FC236}">
                  <a16:creationId xmlns:a16="http://schemas.microsoft.com/office/drawing/2014/main" id="{27C7C6C6-C553-4C33-97E7-5F937C661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6" name="Freeform 16">
              <a:extLst>
                <a:ext uri="{FF2B5EF4-FFF2-40B4-BE49-F238E27FC236}">
                  <a16:creationId xmlns:a16="http://schemas.microsoft.com/office/drawing/2014/main" id="{734E6A85-6BE4-4B41-9356-6614F699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7" name="Rectangle 17">
              <a:extLst>
                <a:ext uri="{FF2B5EF4-FFF2-40B4-BE49-F238E27FC236}">
                  <a16:creationId xmlns:a16="http://schemas.microsoft.com/office/drawing/2014/main" id="{ADE149E2-40D5-433A-9779-65688C38D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18" name="Freeform 18">
              <a:extLst>
                <a:ext uri="{FF2B5EF4-FFF2-40B4-BE49-F238E27FC236}">
                  <a16:creationId xmlns:a16="http://schemas.microsoft.com/office/drawing/2014/main" id="{18E45507-4E42-471D-B8A7-AE452FFA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31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1460" name="Text Box 20">
            <a:extLst>
              <a:ext uri="{FF2B5EF4-FFF2-40B4-BE49-F238E27FC236}">
                <a16:creationId xmlns:a16="http://schemas.microsoft.com/office/drawing/2014/main" id="{452A6729-693A-49C5-A7F0-66DF89E44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5314951"/>
            <a:ext cx="2095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FAF8AFBD-381D-4A46-86BC-D64EC987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5314951"/>
            <a:ext cx="19431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F6954E1A-9FA3-4E8A-8739-D16528F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5316141"/>
            <a:ext cx="1600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FA710B99-7088-4DCB-9DFB-8A143A07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592366"/>
            <a:ext cx="21145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Mặt sau và mặt trước.</a:t>
            </a:r>
          </a:p>
        </p:txBody>
      </p:sp>
      <p:sp>
        <p:nvSpPr>
          <p:cNvPr id="61464" name="Text Box 24">
            <a:extLst>
              <a:ext uri="{FF2B5EF4-FFF2-40B4-BE49-F238E27FC236}">
                <a16:creationId xmlns:a16="http://schemas.microsoft.com/office/drawing/2014/main" id="{25C5DFCB-7DE9-4256-B3E7-1D553DAA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5592366"/>
            <a:ext cx="21907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>
            <a:extLst>
              <a:ext uri="{FF2B5EF4-FFF2-40B4-BE49-F238E27FC236}">
                <a16:creationId xmlns:a16="http://schemas.microsoft.com/office/drawing/2014/main" id="{BE405EFC-BB4B-4704-8F39-C3A3854A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592366"/>
            <a:ext cx="25908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  <a:defRPr/>
            </a:pPr>
            <a:r>
              <a:rPr lang="en-US" sz="1350">
                <a:solidFill>
                  <a:srgbClr val="ED7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A993426-E28F-4E0D-A050-A11076A77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A1DBF65-D3C3-4AA2-8DBE-076FFDAF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AC1E194-6C49-43AF-ACBD-3BFB8F7C9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4848225"/>
            <a:ext cx="1276350" cy="409575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r>
              <a:rPr lang="en-US" altLang="en-US" sz="1500">
                <a:solidFill>
                  <a:prstClr val="white"/>
                </a:solidFill>
              </a:rPr>
              <a:t>Khối ch</a:t>
            </a:r>
            <a:r>
              <a:rPr lang="en-US" altLang="en-US" sz="1350">
                <a:solidFill>
                  <a:prstClr val="white"/>
                </a:solidFill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9A557A-4168-4436-B8CC-B11E617B5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B6FA3E-722E-4931-9C4B-EB1C308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07980A8-FC1C-40E8-B927-CEFF7834E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75" y="4857750"/>
            <a:ext cx="571500" cy="40005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685800"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655541B4-743F-4348-A4C3-38BCAEEB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589" y="1246585"/>
            <a:ext cx="101105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A43C8D60-DFB4-45B7-B0B4-2BE7D910B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373" y="1061045"/>
            <a:ext cx="70030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en-US" sz="27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vuông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và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khối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chữ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nhật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có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điểm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gì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giống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và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khác</a:t>
            </a:r>
            <a:r>
              <a:rPr lang="en-US" altLang="en-US" sz="2700" b="1" dirty="0">
                <a:solidFill>
                  <a:srgbClr val="FF33CC"/>
                </a:solidFill>
              </a:rPr>
              <a:t> </a:t>
            </a:r>
            <a:r>
              <a:rPr lang="en-US" altLang="en-US" sz="2700" b="1" dirty="0" err="1">
                <a:solidFill>
                  <a:srgbClr val="FF33CC"/>
                </a:solidFill>
              </a:rPr>
              <a:t>nhau</a:t>
            </a:r>
            <a:endParaRPr lang="en-US" altLang="en-US" sz="2700" b="1" dirty="0">
              <a:solidFill>
                <a:srgbClr val="FF33CC"/>
              </a:solidFill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65405AE-C2D4-433C-A3BF-1E996497AE57}"/>
              </a:ext>
            </a:extLst>
          </p:cNvPr>
          <p:cNvGrpSpPr>
            <a:grpSpLocks/>
          </p:cNvGrpSpPr>
          <p:nvPr/>
        </p:nvGrpSpPr>
        <p:grpSpPr bwMode="auto">
          <a:xfrm>
            <a:off x="-2056210" y="3355181"/>
            <a:ext cx="3199210" cy="3034904"/>
            <a:chOff x="-2112" y="901"/>
            <a:chExt cx="4241" cy="4223"/>
          </a:xfrm>
        </p:grpSpPr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C56F513F-62BE-4C61-87BC-BD0A38B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2" name="AutoShape 8">
              <a:extLst>
                <a:ext uri="{FF2B5EF4-FFF2-40B4-BE49-F238E27FC236}">
                  <a16:creationId xmlns:a16="http://schemas.microsoft.com/office/drawing/2014/main" id="{AF8EAD27-3147-4579-922C-DBA03A699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F9579497-800A-4AC6-9827-213B4759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4" name="Rectangle 10">
              <a:extLst>
                <a:ext uri="{FF2B5EF4-FFF2-40B4-BE49-F238E27FC236}">
                  <a16:creationId xmlns:a16="http://schemas.microsoft.com/office/drawing/2014/main" id="{70972EFE-7B83-4484-B62A-A839D26C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ABD01533-3724-4F44-834C-B303C32CD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56" name="Line 12">
              <a:extLst>
                <a:ext uri="{FF2B5EF4-FFF2-40B4-BE49-F238E27FC236}">
                  <a16:creationId xmlns:a16="http://schemas.microsoft.com/office/drawing/2014/main" id="{078AF44B-FC86-4DA6-B388-F7AAC30A8C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D0670BE1-FBC4-416A-A1A4-99E2FA1D8E26}"/>
              </a:ext>
            </a:extLst>
          </p:cNvPr>
          <p:cNvGrpSpPr>
            <a:grpSpLocks/>
          </p:cNvGrpSpPr>
          <p:nvPr/>
        </p:nvGrpSpPr>
        <p:grpSpPr bwMode="auto">
          <a:xfrm>
            <a:off x="-1335881" y="3131344"/>
            <a:ext cx="2478881" cy="1438275"/>
            <a:chOff x="-1077" y="992"/>
            <a:chExt cx="3149" cy="2094"/>
          </a:xfrm>
        </p:grpSpPr>
        <p:sp>
          <p:nvSpPr>
            <p:cNvPr id="10246" name="Freeform 14">
              <a:extLst>
                <a:ext uri="{FF2B5EF4-FFF2-40B4-BE49-F238E27FC236}">
                  <a16:creationId xmlns:a16="http://schemas.microsoft.com/office/drawing/2014/main" id="{AF68AD12-39D1-4798-93A1-F09500CB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3"/>
                <a:gd name="T16" fmla="*/ 0 h 526"/>
                <a:gd name="T17" fmla="*/ 3133 w 3133"/>
                <a:gd name="T18" fmla="*/ 526 h 5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7" name="AutoShape 15">
              <a:extLst>
                <a:ext uri="{FF2B5EF4-FFF2-40B4-BE49-F238E27FC236}">
                  <a16:creationId xmlns:a16="http://schemas.microsoft.com/office/drawing/2014/main" id="{7936F530-5100-4486-B241-6626789F9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8" name="Freeform 16">
              <a:extLst>
                <a:ext uri="{FF2B5EF4-FFF2-40B4-BE49-F238E27FC236}">
                  <a16:creationId xmlns:a16="http://schemas.microsoft.com/office/drawing/2014/main" id="{42986F97-971F-4B45-8C38-91B87688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>
                <a:gd name="T0" fmla="*/ 0 w 514"/>
                <a:gd name="T1" fmla="*/ 500 h 2067"/>
                <a:gd name="T2" fmla="*/ 506 w 514"/>
                <a:gd name="T3" fmla="*/ 0 h 2067"/>
                <a:gd name="T4" fmla="*/ 514 w 514"/>
                <a:gd name="T5" fmla="*/ 1576 h 2067"/>
                <a:gd name="T6" fmla="*/ 0 w 514"/>
                <a:gd name="T7" fmla="*/ 2067 h 2067"/>
                <a:gd name="T8" fmla="*/ 7 w 514"/>
                <a:gd name="T9" fmla="*/ 490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4"/>
                <a:gd name="T16" fmla="*/ 0 h 2067"/>
                <a:gd name="T17" fmla="*/ 514 w 514"/>
                <a:gd name="T18" fmla="*/ 2067 h 20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49" name="Rectangle 17">
              <a:extLst>
                <a:ext uri="{FF2B5EF4-FFF2-40B4-BE49-F238E27FC236}">
                  <a16:creationId xmlns:a16="http://schemas.microsoft.com/office/drawing/2014/main" id="{06E6F2BF-30B8-4D14-BD0B-583AE2732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250" name="Freeform 18">
              <a:extLst>
                <a:ext uri="{FF2B5EF4-FFF2-40B4-BE49-F238E27FC236}">
                  <a16:creationId xmlns:a16="http://schemas.microsoft.com/office/drawing/2014/main" id="{D705503A-B72E-4843-B52F-31F06444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>
                <a:gd name="T0" fmla="*/ 0 w 3088"/>
                <a:gd name="T1" fmla="*/ 499 h 499"/>
                <a:gd name="T2" fmla="*/ 2624 w 3088"/>
                <a:gd name="T3" fmla="*/ 488 h 499"/>
                <a:gd name="T4" fmla="*/ 3088 w 3088"/>
                <a:gd name="T5" fmla="*/ 0 h 499"/>
                <a:gd name="T6" fmla="*/ 488 w 3088"/>
                <a:gd name="T7" fmla="*/ 0 h 499"/>
                <a:gd name="T8" fmla="*/ 0 w 3088"/>
                <a:gd name="T9" fmla="*/ 482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8"/>
                <a:gd name="T16" fmla="*/ 0 h 499"/>
                <a:gd name="T17" fmla="*/ 3088 w 3088"/>
                <a:gd name="T18" fmla="*/ 499 h 4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 eaLnBrk="1" hangingPunct="1"/>
              <a:endParaRPr lang="en-US" altLang="en-US" sz="135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44 -0.08912 L 0.58464 -0.093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0.03287 L 0.18295 0.04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>
            <a:extLst>
              <a:ext uri="{FF2B5EF4-FFF2-40B4-BE49-F238E27FC236}">
                <a16:creationId xmlns:a16="http://schemas.microsoft.com/office/drawing/2014/main" id="{345D3F5F-1CC0-4673-9FFD-050656710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517" y="3406380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9CB103C2-54E5-404F-859B-4AA2130B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866" y="3439717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08" name="AutoShape 40">
            <a:extLst>
              <a:ext uri="{FF2B5EF4-FFF2-40B4-BE49-F238E27FC236}">
                <a16:creationId xmlns:a16="http://schemas.microsoft.com/office/drawing/2014/main" id="{9FCD3C25-9ED8-44AE-8F2E-F0C288526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970" y="2480074"/>
            <a:ext cx="932260" cy="850106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FF00"/>
              </a:solidFill>
            </a:endParaRPr>
          </a:p>
        </p:txBody>
      </p:sp>
      <p:sp>
        <p:nvSpPr>
          <p:cNvPr id="84009" name="Rectangle 41">
            <a:extLst>
              <a:ext uri="{FF2B5EF4-FFF2-40B4-BE49-F238E27FC236}">
                <a16:creationId xmlns:a16="http://schemas.microsoft.com/office/drawing/2014/main" id="{EF96639A-EFA3-47BA-8D71-F0247000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423" y="4268392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0" name="Rectangle 42">
            <a:extLst>
              <a:ext uri="{FF2B5EF4-FFF2-40B4-BE49-F238E27FC236}">
                <a16:creationId xmlns:a16="http://schemas.microsoft.com/office/drawing/2014/main" id="{FD16336D-B2EB-4B6B-B291-28F20C5C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769" y="4277917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1" name="Rectangle 43">
            <a:extLst>
              <a:ext uri="{FF2B5EF4-FFF2-40B4-BE49-F238E27FC236}">
                <a16:creationId xmlns:a16="http://schemas.microsoft.com/office/drawing/2014/main" id="{937309A5-561B-4AF0-8928-14C323CF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898" y="5108973"/>
            <a:ext cx="816769" cy="73937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2" name="Rectangle 44">
            <a:extLst>
              <a:ext uri="{FF2B5EF4-FFF2-40B4-BE49-F238E27FC236}">
                <a16:creationId xmlns:a16="http://schemas.microsoft.com/office/drawing/2014/main" id="{86CEE4F7-4319-41B4-9E93-6B8F5650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5137548"/>
            <a:ext cx="847725" cy="72985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4" name="AutoShape 46">
            <a:extLst>
              <a:ext uri="{FF2B5EF4-FFF2-40B4-BE49-F238E27FC236}">
                <a16:creationId xmlns:a16="http://schemas.microsoft.com/office/drawing/2014/main" id="{174948DC-E608-4722-8D8C-3B7BBECED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6" y="2359819"/>
            <a:ext cx="1818085" cy="9251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5" name="AutoShape 47">
            <a:extLst>
              <a:ext uri="{FF2B5EF4-FFF2-40B4-BE49-F238E27FC236}">
                <a16:creationId xmlns:a16="http://schemas.microsoft.com/office/drawing/2014/main" id="{478E763A-1D74-4190-918C-D2763E0D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642" y="3458767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6" name="AutoShape 48">
            <a:extLst>
              <a:ext uri="{FF2B5EF4-FFF2-40B4-BE49-F238E27FC236}">
                <a16:creationId xmlns:a16="http://schemas.microsoft.com/office/drawing/2014/main" id="{333227F0-BC0A-4791-98FB-AC531DBBE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105" y="3438526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7" name="AutoShape 49">
            <a:extLst>
              <a:ext uri="{FF2B5EF4-FFF2-40B4-BE49-F238E27FC236}">
                <a16:creationId xmlns:a16="http://schemas.microsoft.com/office/drawing/2014/main" id="{E69C8606-D42B-44EB-829B-27CA72E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67" y="4264820"/>
            <a:ext cx="1577578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8" name="AutoShape 50">
            <a:extLst>
              <a:ext uri="{FF2B5EF4-FFF2-40B4-BE49-F238E27FC236}">
                <a16:creationId xmlns:a16="http://schemas.microsoft.com/office/drawing/2014/main" id="{0B9C4E1C-A028-4F68-8CEE-3F807E60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4356" y="4306492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19" name="AutoShape 51">
            <a:extLst>
              <a:ext uri="{FF2B5EF4-FFF2-40B4-BE49-F238E27FC236}">
                <a16:creationId xmlns:a16="http://schemas.microsoft.com/office/drawing/2014/main" id="{686FD244-9B48-42C6-BC67-D01C0B464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7" y="5147074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20" name="AutoShape 52">
            <a:extLst>
              <a:ext uri="{FF2B5EF4-FFF2-40B4-BE49-F238E27FC236}">
                <a16:creationId xmlns:a16="http://schemas.microsoft.com/office/drawing/2014/main" id="{A8AA0337-2634-45E9-AEB8-3624275B0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831" y="5136358"/>
            <a:ext cx="1577579" cy="621506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3" name="AutoShape 65">
            <a:extLst>
              <a:ext uri="{FF2B5EF4-FFF2-40B4-BE49-F238E27FC236}">
                <a16:creationId xmlns:a16="http://schemas.microsoft.com/office/drawing/2014/main" id="{89D4576B-2573-4693-B4DA-DBEB10FE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835" y="1651398"/>
            <a:ext cx="794147" cy="740569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4" name="AutoShape 66">
            <a:extLst>
              <a:ext uri="{FF2B5EF4-FFF2-40B4-BE49-F238E27FC236}">
                <a16:creationId xmlns:a16="http://schemas.microsoft.com/office/drawing/2014/main" id="{B7FADCFA-F663-48BE-AED2-E33D5667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6" y="1032272"/>
            <a:ext cx="794147" cy="795338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6" name="AutoShape 68">
            <a:extLst>
              <a:ext uri="{FF2B5EF4-FFF2-40B4-BE49-F238E27FC236}">
                <a16:creationId xmlns:a16="http://schemas.microsoft.com/office/drawing/2014/main" id="{A88372FD-7594-445E-9FBD-9AAA11AA5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938" y="1585913"/>
            <a:ext cx="1306116" cy="620316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4037" name="AutoShape 69">
            <a:extLst>
              <a:ext uri="{FF2B5EF4-FFF2-40B4-BE49-F238E27FC236}">
                <a16:creationId xmlns:a16="http://schemas.microsoft.com/office/drawing/2014/main" id="{9008477B-C80E-452E-B919-16734AB50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655" y="1085851"/>
            <a:ext cx="1306115" cy="664369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00FF"/>
              </a:solidFill>
            </a:endParaRPr>
          </a:p>
        </p:txBody>
      </p:sp>
      <p:sp>
        <p:nvSpPr>
          <p:cNvPr id="11284" name="Text Box 71">
            <a:extLst>
              <a:ext uri="{FF2B5EF4-FFF2-40B4-BE49-F238E27FC236}">
                <a16:creationId xmlns:a16="http://schemas.microsoft.com/office/drawing/2014/main" id="{4E6F46A2-DCAD-4AD2-93CC-65E609455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17" y="1216819"/>
            <a:ext cx="30491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en-US" altLang="en-US" sz="4500" b="1" dirty="0" err="1">
                <a:solidFill>
                  <a:srgbClr val="FF9900"/>
                </a:solidFill>
                <a:latin typeface=".VnTime" pitchFamily="34" charset="0"/>
              </a:rPr>
              <a:t>Giống</a:t>
            </a:r>
            <a:r>
              <a:rPr lang="en-US" altLang="en-US" sz="4500" b="1" dirty="0">
                <a:solidFill>
                  <a:srgbClr val="FF9900"/>
                </a:solidFill>
                <a:latin typeface=".VnTime" pitchFamily="34" charset="0"/>
              </a:rPr>
              <a:t> </a:t>
            </a:r>
            <a:r>
              <a:rPr lang="en-US" altLang="en-US" sz="4500" b="1" dirty="0" err="1">
                <a:solidFill>
                  <a:srgbClr val="FF9900"/>
                </a:solidFill>
                <a:latin typeface=".VnTime" pitchFamily="34" charset="0"/>
              </a:rPr>
              <a:t>nhau</a:t>
            </a:r>
            <a:endParaRPr lang="en-US" altLang="en-US" sz="4500" b="1" dirty="0">
              <a:solidFill>
                <a:srgbClr val="FF99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>
            <a:extLst>
              <a:ext uri="{FF2B5EF4-FFF2-40B4-BE49-F238E27FC236}">
                <a16:creationId xmlns:a16="http://schemas.microsoft.com/office/drawing/2014/main" id="{9BF467A4-E0F9-45D1-A2CB-C29E9092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22" y="857251"/>
            <a:ext cx="472320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spcBef>
                <a:spcPct val="50000"/>
              </a:spcBef>
            </a:pPr>
            <a:r>
              <a:rPr lang="en-US" altLang="en-US" sz="4500" b="1">
                <a:solidFill>
                  <a:srgbClr val="FF0000"/>
                </a:solidFill>
                <a:latin typeface=".VnTime" pitchFamily="34" charset="0"/>
              </a:rPr>
              <a:t>Kh¸c </a:t>
            </a:r>
            <a:r>
              <a:rPr lang="en-US" altLang="en-US" sz="4500" b="1" dirty="0" err="1">
                <a:solidFill>
                  <a:srgbClr val="FF0000"/>
                </a:solidFill>
                <a:latin typeface=".VnTime" pitchFamily="34" charset="0"/>
              </a:rPr>
              <a:t>nhau</a:t>
            </a:r>
            <a:endParaRPr lang="en-US" altLang="en-US" sz="45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92D91A-9177-49B8-AE03-881C09FE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560" y="3643313"/>
            <a:ext cx="1370409" cy="610791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51D79871-0081-4767-A65B-4325DE439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517" y="4460083"/>
            <a:ext cx="1350169" cy="621506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B51C697E-8427-4DBE-BFE6-48D7F4DF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79" y="4470798"/>
            <a:ext cx="1381125" cy="588169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4" name="Rectangle 8">
            <a:extLst>
              <a:ext uri="{FF2B5EF4-FFF2-40B4-BE49-F238E27FC236}">
                <a16:creationId xmlns:a16="http://schemas.microsoft.com/office/drawing/2014/main" id="{B3E0F1B2-F780-4347-8103-D48B95892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431" y="5275661"/>
            <a:ext cx="846587" cy="57745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27" name="Rectangle 11">
            <a:extLst>
              <a:ext uri="{FF2B5EF4-FFF2-40B4-BE49-F238E27FC236}">
                <a16:creationId xmlns:a16="http://schemas.microsoft.com/office/drawing/2014/main" id="{0A582D88-426B-43E4-84EF-9608D9B5C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91" y="5254229"/>
            <a:ext cx="945611" cy="59888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0" name="Rectangle 14">
            <a:extLst>
              <a:ext uri="{FF2B5EF4-FFF2-40B4-BE49-F238E27FC236}">
                <a16:creationId xmlns:a16="http://schemas.microsoft.com/office/drawing/2014/main" id="{34ADEFB6-893A-4BFF-B7B9-5EFD7CD7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676651"/>
            <a:ext cx="1371600" cy="545306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/>
            <a:endParaRPr lang="en-US" altLang="en-US" sz="1350">
              <a:solidFill>
                <a:srgbClr val="00FF00"/>
              </a:solidFill>
            </a:endParaRPr>
          </a:p>
        </p:txBody>
      </p:sp>
      <p:sp>
        <p:nvSpPr>
          <p:cNvPr id="86031" name="Rectangle 15">
            <a:extLst>
              <a:ext uri="{FF2B5EF4-FFF2-40B4-BE49-F238E27FC236}">
                <a16:creationId xmlns:a16="http://schemas.microsoft.com/office/drawing/2014/main" id="{AA3A2197-06C5-47A9-BA9F-102BCB89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3" y="3926683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2" name="Rectangle 16">
            <a:extLst>
              <a:ext uri="{FF2B5EF4-FFF2-40B4-BE49-F238E27FC236}">
                <a16:creationId xmlns:a16="http://schemas.microsoft.com/office/drawing/2014/main" id="{C8A93223-44C8-461A-8000-7C725BBB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4962526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3" name="Rectangle 17">
            <a:extLst>
              <a:ext uri="{FF2B5EF4-FFF2-40B4-BE49-F238E27FC236}">
                <a16:creationId xmlns:a16="http://schemas.microsoft.com/office/drawing/2014/main" id="{4A88658B-BD7A-479E-87CE-54B18D0E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767" y="2861072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4" name="Rectangle 18">
            <a:extLst>
              <a:ext uri="{FF2B5EF4-FFF2-40B4-BE49-F238E27FC236}">
                <a16:creationId xmlns:a16="http://schemas.microsoft.com/office/drawing/2014/main" id="{5DCD0097-D442-470C-BA61-78BDAF33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317" y="3914776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5" name="Rectangle 19">
            <a:extLst>
              <a:ext uri="{FF2B5EF4-FFF2-40B4-BE49-F238E27FC236}">
                <a16:creationId xmlns:a16="http://schemas.microsoft.com/office/drawing/2014/main" id="{BEF6600A-6BE5-4E5E-B6AB-891D4613D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4411" y="2882503"/>
            <a:ext cx="1001315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38" name="Rectangle 22">
            <a:extLst>
              <a:ext uri="{FF2B5EF4-FFF2-40B4-BE49-F238E27FC236}">
                <a16:creationId xmlns:a16="http://schemas.microsoft.com/office/drawing/2014/main" id="{2FEC1648-5388-4A52-A8F1-C2D4E571F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463" y="4949428"/>
            <a:ext cx="1001316" cy="86082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2303" name="Line 27">
            <a:extLst>
              <a:ext uri="{FF2B5EF4-FFF2-40B4-BE49-F238E27FC236}">
                <a16:creationId xmlns:a16="http://schemas.microsoft.com/office/drawing/2014/main" id="{F8CE087A-417E-4B2A-AECA-8C9758686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2969" y="1837136"/>
            <a:ext cx="0" cy="41636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044" name="AutoShape 28">
            <a:extLst>
              <a:ext uri="{FF2B5EF4-FFF2-40B4-BE49-F238E27FC236}">
                <a16:creationId xmlns:a16="http://schemas.microsoft.com/office/drawing/2014/main" id="{6EA9BBBA-9AAE-4586-8D04-7628F648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032" y="1477567"/>
            <a:ext cx="1197769" cy="1110853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86045" name="AutoShape 29">
            <a:extLst>
              <a:ext uri="{FF2B5EF4-FFF2-40B4-BE49-F238E27FC236}">
                <a16:creationId xmlns:a16="http://schemas.microsoft.com/office/drawing/2014/main" id="{07C5543E-B2D6-4FBC-9571-D2A56ABC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349" y="1968105"/>
            <a:ext cx="1688306" cy="772715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/>
            <a:endParaRPr lang="en-US" altLang="en-US" sz="135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baby2">
            <a:extLst>
              <a:ext uri="{FF2B5EF4-FFF2-40B4-BE49-F238E27FC236}">
                <a16:creationId xmlns:a16="http://schemas.microsoft.com/office/drawing/2014/main" id="{91CA3B52-B048-43FE-A57E-C9B1C07C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3CAE0AB0-FACF-4E39-9CF7-320F826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2171700"/>
            <a:ext cx="554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Trò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chơi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 algn="ctr" defTabSz="685800">
              <a:spcBef>
                <a:spcPct val="0"/>
              </a:spcBef>
              <a:buNone/>
            </a:pP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Ai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đoán</a:t>
            </a:r>
            <a:r>
              <a:rPr lang="en-US" altLang="en-US" sz="45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giỏi</a:t>
            </a:r>
            <a:endParaRPr lang="en-US" altLang="en-US" sz="45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endParaRPr lang="en-US" altLang="en-US" sz="45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SÁU MẶT ĐỀU LÀ HÌNH VUÔNG, CÓ THỂ LẬT ĐƯỢC, TRƯỢT ĐƯỢC. NHƯNG KHÔNG LĂN ĐƯỢC?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522" y="2243414"/>
            <a:ext cx="1512588" cy="151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279" y="2243413"/>
            <a:ext cx="1510832" cy="151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553" y="4416740"/>
            <a:ext cx="2376264" cy="3308579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625678" y="4171234"/>
            <a:ext cx="1249228" cy="169230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423" y="2266031"/>
            <a:ext cx="2509525" cy="2818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0519" y="251913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556362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8991" y="476151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3984" y="4671138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37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47 0.07523 L -0.00455 0.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872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9" grpId="2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thể lật được, trượt được nhưng không lăn được và có sáu mặt nhưng có 4 mặt đều là hình chữ nhật bằng nhau. Còn hai mặt thì ngắn hơn.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522" y="2243414"/>
            <a:ext cx="1512588" cy="1512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361" y="2245170"/>
            <a:ext cx="1510832" cy="1510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161791"/>
            <a:ext cx="2376264" cy="3308579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429361" y="4123776"/>
            <a:ext cx="1249228" cy="169230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244">
            <a:off x="1057448" y="2061244"/>
            <a:ext cx="2509525" cy="2818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0519" y="251913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024" y="2556362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E28B2-70E6-4BBA-95B3-A58D4BC7000D}"/>
              </a:ext>
            </a:extLst>
          </p:cNvPr>
          <p:cNvSpPr txBox="1"/>
          <p:nvPr/>
        </p:nvSpPr>
        <p:spPr>
          <a:xfrm>
            <a:off x="1568991" y="4761519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55DE0-EC41-4D12-AD86-D1F19BC45A93}"/>
              </a:ext>
            </a:extLst>
          </p:cNvPr>
          <p:cNvSpPr txBox="1"/>
          <p:nvPr/>
        </p:nvSpPr>
        <p:spPr>
          <a:xfrm>
            <a:off x="4705445" y="4671138"/>
            <a:ext cx="8287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10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20391 -0.175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/>
      <p:bldP spid="9" grpId="1"/>
      <p:bldP spid="13" grpId="0"/>
      <p:bldP spid="13" grpId="1"/>
      <p:bldP spid="12" grpId="0"/>
      <p:bldP spid="12" grpId="1"/>
      <p:bldP spid="16" grpId="0"/>
      <p:bldP spid="16" grpId="1"/>
      <p:bldP spid="16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33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TRÊN VÀ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0A257F-CCE8-404B-9E86-4EB10FC0A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r="2" b="1339"/>
          <a:stretch/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E84A87-6367-46BC-AC73-FE5750D74548}"/>
              </a:ext>
            </a:extLst>
          </p:cNvPr>
          <p:cNvSpPr txBox="1"/>
          <p:nvPr/>
        </p:nvSpPr>
        <p:spPr>
          <a:xfrm>
            <a:off x="584955" y="2132856"/>
            <a:ext cx="7973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XIN CHÀO VÀ HẸN GẶP LẠI CÁC CON.</a:t>
            </a:r>
          </a:p>
        </p:txBody>
      </p:sp>
    </p:spTree>
    <p:extLst>
      <p:ext uri="{BB962C8B-B14F-4D97-AF65-F5344CB8AC3E}">
        <p14:creationId xmlns:p14="http://schemas.microsoft.com/office/powerpoint/2010/main" val="5968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5970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617663" y="0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0000FF"/>
                </a:solidFill>
              </a:rPr>
              <a:t>Giống nhau: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755</Words>
  <Application>Microsoft Office PowerPoint</Application>
  <PresentationFormat>On-screen Show (4:3)</PresentationFormat>
  <Paragraphs>110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#9Slide03 Arima Madurai Black</vt:lpstr>
      <vt:lpstr>.VnTime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KHỐI NÀO CÓ SÁU MẶT ĐỀU LÀ HÌNH VUÔNG, CÓ THỂ LẬT ĐƯỢC, TRƯỢT ĐƯỢC. NHƯNG KHÔNG LĂN ĐƯỢC?</vt:lpstr>
      <vt:lpstr>Khối nào có thể lật được, trượt được nhưng không lăn được và có sáu mặt nhưng có 4 mặt đều là hình chữ nhật bằng nhau. Còn hai mặt thì ngắn hơn. </vt:lpstr>
      <vt:lpstr>PowerPoint Presentation</vt:lpstr>
      <vt:lpstr>KHỐI NÀO CÓ MẶT TRÒN BAO QUANH TRONG CÁC KHỐI SAU?</vt:lpstr>
      <vt:lpstr>KHỐI NÀO CÓ MẶT TRÊN VÀ MẶT ĐÁY LÀ MẶT PHẲNG?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MNCK-A1</cp:lastModifiedBy>
  <cp:revision>88</cp:revision>
  <dcterms:created xsi:type="dcterms:W3CDTF">2020-04-14T07:04:16Z</dcterms:created>
  <dcterms:modified xsi:type="dcterms:W3CDTF">2025-05-07T16:29:09Z</dcterms:modified>
</cp:coreProperties>
</file>