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1" r:id="rId4"/>
    <p:sldId id="273" r:id="rId5"/>
    <p:sldId id="270" r:id="rId6"/>
    <p:sldId id="27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3" autoAdjust="0"/>
    <p:restoredTop sz="94660"/>
  </p:normalViewPr>
  <p:slideViewPr>
    <p:cSldViewPr snapToGrid="0">
      <p:cViewPr varScale="1">
        <p:scale>
          <a:sx n="90" d="100"/>
          <a:sy n="90" d="100"/>
        </p:scale>
        <p:origin x="43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3D27C-36A6-4EAC-813C-B34DA23C8943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B7068-49CF-4B76-A7AC-14D28FD97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338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3D27C-36A6-4EAC-813C-B34DA23C8943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B7068-49CF-4B76-A7AC-14D28FD97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09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3D27C-36A6-4EAC-813C-B34DA23C8943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B7068-49CF-4B76-A7AC-14D28FD97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451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3D27C-36A6-4EAC-813C-B34DA23C8943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B7068-49CF-4B76-A7AC-14D28FD97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459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3D27C-36A6-4EAC-813C-B34DA23C8943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B7068-49CF-4B76-A7AC-14D28FD97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958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3D27C-36A6-4EAC-813C-B34DA23C8943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B7068-49CF-4B76-A7AC-14D28FD97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538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3D27C-36A6-4EAC-813C-B34DA23C8943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B7068-49CF-4B76-A7AC-14D28FD97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793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3D27C-36A6-4EAC-813C-B34DA23C8943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B7068-49CF-4B76-A7AC-14D28FD97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648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3D27C-36A6-4EAC-813C-B34DA23C8943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B7068-49CF-4B76-A7AC-14D28FD97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159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3D27C-36A6-4EAC-813C-B34DA23C8943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B7068-49CF-4B76-A7AC-14D28FD97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29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3D27C-36A6-4EAC-813C-B34DA23C8943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B7068-49CF-4B76-A7AC-14D28FD97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483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3D27C-36A6-4EAC-813C-B34DA23C8943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2B7068-49CF-4B76-A7AC-14D28FD97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306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Illustration Vector Graphic of Aesthetic Background Template with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960913" y="123717"/>
            <a:ext cx="7445829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  <a:endParaRPr lang="vi-VN" altLang="en-US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</a:pPr>
            <a:r>
              <a:rPr lang="vi-VN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 KHỐI </a:t>
            </a:r>
          </a:p>
          <a:p>
            <a:pPr algn="ctr">
              <a:spcBef>
                <a:spcPct val="0"/>
              </a:spcBef>
            </a:pPr>
            <a:endParaRPr lang="en-US" alt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</a:pPr>
            <a:endParaRPr lang="en-US" altLang="en-US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72980" y="2967957"/>
            <a:ext cx="53256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TRIỂN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THẨM MỸ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49427" y="3705967"/>
            <a:ext cx="585929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“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3 – 4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C1 )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4199" y="6457381"/>
            <a:ext cx="2188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2024 - 2025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 descr="A logo with people and text&#10;&#10;Description automatically generated">
            <a:extLst>
              <a:ext uri="{FF2B5EF4-FFF2-40B4-BE49-F238E27FC236}">
                <a16:creationId xmlns:a16="http://schemas.microsoft.com/office/drawing/2014/main" id="{7065D9A0-40E8-4891-9B04-D4BC30F1B8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266" y="1417774"/>
            <a:ext cx="1336809" cy="124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948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esign banner frame background .Colorful poster background vector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48000" y="1455303"/>
            <a:ext cx="6096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b="1" dirty="0"/>
              <a:t>1. Kiến thức:</a:t>
            </a:r>
            <a:endParaRPr lang="vi-VN" dirty="0"/>
          </a:p>
          <a:p>
            <a:r>
              <a:rPr lang="vi-VN" b="1" dirty="0"/>
              <a:t>- </a:t>
            </a:r>
            <a:r>
              <a:rPr lang="vi-VN" dirty="0"/>
              <a:t>Trẻ nhớ tên bài hát, tên tác giả.</a:t>
            </a:r>
          </a:p>
          <a:p>
            <a:r>
              <a:rPr lang="vi-VN" dirty="0"/>
              <a:t>- Hiểu nội dung bài hát: Bài hát nói về bạn nhỏ yêu hà nội có tháp rùa xinh, có mái nhà thân thiết có bạn bè có cô giáo.</a:t>
            </a:r>
          </a:p>
          <a:p>
            <a:r>
              <a:rPr lang="vi-VN" dirty="0"/>
              <a:t>- Biết chơi trò chơi « Nghe tiếng hát tìm đồ vật »</a:t>
            </a:r>
          </a:p>
          <a:p>
            <a:r>
              <a:rPr lang="vi-VN" b="1" dirty="0"/>
              <a:t>2. Kỹ năng</a:t>
            </a:r>
            <a:r>
              <a:rPr lang="vi-VN" dirty="0"/>
              <a:t>:</a:t>
            </a:r>
          </a:p>
          <a:p>
            <a:r>
              <a:rPr lang="vi-VN" dirty="0"/>
              <a:t> - Trẻ thuộc bài hát, hát đúng giai điệu bài hát, hát rõ lời.</a:t>
            </a:r>
          </a:p>
          <a:p>
            <a:r>
              <a:rPr lang="vi-VN" dirty="0"/>
              <a:t>- Luyện cho trẻ tính tập chung, phản ứng nhanh khi tham gia trò chơi.</a:t>
            </a:r>
          </a:p>
          <a:p>
            <a:r>
              <a:rPr lang="vi-VN" b="1" dirty="0"/>
              <a:t>3. Thái độ:</a:t>
            </a:r>
            <a:endParaRPr lang="vi-VN" dirty="0"/>
          </a:p>
          <a:p>
            <a:r>
              <a:rPr lang="vi-VN" b="1" dirty="0"/>
              <a:t>- </a:t>
            </a:r>
            <a:r>
              <a:rPr lang="vi-VN" dirty="0"/>
              <a:t>Trẻ hào hứng hát và tham gia trò chơi.</a:t>
            </a:r>
          </a:p>
          <a:p>
            <a:r>
              <a:rPr lang="vi-VN" dirty="0"/>
              <a:t>- Giáo dục trẻ yêu quý hà nội</a:t>
            </a:r>
          </a:p>
          <a:p>
            <a:r>
              <a:rPr lang="vi-VN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39908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esign banner frame background .Colorful poster background vector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782186" y="723864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3C3C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2400" b="1" dirty="0" err="1">
                <a:solidFill>
                  <a:srgbClr val="3C3C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400" b="1" dirty="0">
                <a:solidFill>
                  <a:srgbClr val="3C3C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3C3C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2400" b="1" i="0" dirty="0" smtClean="0">
              <a:solidFill>
                <a:srgbClr val="333333"/>
              </a:solidFill>
              <a:effectLst/>
              <a:latin typeface="Time New Roman"/>
            </a:endParaRPr>
          </a:p>
          <a:p>
            <a:r>
              <a:rPr lang="en-US" sz="2000" b="1" dirty="0">
                <a:latin typeface="Time New Roman"/>
              </a:rPr>
              <a:t>1. </a:t>
            </a:r>
            <a:r>
              <a:rPr lang="en-US" sz="2000" b="1" dirty="0" err="1">
                <a:latin typeface="Time New Roman"/>
              </a:rPr>
              <a:t>Ổn</a:t>
            </a:r>
            <a:r>
              <a:rPr lang="en-US" sz="2000" b="1" dirty="0">
                <a:latin typeface="Time New Roman"/>
              </a:rPr>
              <a:t> </a:t>
            </a:r>
            <a:r>
              <a:rPr lang="en-US" sz="2000" b="1" dirty="0" err="1">
                <a:latin typeface="Time New Roman"/>
              </a:rPr>
              <a:t>định</a:t>
            </a:r>
            <a:r>
              <a:rPr lang="en-US" sz="2000" dirty="0">
                <a:latin typeface="Time New Roman"/>
              </a:rPr>
              <a:t> </a:t>
            </a:r>
            <a:r>
              <a:rPr lang="en-US" sz="2000" b="1" dirty="0" err="1">
                <a:latin typeface="Time New Roman"/>
              </a:rPr>
              <a:t>tổ</a:t>
            </a:r>
            <a:r>
              <a:rPr lang="en-US" sz="2000" b="1" dirty="0">
                <a:latin typeface="Time New Roman"/>
              </a:rPr>
              <a:t> </a:t>
            </a:r>
            <a:r>
              <a:rPr lang="en-US" sz="2000" b="1" dirty="0" err="1">
                <a:latin typeface="Time New Roman"/>
              </a:rPr>
              <a:t>chức</a:t>
            </a:r>
            <a:r>
              <a:rPr lang="en-US" sz="2000" b="1" dirty="0">
                <a:latin typeface="Time New Roman"/>
              </a:rPr>
              <a:t>:</a:t>
            </a:r>
            <a:endParaRPr lang="en-US" sz="2000" dirty="0">
              <a:latin typeface="Time New Roman"/>
            </a:endParaRPr>
          </a:p>
          <a:p>
            <a:r>
              <a:rPr lang="en-US" sz="2000" b="1" dirty="0">
                <a:latin typeface="Time New Roman"/>
              </a:rPr>
              <a:t>- </a:t>
            </a:r>
            <a:r>
              <a:rPr lang="en-US" sz="2000" dirty="0">
                <a:latin typeface="Time New Roman"/>
              </a:rPr>
              <a:t>Cho </a:t>
            </a:r>
            <a:r>
              <a:rPr lang="en-US" sz="2000" dirty="0" err="1">
                <a:latin typeface="Time New Roman"/>
              </a:rPr>
              <a:t>trẻ</a:t>
            </a:r>
            <a:r>
              <a:rPr lang="en-US" sz="2000" dirty="0">
                <a:latin typeface="Time New Roman"/>
              </a:rPr>
              <a:t> </a:t>
            </a:r>
            <a:r>
              <a:rPr lang="en-US" sz="2000" dirty="0" err="1">
                <a:latin typeface="Time New Roman"/>
              </a:rPr>
              <a:t>xem</a:t>
            </a:r>
            <a:r>
              <a:rPr lang="en-US" sz="2000" dirty="0">
                <a:latin typeface="Time New Roman"/>
              </a:rPr>
              <a:t> </a:t>
            </a:r>
            <a:r>
              <a:rPr lang="en-US" sz="2000" dirty="0" err="1">
                <a:latin typeface="Time New Roman"/>
              </a:rPr>
              <a:t>hình</a:t>
            </a:r>
            <a:r>
              <a:rPr lang="en-US" sz="2000" dirty="0">
                <a:latin typeface="Time New Roman"/>
              </a:rPr>
              <a:t> </a:t>
            </a:r>
            <a:r>
              <a:rPr lang="en-US" sz="2000" dirty="0" err="1">
                <a:latin typeface="Time New Roman"/>
              </a:rPr>
              <a:t>ảnh</a:t>
            </a:r>
            <a:r>
              <a:rPr lang="en-US" sz="2000" dirty="0">
                <a:latin typeface="Time New Roman"/>
              </a:rPr>
              <a:t> </a:t>
            </a:r>
            <a:r>
              <a:rPr lang="en-US" sz="2000" dirty="0" err="1">
                <a:latin typeface="Time New Roman"/>
              </a:rPr>
              <a:t>tháp</a:t>
            </a:r>
            <a:r>
              <a:rPr lang="en-US" sz="2000" dirty="0">
                <a:latin typeface="Time New Roman"/>
              </a:rPr>
              <a:t> </a:t>
            </a:r>
            <a:r>
              <a:rPr lang="en-US" sz="2000" dirty="0" err="1">
                <a:latin typeface="Time New Roman"/>
              </a:rPr>
              <a:t>rùa</a:t>
            </a:r>
            <a:r>
              <a:rPr lang="en-US" sz="2000" dirty="0">
                <a:latin typeface="Time New Roman"/>
              </a:rPr>
              <a:t>, </a:t>
            </a:r>
            <a:r>
              <a:rPr lang="en-US" sz="2000" dirty="0" err="1">
                <a:latin typeface="Time New Roman"/>
              </a:rPr>
              <a:t>chùa</a:t>
            </a:r>
            <a:r>
              <a:rPr lang="en-US" sz="2000" dirty="0">
                <a:latin typeface="Time New Roman"/>
              </a:rPr>
              <a:t> 1 </a:t>
            </a:r>
            <a:r>
              <a:rPr lang="en-US" sz="2000" dirty="0" err="1">
                <a:latin typeface="Time New Roman"/>
              </a:rPr>
              <a:t>cột</a:t>
            </a:r>
            <a:r>
              <a:rPr lang="en-US" sz="2000" dirty="0">
                <a:latin typeface="Time New Roman"/>
              </a:rPr>
              <a:t>…</a:t>
            </a:r>
          </a:p>
        </p:txBody>
      </p:sp>
      <p:pic>
        <p:nvPicPr>
          <p:cNvPr id="1026" name="Picture 2" descr="Tháp Rùa - Một phần tâm hồn người Hà Thàn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0442"/>
            <a:ext cx="5826642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66784" y="6286052"/>
            <a:ext cx="14766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Tháp</a:t>
            </a:r>
            <a:r>
              <a:rPr lang="en-US" sz="2800" dirty="0" smtClean="0"/>
              <a:t> </a:t>
            </a:r>
            <a:r>
              <a:rPr lang="en-US" sz="2800" dirty="0" err="1" smtClean="0"/>
              <a:t>rùa</a:t>
            </a:r>
            <a:endParaRPr lang="en-US" sz="2800" dirty="0"/>
          </a:p>
        </p:txBody>
      </p:sp>
      <p:pic>
        <p:nvPicPr>
          <p:cNvPr id="1028" name="Picture 4" descr="Chùa Một Cột - Biểu tượng văn hóa Việt Nam năm 20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574" y="1900442"/>
            <a:ext cx="5859426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633638" y="6260736"/>
            <a:ext cx="21437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Chùa</a:t>
            </a:r>
            <a:r>
              <a:rPr lang="en-US" sz="2800" dirty="0" smtClean="0"/>
              <a:t> </a:t>
            </a:r>
            <a:r>
              <a:rPr lang="en-US" sz="2800" dirty="0" err="1" smtClean="0"/>
              <a:t>một</a:t>
            </a:r>
            <a:r>
              <a:rPr lang="en-US" sz="2800" dirty="0" smtClean="0"/>
              <a:t> </a:t>
            </a:r>
            <a:r>
              <a:rPr lang="en-US" sz="2800" dirty="0" err="1" smtClean="0"/>
              <a:t>cột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1321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esthetic Colorful Pastel Floral Fluid Abstract Background 12433764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61190" y="499478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i="0" dirty="0" smtClean="0">
                <a:effectLst/>
                <a:latin typeface="Time New Roman"/>
              </a:rPr>
              <a:t>2</a:t>
            </a:r>
            <a:r>
              <a:rPr lang="vi-VN" b="1" i="0" dirty="0" smtClean="0">
                <a:effectLst/>
                <a:latin typeface="Time New Roman"/>
              </a:rPr>
              <a:t>. Phương pháp, hình thức tổ chức </a:t>
            </a:r>
            <a:endParaRPr lang="en-US" b="1" i="0" dirty="0" smtClean="0">
              <a:effectLst/>
              <a:latin typeface="Time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61189" y="868810"/>
            <a:ext cx="895615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* </a:t>
            </a:r>
            <a:r>
              <a:rPr lang="en-US" b="1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Dạy</a:t>
            </a:r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hát</a:t>
            </a:r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“</a:t>
            </a:r>
            <a:r>
              <a:rPr lang="en-US" b="1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Yêu</a:t>
            </a:r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b="1" i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Hà</a:t>
            </a:r>
            <a:r>
              <a:rPr lang="en-US" b="1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b="1" i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Nội</a:t>
            </a:r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”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-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Lần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1 :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Hát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không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nhạc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kết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hợp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cử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chỉ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điệu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bộ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-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Lần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2 :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Hát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với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nhạc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+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Các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con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thấy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bài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hát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này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có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hay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không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nào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 ?</a:t>
            </a:r>
          </a:p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+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Bài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hát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này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tên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là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gì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? + Do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sáng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tác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 ?</a:t>
            </a:r>
          </a:p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+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Bài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hát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này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nói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lên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điều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gì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?</a:t>
            </a:r>
          </a:p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-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Bài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hát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nói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về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bạn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nhỏ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yêu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hà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nội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có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tháp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rùa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xinh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có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mái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nhà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thân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thiết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có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bạn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bè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có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cô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giáo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*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Giáo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dục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trẻ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:</a:t>
            </a:r>
          </a:p>
          <a:p>
            <a:r>
              <a:rPr lang="en-US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Giúp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trẻ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biết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và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yêu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Hà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Nội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là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nơi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Thủ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đô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của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đất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nước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có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nhiều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cảnh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đẹp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, di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tích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lịch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sử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r>
              <a:rPr lang="en-US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Khơi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gợi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niềm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tự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hào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và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tình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cảm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gắn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bó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với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nơi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mình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đang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sống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được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biết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qua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tranh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ảnh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bài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hát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  <a:endParaRPr lang="en-US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  <p:pic>
        <p:nvPicPr>
          <p:cNvPr id="4" name="Yêu Hà Nội (HINH MINH HOA THEO LOI BAI HAT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985591" y="3929395"/>
            <a:ext cx="5206409" cy="2928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997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esign banner frame background .Colorful poster background vector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048000" y="851455"/>
            <a:ext cx="6096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b="1" i="1" dirty="0" smtClean="0">
                <a:solidFill>
                  <a:srgbClr val="333333"/>
                </a:solidFill>
                <a:effectLst/>
                <a:latin typeface="Time New Roman"/>
              </a:rPr>
              <a:t>*  Trò </a:t>
            </a:r>
            <a:r>
              <a:rPr lang="vi-VN" b="1" i="1" dirty="0" smtClean="0">
                <a:solidFill>
                  <a:srgbClr val="333333"/>
                </a:solidFill>
                <a:effectLst/>
                <a:latin typeface="Time New Roman"/>
              </a:rPr>
              <a:t>chơi</a:t>
            </a:r>
            <a:r>
              <a:rPr lang="en-US" b="1" i="1" dirty="0" smtClean="0">
                <a:solidFill>
                  <a:srgbClr val="333333"/>
                </a:solidFill>
                <a:effectLst/>
                <a:latin typeface="Time New Roman"/>
              </a:rPr>
              <a:t>:</a:t>
            </a:r>
          </a:p>
          <a:p>
            <a:r>
              <a:rPr lang="en-US" dirty="0" smtClean="0">
                <a:solidFill>
                  <a:srgbClr val="333333"/>
                </a:solidFill>
                <a:latin typeface="Time New Roman"/>
              </a:rPr>
              <a:t>- </a:t>
            </a:r>
            <a:r>
              <a:rPr lang="en-US" dirty="0" err="1" smtClean="0">
                <a:solidFill>
                  <a:srgbClr val="333333"/>
                </a:solidFill>
                <a:latin typeface="Time New Roman"/>
              </a:rPr>
              <a:t>Nghe</a:t>
            </a:r>
            <a:r>
              <a:rPr lang="en-US" dirty="0" smtClean="0">
                <a:solidFill>
                  <a:srgbClr val="333333"/>
                </a:solidFill>
                <a:latin typeface="Time New Roman"/>
              </a:rPr>
              <a:t> </a:t>
            </a:r>
            <a:r>
              <a:rPr lang="en-US" dirty="0" err="1" smtClean="0">
                <a:solidFill>
                  <a:srgbClr val="333333"/>
                </a:solidFill>
                <a:latin typeface="Time New Roman"/>
              </a:rPr>
              <a:t>tiếng</a:t>
            </a:r>
            <a:r>
              <a:rPr lang="en-US" dirty="0" smtClean="0">
                <a:solidFill>
                  <a:srgbClr val="333333"/>
                </a:solidFill>
                <a:latin typeface="Time New Roman"/>
              </a:rPr>
              <a:t> </a:t>
            </a:r>
            <a:r>
              <a:rPr lang="en-US" dirty="0" err="1" smtClean="0">
                <a:solidFill>
                  <a:srgbClr val="333333"/>
                </a:solidFill>
                <a:latin typeface="Time New Roman"/>
              </a:rPr>
              <a:t>hát</a:t>
            </a:r>
            <a:r>
              <a:rPr lang="en-US" dirty="0" smtClean="0">
                <a:solidFill>
                  <a:srgbClr val="333333"/>
                </a:solidFill>
                <a:latin typeface="Time New Roman"/>
              </a:rPr>
              <a:t> </a:t>
            </a:r>
            <a:r>
              <a:rPr lang="en-US" dirty="0" err="1" smtClean="0">
                <a:solidFill>
                  <a:srgbClr val="333333"/>
                </a:solidFill>
                <a:latin typeface="Time New Roman"/>
              </a:rPr>
              <a:t>tìm</a:t>
            </a:r>
            <a:r>
              <a:rPr lang="en-US" dirty="0" smtClean="0">
                <a:solidFill>
                  <a:srgbClr val="333333"/>
                </a:solidFill>
                <a:latin typeface="Time New Roman"/>
              </a:rPr>
              <a:t> </a:t>
            </a:r>
            <a:r>
              <a:rPr lang="en-US" dirty="0" err="1" smtClean="0">
                <a:solidFill>
                  <a:srgbClr val="333333"/>
                </a:solidFill>
                <a:latin typeface="Time New Roman"/>
              </a:rPr>
              <a:t>đồ</a:t>
            </a:r>
            <a:r>
              <a:rPr lang="en-US" dirty="0" smtClean="0">
                <a:solidFill>
                  <a:srgbClr val="333333"/>
                </a:solidFill>
                <a:latin typeface="Time New Roman"/>
              </a:rPr>
              <a:t> </a:t>
            </a:r>
            <a:r>
              <a:rPr lang="en-US" dirty="0" err="1" smtClean="0">
                <a:solidFill>
                  <a:srgbClr val="333333"/>
                </a:solidFill>
                <a:latin typeface="Time New Roman"/>
              </a:rPr>
              <a:t>vật</a:t>
            </a:r>
            <a:endParaRPr lang="vi-VN" dirty="0" smtClean="0">
              <a:solidFill>
                <a:srgbClr val="333333"/>
              </a:solidFill>
              <a:effectLst/>
              <a:latin typeface="Time New Roman"/>
            </a:endParaRPr>
          </a:p>
          <a:p>
            <a:r>
              <a:rPr lang="en-US" b="0" i="0" dirty="0" smtClean="0">
                <a:effectLst/>
                <a:latin typeface="Time New Roman"/>
              </a:rPr>
              <a:t>+ </a:t>
            </a:r>
            <a:r>
              <a:rPr lang="en-US" b="0" i="0" dirty="0" err="1" smtClean="0">
                <a:effectLst/>
                <a:latin typeface="Time New Roman"/>
              </a:rPr>
              <a:t>Cách</a:t>
            </a:r>
            <a:r>
              <a:rPr lang="en-US" b="0" i="0" dirty="0" smtClean="0">
                <a:effectLst/>
                <a:latin typeface="Time New Roman"/>
              </a:rPr>
              <a:t> </a:t>
            </a:r>
            <a:r>
              <a:rPr lang="en-US" b="0" i="0" dirty="0" err="1" smtClean="0">
                <a:effectLst/>
                <a:latin typeface="Time New Roman"/>
              </a:rPr>
              <a:t>chơi</a:t>
            </a:r>
            <a:r>
              <a:rPr lang="en-US" b="0" i="0" dirty="0" smtClean="0">
                <a:effectLst/>
                <a:latin typeface="Time New Roman"/>
              </a:rPr>
              <a:t>: </a:t>
            </a:r>
            <a:r>
              <a:rPr lang="vi-VN" dirty="0" smtClean="0"/>
              <a:t>Giấu </a:t>
            </a:r>
            <a:r>
              <a:rPr lang="vi-VN" dirty="0"/>
              <a:t>các đồ vật quanh khu vực chơi (có thể lộ ra một phần để trẻ dễ tìm). </a:t>
            </a:r>
            <a:r>
              <a:rPr lang="vi-VN" dirty="0" smtClean="0"/>
              <a:t> </a:t>
            </a:r>
            <a:r>
              <a:rPr lang="vi-VN" dirty="0"/>
              <a:t>Cô giáo bắt đầu hát (hoặc mở bài hát ngắn), khi bài hát vang lên, trẻ </a:t>
            </a:r>
            <a:r>
              <a:rPr lang="vi-VN" dirty="0" smtClean="0"/>
              <a:t>sẽ</a:t>
            </a:r>
            <a:r>
              <a:rPr lang="en-US" dirty="0" smtClean="0"/>
              <a:t> </a:t>
            </a:r>
            <a:r>
              <a:rPr lang="en-US" dirty="0"/>
              <a:t>v</a:t>
            </a:r>
            <a:r>
              <a:rPr lang="vi-VN" dirty="0" smtClean="0"/>
              <a:t>ừa </a:t>
            </a:r>
            <a:r>
              <a:rPr lang="vi-VN" dirty="0"/>
              <a:t>lắng nghe bài </a:t>
            </a:r>
            <a:r>
              <a:rPr lang="vi-VN" dirty="0" smtClean="0"/>
              <a:t>hát</a:t>
            </a:r>
            <a:r>
              <a:rPr lang="en-US" dirty="0" smtClean="0"/>
              <a:t>, </a:t>
            </a:r>
            <a:r>
              <a:rPr lang="en-US" dirty="0"/>
              <a:t>v</a:t>
            </a:r>
            <a:r>
              <a:rPr lang="vi-VN" dirty="0" smtClean="0"/>
              <a:t>ừa </a:t>
            </a:r>
            <a:r>
              <a:rPr lang="vi-VN" dirty="0"/>
              <a:t>chạy đi tìm đồ vật được yêu cầu trước đó (ví dụ: “con gấu”, “quả bóng</a:t>
            </a:r>
            <a:r>
              <a:rPr lang="vi-VN" dirty="0" smtClean="0"/>
              <a:t>”). </a:t>
            </a:r>
            <a:r>
              <a:rPr lang="vi-VN" dirty="0"/>
              <a:t>Khi bài hát kết thúc, trẻ phải dừng lại ngay (dù đã tìm thấy hay chưa</a:t>
            </a:r>
            <a:r>
              <a:rPr lang="vi-VN" dirty="0" smtClean="0"/>
              <a:t>). </a:t>
            </a:r>
            <a:r>
              <a:rPr lang="vi-VN" dirty="0"/>
              <a:t>Ai tìm đúng đồ vật sớm nhất và quay về vị trí thì thắng. </a:t>
            </a:r>
            <a:endParaRPr lang="en-US" dirty="0"/>
          </a:p>
          <a:p>
            <a:r>
              <a:rPr lang="en-US" dirty="0" smtClean="0"/>
              <a:t>+ </a:t>
            </a:r>
            <a:r>
              <a:rPr lang="vi-VN" dirty="0" smtClean="0"/>
              <a:t>Luật chơi</a:t>
            </a:r>
            <a:r>
              <a:rPr lang="en-US" dirty="0" smtClean="0"/>
              <a:t>:</a:t>
            </a:r>
            <a:r>
              <a:rPr lang="vi-VN" dirty="0" smtClean="0"/>
              <a:t> </a:t>
            </a:r>
            <a:r>
              <a:rPr lang="vi-VN" dirty="0"/>
              <a:t>Không chen lấn, xô </a:t>
            </a:r>
            <a:r>
              <a:rPr lang="vi-VN" dirty="0" smtClean="0"/>
              <a:t>đẩy.Chỉ </a:t>
            </a:r>
            <a:r>
              <a:rPr lang="vi-VN" dirty="0"/>
              <a:t>được cầm 1 đồ vật mỗi lượt. </a:t>
            </a:r>
            <a:r>
              <a:rPr lang="vi-VN" dirty="0" smtClean="0"/>
              <a:t>Nghe </a:t>
            </a:r>
            <a:r>
              <a:rPr lang="vi-VN" dirty="0"/>
              <a:t>kỹ yêu cầu trước khi chạy đi tìm</a:t>
            </a:r>
            <a:endParaRPr lang="vi-VN" b="0" i="0" dirty="0">
              <a:effectLst/>
              <a:latin typeface="Time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7761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Free Vector | Hand drawn minimal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72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143154" y="2395912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i="0" dirty="0" smtClean="0">
                <a:effectLst/>
                <a:latin typeface="Roboto"/>
              </a:rPr>
              <a:t>3. </a:t>
            </a:r>
            <a:r>
              <a:rPr lang="en-US" sz="2400" i="0" dirty="0" err="1" smtClean="0">
                <a:effectLst/>
                <a:latin typeface="Roboto"/>
              </a:rPr>
              <a:t>Kết</a:t>
            </a:r>
            <a:r>
              <a:rPr lang="en-US" sz="2400" i="0" dirty="0" smtClean="0">
                <a:effectLst/>
                <a:latin typeface="Roboto"/>
              </a:rPr>
              <a:t> </a:t>
            </a:r>
            <a:r>
              <a:rPr lang="en-US" sz="2400" i="0" dirty="0" err="1" smtClean="0">
                <a:effectLst/>
                <a:latin typeface="Roboto"/>
              </a:rPr>
              <a:t>thúc</a:t>
            </a:r>
            <a:r>
              <a:rPr lang="en-US" sz="2400" dirty="0">
                <a:latin typeface="Roboto"/>
              </a:rPr>
              <a:t> </a:t>
            </a:r>
            <a:r>
              <a:rPr lang="en-US" sz="2400" dirty="0" err="1" smtClean="0">
                <a:latin typeface="Roboto"/>
              </a:rPr>
              <a:t>giờ</a:t>
            </a:r>
            <a:r>
              <a:rPr lang="en-US" sz="2400" dirty="0" smtClean="0">
                <a:latin typeface="Roboto"/>
              </a:rPr>
              <a:t> </a:t>
            </a:r>
            <a:r>
              <a:rPr lang="en-US" sz="2400" dirty="0" err="1" smtClean="0">
                <a:latin typeface="Roboto"/>
              </a:rPr>
              <a:t>học</a:t>
            </a:r>
            <a:r>
              <a:rPr lang="en-US" sz="2400" dirty="0" smtClean="0">
                <a:latin typeface="Roboto"/>
              </a:rPr>
              <a:t> </a:t>
            </a:r>
            <a:r>
              <a:rPr lang="en-US" sz="2400" dirty="0" err="1" smtClean="0">
                <a:latin typeface="Roboto"/>
              </a:rPr>
              <a:t>và</a:t>
            </a:r>
            <a:r>
              <a:rPr lang="en-US" sz="2400" dirty="0" smtClean="0">
                <a:latin typeface="Roboto"/>
              </a:rPr>
              <a:t> </a:t>
            </a:r>
            <a:r>
              <a:rPr lang="en-US" sz="2400" dirty="0" err="1" smtClean="0">
                <a:latin typeface="Roboto"/>
              </a:rPr>
              <a:t>chuyển</a:t>
            </a:r>
            <a:r>
              <a:rPr lang="en-US" sz="2400" dirty="0" smtClean="0">
                <a:latin typeface="Roboto"/>
              </a:rPr>
              <a:t> </a:t>
            </a:r>
            <a:r>
              <a:rPr lang="en-US" sz="2400" dirty="0" err="1" smtClean="0">
                <a:latin typeface="Roboto"/>
              </a:rPr>
              <a:t>hoạt</a:t>
            </a:r>
            <a:r>
              <a:rPr lang="en-US" sz="2400" dirty="0" smtClean="0">
                <a:latin typeface="Roboto"/>
              </a:rPr>
              <a:t> </a:t>
            </a:r>
            <a:r>
              <a:rPr lang="en-US" sz="2400" dirty="0" err="1" smtClean="0">
                <a:latin typeface="Roboto"/>
              </a:rPr>
              <a:t>động</a:t>
            </a:r>
            <a:endParaRPr lang="en-US" sz="2400" i="0" dirty="0" smtClean="0">
              <a:effectLst/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710114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101</Words>
  <Application>Microsoft Office PowerPoint</Application>
  <PresentationFormat>Widescreen</PresentationFormat>
  <Paragraphs>39</Paragraphs>
  <Slides>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Roboto</vt:lpstr>
      <vt:lpstr>Time New Roman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8</cp:revision>
  <dcterms:created xsi:type="dcterms:W3CDTF">2024-10-14T01:52:32Z</dcterms:created>
  <dcterms:modified xsi:type="dcterms:W3CDTF">2025-05-05T03:04:39Z</dcterms:modified>
</cp:coreProperties>
</file>