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89" r:id="rId4"/>
    <p:sldId id="291" r:id="rId5"/>
    <p:sldId id="294" r:id="rId6"/>
    <p:sldId id="293" r:id="rId7"/>
    <p:sldId id="295" r:id="rId8"/>
    <p:sldId id="292" r:id="rId9"/>
    <p:sldId id="299" r:id="rId10"/>
    <p:sldId id="298" r:id="rId11"/>
    <p:sldId id="297" r:id="rId12"/>
    <p:sldId id="300" r:id="rId13"/>
    <p:sldId id="310" r:id="rId14"/>
    <p:sldId id="301" r:id="rId15"/>
    <p:sldId id="311" r:id="rId16"/>
    <p:sldId id="302" r:id="rId17"/>
    <p:sldId id="312" r:id="rId18"/>
    <p:sldId id="296" r:id="rId19"/>
    <p:sldId id="313" r:id="rId20"/>
    <p:sldId id="305" r:id="rId21"/>
    <p:sldId id="314" r:id="rId22"/>
    <p:sldId id="306" r:id="rId23"/>
    <p:sldId id="315" r:id="rId24"/>
    <p:sldId id="304" r:id="rId25"/>
    <p:sldId id="316" r:id="rId26"/>
    <p:sldId id="303" r:id="rId27"/>
    <p:sldId id="309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Railey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7.png"/><Relationship Id="rId18" Type="http://schemas.openxmlformats.org/officeDocument/2006/relationships/image" Target="../media/image33.svg"/><Relationship Id="rId26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37.svg"/><Relationship Id="rId17" Type="http://schemas.openxmlformats.org/officeDocument/2006/relationships/image" Target="../media/image19.png"/><Relationship Id="rId25" Type="http://schemas.openxmlformats.org/officeDocument/2006/relationships/image" Target="../media/image10.png"/><Relationship Id="rId2" Type="http://schemas.microsoft.com/office/2007/relationships/media" Target="../media/media1.mp4"/><Relationship Id="rId16" Type="http://schemas.openxmlformats.org/officeDocument/2006/relationships/image" Target="../media/image54.svg"/><Relationship Id="rId20" Type="http://schemas.openxmlformats.org/officeDocument/2006/relationships/image" Target="../media/image17.svg"/><Relationship Id="rId29" Type="http://schemas.openxmlformats.org/officeDocument/2006/relationships/image" Target="../media/image20.png"/><Relationship Id="rId1" Type="http://schemas.openxmlformats.org/officeDocument/2006/relationships/video" Target="NULL" TargetMode="External"/><Relationship Id="rId6" Type="http://schemas.openxmlformats.org/officeDocument/2006/relationships/image" Target="../media/image27.svg"/><Relationship Id="rId11" Type="http://schemas.openxmlformats.org/officeDocument/2006/relationships/image" Target="../media/image16.png"/><Relationship Id="rId24" Type="http://schemas.openxmlformats.org/officeDocument/2006/relationships/image" Target="../media/image23.sv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11.png"/><Relationship Id="rId28" Type="http://schemas.openxmlformats.org/officeDocument/2006/relationships/image" Target="../media/image9.svg"/><Relationship Id="rId10" Type="http://schemas.openxmlformats.org/officeDocument/2006/relationships/image" Target="../media/image35.svg"/><Relationship Id="rId19" Type="http://schemas.openxmlformats.org/officeDocument/2006/relationships/image" Target="../media/image8.png"/><Relationship Id="rId31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39.svg"/><Relationship Id="rId22" Type="http://schemas.openxmlformats.org/officeDocument/2006/relationships/image" Target="../media/image19.svg"/><Relationship Id="rId27" Type="http://schemas.openxmlformats.org/officeDocument/2006/relationships/image" Target="../media/image4.png"/><Relationship Id="rId30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13.png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29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18877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10" y="7581900"/>
            <a:ext cx="3862198" cy="1982208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209147"/>
            <a:ext cx="2822509" cy="2189823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581900"/>
            <a:ext cx="1725693" cy="1676400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55540" y="-96967"/>
            <a:ext cx="11432196" cy="12313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latin typeface="+mj-lt"/>
                <a:ea typeface="Railey"/>
                <a:cs typeface="Railey"/>
                <a:sym typeface="Railey"/>
              </a:rPr>
              <a:t>ỦY BAN NHÂN DÂN QUẬN LONG BIÊN</a:t>
            </a: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latin typeface="+mj-lt"/>
                <a:ea typeface="Railey"/>
                <a:cs typeface="Railey"/>
                <a:sym typeface="Railey"/>
              </a:rPr>
              <a:t>TRƯỜNG MẦM NON CỰ KHỐI</a:t>
            </a:r>
          </a:p>
          <a:p>
            <a:pPr algn="ctr">
              <a:lnSpc>
                <a:spcPct val="150000"/>
              </a:lnSpc>
            </a:pPr>
            <a:endParaRPr lang="vi-VN" sz="4400" b="1" dirty="0" smtClean="0">
              <a:latin typeface="+mj-lt"/>
              <a:ea typeface="Railey"/>
              <a:cs typeface="Railey"/>
              <a:sym typeface="Railey"/>
            </a:endParaRPr>
          </a:p>
          <a:p>
            <a:pPr algn="ctr">
              <a:lnSpc>
                <a:spcPct val="150000"/>
              </a:lnSpc>
            </a:pPr>
            <a:endParaRPr lang="vi-VN" sz="4400" b="1" dirty="0" smtClean="0">
              <a:latin typeface="+mj-lt"/>
              <a:ea typeface="Railey"/>
              <a:cs typeface="Railey"/>
              <a:sym typeface="Railey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latin typeface="+mj-lt"/>
                <a:ea typeface="Railey"/>
                <a:cs typeface="Railey"/>
                <a:sym typeface="Railey"/>
              </a:rPr>
              <a:t>LĨNH VỰC PHÁT TRIỂN NGÔN </a:t>
            </a:r>
            <a:r>
              <a:rPr lang="vi-VN" sz="4400" b="1" dirty="0" smtClean="0">
                <a:latin typeface="+mj-lt"/>
                <a:ea typeface="Railey"/>
                <a:cs typeface="Railey"/>
                <a:sym typeface="Railey"/>
              </a:rPr>
              <a:t>NGỮ</a:t>
            </a:r>
            <a:endParaRPr lang="vi-VN" sz="4800" b="1" dirty="0" smtClean="0">
              <a:latin typeface="+mj-lt"/>
              <a:ea typeface="Railey"/>
              <a:cs typeface="Railey"/>
              <a:sym typeface="Railey"/>
            </a:endParaRPr>
          </a:p>
          <a:p>
            <a:pPr algn="ctr">
              <a:lnSpc>
                <a:spcPct val="150000"/>
              </a:lnSpc>
            </a:pPr>
            <a:r>
              <a:rPr lang="vi-VN" sz="4800" b="1" u="sng" dirty="0" smtClean="0">
                <a:solidFill>
                  <a:srgbClr val="FF0000"/>
                </a:solidFill>
                <a:latin typeface="+mj-lt"/>
                <a:ea typeface="Railey"/>
                <a:cs typeface="Railey"/>
                <a:sym typeface="Railey"/>
              </a:rPr>
              <a:t>Đề tài </a:t>
            </a:r>
            <a:r>
              <a:rPr lang="vi-VN" sz="4400" b="1" u="sng" dirty="0" smtClean="0">
                <a:solidFill>
                  <a:srgbClr val="FF0000"/>
                </a:solidFill>
                <a:latin typeface="+mj-lt"/>
                <a:ea typeface="Railey"/>
                <a:cs typeface="Railey"/>
                <a:sym typeface="Railey"/>
              </a:rPr>
              <a:t>Truyện: </a:t>
            </a:r>
            <a:r>
              <a:rPr lang="en-US" sz="4400" b="1" u="sng" smtClean="0">
                <a:solidFill>
                  <a:srgbClr val="FF0000"/>
                </a:solidFill>
                <a:latin typeface="+mj-lt"/>
                <a:ea typeface="Railey"/>
                <a:cs typeface="Railey"/>
                <a:sym typeface="Railey"/>
              </a:rPr>
              <a:t>S</a:t>
            </a:r>
            <a:r>
              <a:rPr lang="vi-VN" sz="4400" b="1" u="sng" smtClean="0">
                <a:solidFill>
                  <a:srgbClr val="FF0000"/>
                </a:solidFill>
                <a:latin typeface="+mj-lt"/>
                <a:ea typeface="Railey"/>
                <a:cs typeface="Railey"/>
                <a:sym typeface="Railey"/>
              </a:rPr>
              <a:t>ự </a:t>
            </a:r>
            <a:r>
              <a:rPr lang="vi-VN" sz="4400" b="1" u="sng" dirty="0">
                <a:solidFill>
                  <a:srgbClr val="FF0000"/>
                </a:solidFill>
                <a:latin typeface="+mj-lt"/>
                <a:ea typeface="Railey"/>
                <a:cs typeface="Railey"/>
                <a:sym typeface="Railey"/>
              </a:rPr>
              <a:t>tích Hồ </a:t>
            </a:r>
            <a:r>
              <a:rPr lang="vi-VN" sz="4400" b="1" u="sng" dirty="0" smtClean="0">
                <a:solidFill>
                  <a:srgbClr val="FF0000"/>
                </a:solidFill>
                <a:latin typeface="+mj-lt"/>
                <a:ea typeface="Railey"/>
                <a:cs typeface="Railey"/>
                <a:sym typeface="Railey"/>
              </a:rPr>
              <a:t>Gươm</a:t>
            </a:r>
          </a:p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+mj-lt"/>
                <a:ea typeface="Railey"/>
                <a:cs typeface="Railey"/>
                <a:sym typeface="Railey"/>
              </a:rPr>
              <a:t>Giáo viên; Nguyễn Thị Hường</a:t>
            </a:r>
          </a:p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+mj-lt"/>
                <a:ea typeface="Railey"/>
                <a:cs typeface="Railey"/>
                <a:sym typeface="Railey"/>
              </a:rPr>
              <a:t>Lứa tuổi: 3-4 tuổi</a:t>
            </a:r>
          </a:p>
          <a:p>
            <a:pPr algn="ctr">
              <a:lnSpc>
                <a:spcPct val="150000"/>
              </a:lnSpc>
            </a:pPr>
            <a:endParaRPr lang="vi-VN" sz="4400" b="1" u="sng" dirty="0" smtClean="0">
              <a:solidFill>
                <a:srgbClr val="FF0000"/>
              </a:solidFill>
              <a:latin typeface="+mj-lt"/>
              <a:ea typeface="Railey"/>
              <a:cs typeface="Railey"/>
              <a:sym typeface="Railey"/>
            </a:endParaRPr>
          </a:p>
          <a:p>
            <a:pPr algn="ctr">
              <a:lnSpc>
                <a:spcPct val="150000"/>
              </a:lnSpc>
            </a:pPr>
            <a:endParaRPr lang="vi-VN" sz="4400" b="1" u="sng" dirty="0">
              <a:solidFill>
                <a:srgbClr val="FF0000"/>
              </a:solidFill>
              <a:latin typeface="+mj-lt"/>
              <a:ea typeface="Railey"/>
              <a:cs typeface="Railey"/>
              <a:sym typeface="Railey"/>
            </a:endParaRPr>
          </a:p>
          <a:p>
            <a:pPr algn="ctr">
              <a:lnSpc>
                <a:spcPts val="16099"/>
              </a:lnSpc>
            </a:pPr>
            <a:endParaRPr lang="en-US" sz="4000" dirty="0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14404349" y="59297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5902381" y="563289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2722467" y="44467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95" y="1957335"/>
            <a:ext cx="1908171" cy="190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" y="-30793"/>
            <a:ext cx="18257143" cy="103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283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911766" y="764921"/>
            <a:ext cx="4498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Câu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chuyện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có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</a:p>
          <a:p>
            <a:pPr algn="ctr"/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tên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là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gì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?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12" name="Rectangle 11"/>
          <p:cNvSpPr/>
          <p:nvPr/>
        </p:nvSpPr>
        <p:spPr>
          <a:xfrm>
            <a:off x="-2237494" y="4272166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Câu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chuyện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có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mấy</a:t>
            </a:r>
            <a:endParaRPr lang="en-US" altLang="vi-VN" sz="3200" b="1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" action="ppaction://noaction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nhân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vật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?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3363" y="7929999"/>
            <a:ext cx="3639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84070" y="2187086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76637" y="6718254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86898" y="623889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89377" y="4346167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45325" y="80741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3"/>
          <p:cNvSpPr>
            <a:spLocks noChangeArrowheads="1"/>
          </p:cNvSpPr>
          <p:nvPr/>
        </p:nvSpPr>
        <p:spPr bwMode="auto">
          <a:xfrm>
            <a:off x="117199" y="269062"/>
            <a:ext cx="5386541" cy="334965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1</a:t>
            </a:r>
          </a:p>
        </p:txBody>
      </p:sp>
      <p:sp>
        <p:nvSpPr>
          <p:cNvPr id="46" name="Oval 7"/>
          <p:cNvSpPr>
            <a:spLocks noChangeArrowheads="1"/>
          </p:cNvSpPr>
          <p:nvPr/>
        </p:nvSpPr>
        <p:spPr bwMode="auto">
          <a:xfrm>
            <a:off x="51445" y="3610505"/>
            <a:ext cx="4590414" cy="2807347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2</a:t>
            </a: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-19977" y="6852908"/>
            <a:ext cx="5250435" cy="2998998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3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6058254" y="1320215"/>
            <a:ext cx="5331286" cy="3133997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4</a:t>
            </a: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6144556" y="5405793"/>
            <a:ext cx="4697847" cy="389542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5</a:t>
            </a:r>
            <a:endParaRPr lang="en-US" altLang="vi-VN" sz="12900" b="1" i="1" dirty="0">
              <a:solidFill>
                <a:srgbClr val="9900CC"/>
              </a:solidFill>
            </a:endParaRPr>
          </a:p>
        </p:txBody>
      </p:sp>
      <p:sp>
        <p:nvSpPr>
          <p:cNvPr id="50" name="Oval 15"/>
          <p:cNvSpPr>
            <a:spLocks noChangeArrowheads="1"/>
          </p:cNvSpPr>
          <p:nvPr/>
        </p:nvSpPr>
        <p:spPr bwMode="auto">
          <a:xfrm>
            <a:off x="12398918" y="22934"/>
            <a:ext cx="4863328" cy="305558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6</a:t>
            </a:r>
          </a:p>
        </p:txBody>
      </p:sp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12434916" y="3309516"/>
            <a:ext cx="4832453" cy="341484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7</a:t>
            </a: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13451257" y="7168180"/>
            <a:ext cx="4115794" cy="30110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66047" y="271749"/>
            <a:ext cx="639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3:Đàm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67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2352262" y="351492"/>
            <a:ext cx="138919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88439" y="3461027"/>
            <a:ext cx="152701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 smtClean="0">
                <a:latin typeface="+mj-lt"/>
              </a:rPr>
              <a:t>Truyện sự tích hồ Gươm</a:t>
            </a:r>
            <a:endParaRPr lang="vi-VN" sz="1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1224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-2237494" y="4272166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Câu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chuyện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có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mấy</a:t>
            </a:r>
            <a:endParaRPr lang="en-US" altLang="vi-VN" sz="3200" b="1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" action="ppaction://noaction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nhân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vật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?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3363" y="7929999"/>
            <a:ext cx="3639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2543" y="622554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76637" y="6718254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86898" y="623889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89377" y="4346167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45325" y="80741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7"/>
          <p:cNvSpPr>
            <a:spLocks noChangeArrowheads="1"/>
          </p:cNvSpPr>
          <p:nvPr/>
        </p:nvSpPr>
        <p:spPr bwMode="auto">
          <a:xfrm>
            <a:off x="219386" y="3705995"/>
            <a:ext cx="4590414" cy="2807347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2</a:t>
            </a: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-19977" y="6852908"/>
            <a:ext cx="5250435" cy="2998998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3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6011259" y="165706"/>
            <a:ext cx="5331286" cy="3133997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4</a:t>
            </a: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6144556" y="5405793"/>
            <a:ext cx="4697847" cy="389542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5</a:t>
            </a:r>
            <a:endParaRPr lang="en-US" altLang="vi-VN" sz="12900" b="1" i="1" dirty="0">
              <a:solidFill>
                <a:srgbClr val="9900CC"/>
              </a:solidFill>
            </a:endParaRPr>
          </a:p>
        </p:txBody>
      </p:sp>
      <p:sp>
        <p:nvSpPr>
          <p:cNvPr id="50" name="Oval 15"/>
          <p:cNvSpPr>
            <a:spLocks noChangeArrowheads="1"/>
          </p:cNvSpPr>
          <p:nvPr/>
        </p:nvSpPr>
        <p:spPr bwMode="auto">
          <a:xfrm>
            <a:off x="12398918" y="22934"/>
            <a:ext cx="4863328" cy="305558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6</a:t>
            </a:r>
          </a:p>
        </p:txBody>
      </p:sp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12434916" y="3309516"/>
            <a:ext cx="4832453" cy="341484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7</a:t>
            </a: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13451257" y="7168180"/>
            <a:ext cx="4115794" cy="30110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44068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7" descr="Kết quả hình ảnh cho truyện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07" y="2334259"/>
            <a:ext cx="11357511" cy="768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03615" y="201740"/>
            <a:ext cx="15969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Câu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chuyện</a:t>
            </a: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có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mấy</a:t>
            </a:r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" action="ppaction://noaction"/>
            </a:endParaRPr>
          </a:p>
          <a:p>
            <a:pPr algn="ctr"/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nhân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vật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?</a:t>
            </a:r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65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8" name="Rectangle 37"/>
          <p:cNvSpPr/>
          <p:nvPr/>
        </p:nvSpPr>
        <p:spPr>
          <a:xfrm>
            <a:off x="793363" y="7929999"/>
            <a:ext cx="3639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2543" y="622554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76637" y="6718254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86898" y="623889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89377" y="4346167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45325" y="80741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-19977" y="6852908"/>
            <a:ext cx="5250435" cy="2998998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3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6011259" y="165706"/>
            <a:ext cx="5331286" cy="3133997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4</a:t>
            </a: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6144556" y="5405793"/>
            <a:ext cx="4697847" cy="389542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5</a:t>
            </a:r>
            <a:endParaRPr lang="en-US" altLang="vi-VN" sz="12900" b="1" i="1" dirty="0">
              <a:solidFill>
                <a:srgbClr val="9900CC"/>
              </a:solidFill>
            </a:endParaRPr>
          </a:p>
        </p:txBody>
      </p:sp>
      <p:sp>
        <p:nvSpPr>
          <p:cNvPr id="50" name="Oval 15"/>
          <p:cNvSpPr>
            <a:spLocks noChangeArrowheads="1"/>
          </p:cNvSpPr>
          <p:nvPr/>
        </p:nvSpPr>
        <p:spPr bwMode="auto">
          <a:xfrm>
            <a:off x="12398918" y="22934"/>
            <a:ext cx="4863328" cy="305558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6</a:t>
            </a:r>
          </a:p>
        </p:txBody>
      </p:sp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12434916" y="3309516"/>
            <a:ext cx="4832453" cy="341484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7</a:t>
            </a: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13451257" y="7168180"/>
            <a:ext cx="4115794" cy="30110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07598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974302" y="496233"/>
            <a:ext cx="167720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92" y="1656479"/>
            <a:ext cx="12244632" cy="855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76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9" name="Rectangle 38"/>
          <p:cNvSpPr/>
          <p:nvPr/>
        </p:nvSpPr>
        <p:spPr>
          <a:xfrm>
            <a:off x="4192543" y="622554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76637" y="6718254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86898" y="623889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89377" y="4346167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45325" y="80741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6011259" y="165706"/>
            <a:ext cx="5331286" cy="3133997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4</a:t>
            </a: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6144556" y="5405793"/>
            <a:ext cx="4697847" cy="389542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5</a:t>
            </a:r>
            <a:endParaRPr lang="en-US" altLang="vi-VN" sz="12900" b="1" i="1" dirty="0">
              <a:solidFill>
                <a:srgbClr val="9900CC"/>
              </a:solidFill>
            </a:endParaRPr>
          </a:p>
        </p:txBody>
      </p:sp>
      <p:sp>
        <p:nvSpPr>
          <p:cNvPr id="50" name="Oval 15"/>
          <p:cNvSpPr>
            <a:spLocks noChangeArrowheads="1"/>
          </p:cNvSpPr>
          <p:nvPr/>
        </p:nvSpPr>
        <p:spPr bwMode="auto">
          <a:xfrm>
            <a:off x="12398918" y="22934"/>
            <a:ext cx="4863328" cy="305558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6</a:t>
            </a:r>
          </a:p>
        </p:txBody>
      </p:sp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12434916" y="3309516"/>
            <a:ext cx="4832453" cy="341484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7</a:t>
            </a: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13451257" y="7168180"/>
            <a:ext cx="4115794" cy="30110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128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-324119" y="296314"/>
            <a:ext cx="186121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69" y="2181207"/>
            <a:ext cx="13459625" cy="79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278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0" name="Rectangle 39"/>
          <p:cNvSpPr/>
          <p:nvPr/>
        </p:nvSpPr>
        <p:spPr>
          <a:xfrm>
            <a:off x="3876637" y="6718254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vi-VN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86898" y="623889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89377" y="4346167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45325" y="80741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6144556" y="5405793"/>
            <a:ext cx="4697847" cy="389542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5</a:t>
            </a:r>
            <a:endParaRPr lang="en-US" altLang="vi-VN" sz="12900" b="1" i="1" dirty="0">
              <a:solidFill>
                <a:srgbClr val="9900CC"/>
              </a:solidFill>
            </a:endParaRPr>
          </a:p>
        </p:txBody>
      </p:sp>
      <p:sp>
        <p:nvSpPr>
          <p:cNvPr id="50" name="Oval 15"/>
          <p:cNvSpPr>
            <a:spLocks noChangeArrowheads="1"/>
          </p:cNvSpPr>
          <p:nvPr/>
        </p:nvSpPr>
        <p:spPr bwMode="auto">
          <a:xfrm>
            <a:off x="12398918" y="22934"/>
            <a:ext cx="4863328" cy="305558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6</a:t>
            </a:r>
          </a:p>
        </p:txBody>
      </p:sp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12434916" y="3309516"/>
            <a:ext cx="4832453" cy="341484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7</a:t>
            </a: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13451257" y="7168180"/>
            <a:ext cx="4115794" cy="30110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5250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7077" y="241659"/>
            <a:ext cx="17553448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3200" b="1" u="sng" dirty="0">
                <a:latin typeface="+mj-lt"/>
              </a:rPr>
              <a:t>I. Mục đích- yêu cầu</a:t>
            </a:r>
            <a:r>
              <a:rPr lang="vi-VN" sz="3200" dirty="0">
                <a:latin typeface="+mj-lt"/>
              </a:rPr>
              <a:t/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1. Kiến thức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- Trẻ nhớ tên câu chuyện, các nhân vật trong chuyện, hiểu nội dung câu chuyện và biết trả lời câu hỏi của cô 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 2. Kỹ năng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- Trẻ trả lời được các câu hỏi của cô rõ ràng, mạch lạc…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- Rèn chú ý có chủ đích cho trẻ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3. Thái độ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 - Thông qua câu chuyện giáo dục cho trẻ biết yêu quê hương đất nước, bảo vệ cảnh quan đất nước bảo vệ môi trường</a:t>
            </a:r>
            <a:br>
              <a:rPr lang="vi-VN" sz="3200" dirty="0">
                <a:latin typeface="+mj-lt"/>
              </a:rPr>
            </a:br>
            <a:r>
              <a:rPr lang="vi-VN" sz="3200" b="1" u="sng" dirty="0">
                <a:latin typeface="+mj-lt"/>
              </a:rPr>
              <a:t>II. Chuẩn bị</a:t>
            </a:r>
            <a:r>
              <a:rPr lang="vi-VN" sz="3200" dirty="0">
                <a:latin typeface="+mj-lt"/>
              </a:rPr>
              <a:t/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- Hình ảnh PowerPoint câu chuyện “Sự tích  Hồ Gươm”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2664816" y="500763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058870" y="645616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1796919" y="657230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2082537" y="-203138"/>
            <a:ext cx="141567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6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vi-VN" sz="6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vi-VN" sz="6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44" y="2914647"/>
            <a:ext cx="153559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705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1" name="Rectangle 40"/>
          <p:cNvSpPr/>
          <p:nvPr/>
        </p:nvSpPr>
        <p:spPr>
          <a:xfrm>
            <a:off x="10086898" y="623889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89377" y="4346167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45325" y="80741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15"/>
          <p:cNvSpPr>
            <a:spLocks noChangeArrowheads="1"/>
          </p:cNvSpPr>
          <p:nvPr/>
        </p:nvSpPr>
        <p:spPr bwMode="auto">
          <a:xfrm>
            <a:off x="12398918" y="22934"/>
            <a:ext cx="4863328" cy="305558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6</a:t>
            </a:r>
          </a:p>
        </p:txBody>
      </p:sp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12434916" y="3309516"/>
            <a:ext cx="4832453" cy="341484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7</a:t>
            </a: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13451257" y="7168180"/>
            <a:ext cx="4115794" cy="30110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15352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185375" y="36847"/>
            <a:ext cx="178805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47" y="2221941"/>
            <a:ext cx="14523622" cy="806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687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2" name="Rectangle 41"/>
          <p:cNvSpPr/>
          <p:nvPr/>
        </p:nvSpPr>
        <p:spPr>
          <a:xfrm>
            <a:off x="10189377" y="4346167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45325" y="80741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12434916" y="3309516"/>
            <a:ext cx="4832453" cy="3414849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 dirty="0">
                <a:solidFill>
                  <a:srgbClr val="9900CC"/>
                </a:solidFill>
              </a:rPr>
              <a:t>7</a:t>
            </a: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13451257" y="7168180"/>
            <a:ext cx="4115794" cy="30110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4862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296950" y="164756"/>
            <a:ext cx="17991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6000" b="1" dirty="0" err="1" smtClean="0">
                <a:solidFill>
                  <a:srgbClr val="FF3399"/>
                </a:solidFill>
              </a:rPr>
              <a:t>Một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hôm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nhà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vua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dạo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chơi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hồ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tả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vọng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thì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chuyện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gì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xảy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 </a:t>
            </a:r>
            <a:r>
              <a:rPr lang="en-US" altLang="vi-VN" sz="6000" b="1" dirty="0" err="1" smtClean="0">
                <a:solidFill>
                  <a:srgbClr val="FF3399"/>
                </a:solidFill>
              </a:rPr>
              <a:t>ra</a:t>
            </a:r>
            <a:r>
              <a:rPr lang="en-US" altLang="vi-VN" sz="6000" b="1" dirty="0" smtClean="0">
                <a:solidFill>
                  <a:srgbClr val="FF3399"/>
                </a:solidFill>
              </a:rPr>
              <a:t>?</a:t>
            </a:r>
            <a:endParaRPr lang="en-US" altLang="vi-VN" sz="6000" b="1" dirty="0">
              <a:solidFill>
                <a:srgbClr val="FF3399"/>
              </a:solidFill>
            </a:endParaRPr>
          </a:p>
        </p:txBody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1" y="2002412"/>
            <a:ext cx="16451447" cy="835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767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3" name="Rectangle 42"/>
          <p:cNvSpPr/>
          <p:nvPr/>
        </p:nvSpPr>
        <p:spPr>
          <a:xfrm>
            <a:off x="10845325" y="80741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13451257" y="7168180"/>
            <a:ext cx="4115794" cy="30110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2900" b="1">
                <a:solidFill>
                  <a:srgbClr val="9900CC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00596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4300762" y="728553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altLang="vi-VN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91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7315200" y="284964"/>
            <a:ext cx="1317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2511" y="-452702"/>
            <a:ext cx="1551219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vi-VN" sz="4000" b="1" dirty="0" smtClean="0">
              <a:latin typeface="+mj-lt"/>
            </a:endParaRPr>
          </a:p>
          <a:p>
            <a:r>
              <a:rPr lang="vi-VN" sz="3200" b="1" u="sng" dirty="0" smtClean="0">
                <a:latin typeface="+mj-lt"/>
              </a:rPr>
              <a:t>III. Cách tiến hành</a:t>
            </a:r>
            <a:r>
              <a:rPr lang="vi-VN" sz="3200" b="1" dirty="0" smtClean="0">
                <a:latin typeface="+mj-lt"/>
              </a:rPr>
              <a:t>: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1: Cho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vi-VN" sz="3200" b="1" dirty="0" smtClean="0">
              <a:latin typeface="+mj-lt"/>
            </a:endParaRPr>
          </a:p>
          <a:p>
            <a:endParaRPr lang="vi-VN" sz="4000" b="1" dirty="0" smtClean="0">
              <a:latin typeface="+mj-lt"/>
            </a:endParaRPr>
          </a:p>
          <a:p>
            <a:endParaRPr lang="vi-VN" sz="4000" dirty="0">
              <a:latin typeface="+mj-l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pic>
        <p:nvPicPr>
          <p:cNvPr id="12" name="Bài hát YÊU HÀ NỘ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902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1" y="1561167"/>
            <a:ext cx="18288001" cy="87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98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8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2479"/>
            <a:ext cx="18288002" cy="899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3127" y="0"/>
            <a:ext cx="956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Hoạt động 2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828293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1487"/>
            <a:ext cx="18288001" cy="981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45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8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177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389024" cy="1028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598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282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2957" y="-30793"/>
            <a:ext cx="974504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8"/>
            <a:ext cx="882366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236121" y="87395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80440" y="6129176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" descr="Kết quả hình ảnh cho truyện sự tích hồ gươ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8288000" cy="1029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89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665</Words>
  <Application>Microsoft Office PowerPoint</Application>
  <PresentationFormat>Custom</PresentationFormat>
  <Paragraphs>168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Railey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Techsi.vn</dc:creator>
  <cp:lastModifiedBy>Techsi.vn</cp:lastModifiedBy>
  <cp:revision>16</cp:revision>
  <dcterms:created xsi:type="dcterms:W3CDTF">2006-08-16T00:00:00Z</dcterms:created>
  <dcterms:modified xsi:type="dcterms:W3CDTF">2025-05-21T02:53:40Z</dcterms:modified>
  <dc:identifier>DAGS_zA9x0I</dc:identifier>
</cp:coreProperties>
</file>