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60" r:id="rId6"/>
    <p:sldId id="261" r:id="rId7"/>
    <p:sldId id="257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3-17T21:33:10.168" idx="1">
    <p:pos x="6394" y="67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2C7B-8B77-4358-BE7D-6B60CF0519D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0B3F-60DE-43EE-8B28-0EE3DC5D35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2C7B-8B77-4358-BE7D-6B60CF0519D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0B3F-60DE-43EE-8B28-0EE3DC5D35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2C7B-8B77-4358-BE7D-6B60CF0519D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0B3F-60DE-43EE-8B28-0EE3DC5D35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2C7B-8B77-4358-BE7D-6B60CF0519D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0B3F-60DE-43EE-8B28-0EE3DC5D35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2C7B-8B77-4358-BE7D-6B60CF0519D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0B3F-60DE-43EE-8B28-0EE3DC5D35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2C7B-8B77-4358-BE7D-6B60CF0519D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0B3F-60DE-43EE-8B28-0EE3DC5D35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2C7B-8B77-4358-BE7D-6B60CF0519D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0B3F-60DE-43EE-8B28-0EE3DC5D35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2C7B-8B77-4358-BE7D-6B60CF0519D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0B3F-60DE-43EE-8B28-0EE3DC5D35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2C7B-8B77-4358-BE7D-6B60CF0519D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0B3F-60DE-43EE-8B28-0EE3DC5D35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2C7B-8B77-4358-BE7D-6B60CF0519D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0B3F-60DE-43EE-8B28-0EE3DC5D35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2C7B-8B77-4358-BE7D-6B60CF0519D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0B3F-60DE-43EE-8B28-0EE3DC5D35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122C7B-8B77-4358-BE7D-6B60CF0519D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F50B3F-60DE-43EE-8B28-0EE3DC5D35E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GIF"/><Relationship Id="rId2" Type="http://schemas.openxmlformats.org/officeDocument/2006/relationships/slide" Target="slide1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56" y="-43006"/>
            <a:ext cx="12192000" cy="6857999"/>
          </a:xfrm>
          <a:prstGeom prst="rect">
            <a:avLst/>
          </a:prstGeom>
        </p:spPr>
      </p:pic>
      <p:pic>
        <p:nvPicPr>
          <p:cNvPr id="14" name="Picture 13" descr="A logo with two people and a book&#10;&#10;AI-generated content may be incorrect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091" y="2121294"/>
            <a:ext cx="1089043" cy="62737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60320" y="1046865"/>
            <a:ext cx="7575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ỦY BAN NHÂN DÂN QUẬN LONG BIÊN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3857325" y="1698487"/>
            <a:ext cx="6193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TRƯỜNG MẦM NON CỰ KHỐI </a:t>
            </a:r>
            <a:endParaRPr lang="en-US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2268246" y="3016662"/>
            <a:ext cx="62227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NHẬN THỨC</a:t>
            </a:r>
            <a:endParaRPr lang="en-US" sz="2800" kern="10" dirty="0">
              <a:ln w="9525">
                <a:solidFill>
                  <a:srgbClr val="0000FF"/>
                </a:solidFill>
                <a:rou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71285" y="3472007"/>
            <a:ext cx="66630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sz="2400" b="1" u="sng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Gộp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phạm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vi 5</a:t>
            </a:r>
            <a:endParaRPr lang="en-US" altLang="en-US" sz="2400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27697" y="4408371"/>
            <a:ext cx="5223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Giaó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: </a:t>
            </a:r>
            <a:r>
              <a:rPr lang="en-US" sz="2800" dirty="0" err="1"/>
              <a:t>Đào</a:t>
            </a:r>
            <a:r>
              <a:rPr lang="en-US" sz="2800" dirty="0"/>
              <a:t> </a:t>
            </a:r>
            <a:r>
              <a:rPr lang="en-US" sz="2800" dirty="0" err="1"/>
              <a:t>Thị</a:t>
            </a:r>
            <a:r>
              <a:rPr lang="en-US" sz="2800" dirty="0"/>
              <a:t> Thu Trang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469" y="3505198"/>
            <a:ext cx="2206943" cy="15729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785" y="3505198"/>
            <a:ext cx="2206943" cy="1572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763" y="802862"/>
            <a:ext cx="2206943" cy="15729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470" y="687222"/>
            <a:ext cx="2206943" cy="1572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071" y="672234"/>
            <a:ext cx="2206943" cy="15729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79274" y="3633148"/>
            <a:ext cx="129929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600" dirty="0">
                <a:latin typeface="Arial" panose="020B0604020202020204" pitchFamily="34" charset="0"/>
              </a:rPr>
              <a:t>2</a:t>
            </a:r>
            <a:endParaRPr lang="en-US" altLang="en-US" sz="9600" dirty="0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9985055" y="690466"/>
            <a:ext cx="7952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600" dirty="0">
                <a:latin typeface="Arial" panose="020B0604020202020204" pitchFamily="34" charset="0"/>
              </a:rPr>
              <a:t>3</a:t>
            </a:r>
            <a:endParaRPr lang="en-US" altLang="en-US" sz="9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41308" y="2251593"/>
            <a:ext cx="60976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Gộp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tượng</a:t>
            </a:r>
            <a:b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</a:b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phạm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vi 5</a:t>
            </a:r>
            <a:endParaRPr lang="en-US" altLang="en-US" sz="4000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90133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185" y="2998918"/>
            <a:ext cx="1261981" cy="1524132"/>
          </a:xfrm>
          <a:prstGeom prst="rect">
            <a:avLst/>
          </a:prstGeom>
        </p:spPr>
      </p:pic>
      <p:pic>
        <p:nvPicPr>
          <p:cNvPr id="4" name="Picture 33" descr="cat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t="7111" r="7611" b="18222"/>
          <a:stretch>
            <a:fillRect/>
          </a:stretch>
        </p:blipFill>
        <p:spPr bwMode="auto">
          <a:xfrm>
            <a:off x="1770234" y="567797"/>
            <a:ext cx="125888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3" descr="cat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t="7111" r="7611" b="18222"/>
          <a:stretch>
            <a:fillRect/>
          </a:stretch>
        </p:blipFill>
        <p:spPr bwMode="auto">
          <a:xfrm>
            <a:off x="3785461" y="544967"/>
            <a:ext cx="125888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3" descr="cat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t="7111" r="7611" b="18222"/>
          <a:stretch>
            <a:fillRect/>
          </a:stretch>
        </p:blipFill>
        <p:spPr bwMode="auto">
          <a:xfrm>
            <a:off x="5620808" y="544967"/>
            <a:ext cx="125888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3" descr="cat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t="7111" r="7611" b="18222"/>
          <a:stretch>
            <a:fillRect/>
          </a:stretch>
        </p:blipFill>
        <p:spPr bwMode="auto">
          <a:xfrm>
            <a:off x="7340753" y="544967"/>
            <a:ext cx="125888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 flipH="1">
            <a:off x="4100362" y="3429000"/>
            <a:ext cx="5678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68836" y="544967"/>
            <a:ext cx="2256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600" dirty="0">
                <a:solidFill>
                  <a:srgbClr val="0000FF"/>
                </a:solidFill>
                <a:latin typeface="Arial" panose="020B0604020202020204" pitchFamily="34" charset="0"/>
              </a:rPr>
              <a:t>4</a:t>
            </a:r>
            <a:endParaRPr lang="en-US" altLang="en-US" sz="96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594" y="2474429"/>
            <a:ext cx="1261981" cy="1524132"/>
          </a:xfrm>
          <a:prstGeom prst="rect">
            <a:avLst/>
          </a:prstGeom>
        </p:spPr>
      </p:pic>
      <p:pic>
        <p:nvPicPr>
          <p:cNvPr id="16" name="Picture 33" descr="cat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t="7111" r="7611" b="18222"/>
          <a:stretch>
            <a:fillRect/>
          </a:stretch>
        </p:blipFill>
        <p:spPr bwMode="auto">
          <a:xfrm>
            <a:off x="1780921" y="779845"/>
            <a:ext cx="125888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3" descr="cat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t="7111" r="7611" b="18222"/>
          <a:stretch>
            <a:fillRect/>
          </a:stretch>
        </p:blipFill>
        <p:spPr bwMode="auto">
          <a:xfrm>
            <a:off x="3165575" y="747875"/>
            <a:ext cx="125888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3" descr="cat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t="7111" r="7611" b="18222"/>
          <a:stretch>
            <a:fillRect/>
          </a:stretch>
        </p:blipFill>
        <p:spPr bwMode="auto">
          <a:xfrm>
            <a:off x="4550229" y="743708"/>
            <a:ext cx="125888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3" descr="cat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t="7111" r="7611" b="18222"/>
          <a:stretch>
            <a:fillRect/>
          </a:stretch>
        </p:blipFill>
        <p:spPr bwMode="auto">
          <a:xfrm>
            <a:off x="5934883" y="779845"/>
            <a:ext cx="125888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773886" y="2841171"/>
            <a:ext cx="8418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</a:rPr>
              <a:t>5</a:t>
            </a:r>
            <a:endParaRPr lang="en-US" sz="9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0312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957" y="3794079"/>
            <a:ext cx="1981372" cy="17679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230" y="3893245"/>
            <a:ext cx="1981372" cy="17679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000" y="1053658"/>
            <a:ext cx="1981372" cy="17679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114" y="1053659"/>
            <a:ext cx="1981372" cy="17679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228" y="1053659"/>
            <a:ext cx="1981372" cy="17679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655886" y="1251991"/>
            <a:ext cx="16545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600" dirty="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  <a:endParaRPr lang="en-US" altLang="en-US" sz="96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61050" y="3992412"/>
            <a:ext cx="132086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600" dirty="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endParaRPr lang="en-US" altLang="en-US" sz="96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6627"/>
            <a:ext cx="12191999" cy="6944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794" y="3677116"/>
            <a:ext cx="1981372" cy="17679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228" y="1053659"/>
            <a:ext cx="1981372" cy="17679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755" y="1043863"/>
            <a:ext cx="1981372" cy="17679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527" y="981813"/>
            <a:ext cx="1981372" cy="17679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399" y="3677116"/>
            <a:ext cx="1981372" cy="17679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79343" y="4376446"/>
            <a:ext cx="18480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</a:rPr>
              <a:t>5</a:t>
            </a:r>
            <a:endParaRPr lang="en-US" sz="9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4303" y="2728042"/>
            <a:ext cx="77194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Gộp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2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nhóm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đối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tượng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thành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nhóm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có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5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đối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tượng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theo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yêu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cầu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2034" y="2408797"/>
            <a:ext cx="845098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Củng</a:t>
            </a: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cố</a:t>
            </a: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endParaRPr lang="en-US" altLang="en-US" sz="32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       - </a:t>
            </a:r>
            <a:r>
              <a:rPr lang="en-US" altLang="en-US" sz="32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Arial" panose="020B0604020202020204" pitchFamily="34" charset="0"/>
              </a:rPr>
              <a:t>mấy</a:t>
            </a: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cách</a:t>
            </a: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Arial" panose="020B0604020202020204" pitchFamily="34" charset="0"/>
              </a:rPr>
              <a:t>gộp</a:t>
            </a: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 2 </a:t>
            </a:r>
            <a:r>
              <a:rPr lang="en-US" altLang="en-US" sz="32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nhóm</a:t>
            </a: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thành</a:t>
            </a:r>
            <a:b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</a:b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 1nhóm </a:t>
            </a:r>
            <a:r>
              <a:rPr lang="en-US" altLang="en-US" sz="32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 5 </a:t>
            </a:r>
            <a:r>
              <a:rPr lang="en-US" altLang="en-US" sz="32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đối</a:t>
            </a: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tượng</a:t>
            </a: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  <a:endParaRPr lang="en-US" altLang="en-US" sz="32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- </a:t>
            </a:r>
            <a:r>
              <a:rPr lang="en-US" altLang="en-US" sz="32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Đó</a:t>
            </a: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Arial" panose="020B0604020202020204" pitchFamily="34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những</a:t>
            </a: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cách</a:t>
            </a: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nào</a:t>
            </a: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  <a:endParaRPr lang="en-US" altLang="en-US" sz="32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999" cy="6963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73" y="307720"/>
            <a:ext cx="4352921" cy="34567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758" y="2608097"/>
            <a:ext cx="3950550" cy="3133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7308" y="912601"/>
            <a:ext cx="3487214" cy="417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6258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17520" y="2824296"/>
            <a:ext cx="62275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FF3300"/>
                </a:solidFill>
                <a:latin typeface="Arial" panose="020B0604020202020204" pitchFamily="34" charset="0"/>
              </a:rPr>
              <a:t>Trò</a:t>
            </a:r>
            <a:r>
              <a:rPr lang="en-US" altLang="en-US" sz="3600" dirty="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  <a:latin typeface="Arial" panose="020B0604020202020204" pitchFamily="34" charset="0"/>
              </a:rPr>
              <a:t>chơi</a:t>
            </a:r>
            <a:r>
              <a:rPr lang="en-US" altLang="en-US" sz="3600" dirty="0">
                <a:solidFill>
                  <a:srgbClr val="FF3300"/>
                </a:solidFill>
                <a:latin typeface="Arial" panose="020B0604020202020204" pitchFamily="34" charset="0"/>
              </a:rPr>
              <a:t> 1: </a:t>
            </a:r>
            <a:br>
              <a:rPr lang="en-US" altLang="en-US" sz="3600" dirty="0">
                <a:solidFill>
                  <a:srgbClr val="FF3300"/>
                </a:solidFill>
                <a:latin typeface="Arial" panose="020B0604020202020204" pitchFamily="34" charset="0"/>
              </a:rPr>
            </a:br>
            <a:r>
              <a:rPr lang="en-US" altLang="en-US" sz="3600" dirty="0" err="1">
                <a:solidFill>
                  <a:srgbClr val="FF3300"/>
                </a:solidFill>
                <a:latin typeface="Arial" panose="020B0604020202020204" pitchFamily="34" charset="0"/>
              </a:rPr>
              <a:t>Bé</a:t>
            </a:r>
            <a:r>
              <a:rPr lang="en-US" altLang="en-US" sz="3600" dirty="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  <a:latin typeface="Arial" panose="020B0604020202020204" pitchFamily="34" charset="0"/>
              </a:rPr>
              <a:t>cùng</a:t>
            </a:r>
            <a:r>
              <a:rPr lang="en-US" altLang="en-US" sz="3600" dirty="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  <a:latin typeface="Arial" panose="020B0604020202020204" pitchFamily="34" charset="0"/>
              </a:rPr>
              <a:t>chung</a:t>
            </a:r>
            <a:r>
              <a:rPr lang="en-US" altLang="en-US" sz="3600" dirty="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  <a:latin typeface="Arial" panose="020B0604020202020204" pitchFamily="34" charset="0"/>
              </a:rPr>
              <a:t>sức</a:t>
            </a:r>
            <a:endParaRPr lang="en-US" altLang="en-US" sz="36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" y="0"/>
            <a:ext cx="12191999" cy="67473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99071" y="2419548"/>
            <a:ext cx="61938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Arial" panose="020B0604020202020204" pitchFamily="34" charset="0"/>
              </a:rPr>
              <a:t>Ôn</a:t>
            </a: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panose="020B0604020202020204" pitchFamily="34" charset="0"/>
              </a:rPr>
              <a:t>đếm</a:t>
            </a: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panose="020B0604020202020204" pitchFamily="34" charset="0"/>
              </a:rPr>
              <a:t>đến</a:t>
            </a: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 5, </a:t>
            </a:r>
            <a:r>
              <a:rPr lang="en-US" altLang="en-US" sz="2800" dirty="0" err="1">
                <a:solidFill>
                  <a:srgbClr val="0000FF"/>
                </a:solidFill>
                <a:latin typeface="Arial" panose="020B0604020202020204" pitchFamily="34" charset="0"/>
              </a:rPr>
              <a:t>củng</a:t>
            </a: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panose="020B0604020202020204" pitchFamily="34" charset="0"/>
              </a:rPr>
              <a:t>cố</a:t>
            </a: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panose="020B0604020202020204" pitchFamily="34" charset="0"/>
              </a:rPr>
              <a:t>lượng</a:t>
            </a: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 5,</a:t>
            </a:r>
            <a:endParaRPr lang="en-US" altLang="en-US" sz="28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Arial" panose="020B0604020202020204" pitchFamily="34" charset="0"/>
              </a:rPr>
              <a:t>thêm</a:t>
            </a: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panose="020B0604020202020204" pitchFamily="34" charset="0"/>
              </a:rPr>
              <a:t>bớt</a:t>
            </a: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panose="020B0604020202020204" pitchFamily="34" charset="0"/>
              </a:rPr>
              <a:t>phạm</a:t>
            </a: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 vi 5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461" y="-77002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19927" y="2824296"/>
            <a:ext cx="61938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FF3300"/>
                </a:solidFill>
                <a:latin typeface="Arial" panose="020B0604020202020204" pitchFamily="34" charset="0"/>
              </a:rPr>
              <a:t>Trò</a:t>
            </a:r>
            <a:r>
              <a:rPr lang="en-US" altLang="en-US" sz="4000" dirty="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3300"/>
                </a:solidFill>
                <a:latin typeface="Arial" panose="020B0604020202020204" pitchFamily="34" charset="0"/>
              </a:rPr>
              <a:t>chơi</a:t>
            </a:r>
            <a:r>
              <a:rPr lang="en-US" altLang="en-US" sz="4000" dirty="0">
                <a:solidFill>
                  <a:srgbClr val="FF3300"/>
                </a:solidFill>
                <a:latin typeface="Arial" panose="020B0604020202020204" pitchFamily="34" charset="0"/>
              </a:rPr>
              <a:t> 2: </a:t>
            </a:r>
            <a:br>
              <a:rPr lang="en-US" altLang="en-US" sz="4000" dirty="0">
                <a:solidFill>
                  <a:srgbClr val="FF3300"/>
                </a:solidFill>
                <a:latin typeface="Arial" panose="020B0604020202020204" pitchFamily="34" charset="0"/>
              </a:rPr>
            </a:br>
            <a:r>
              <a:rPr lang="en-US" altLang="en-US" sz="4000" dirty="0" err="1">
                <a:solidFill>
                  <a:srgbClr val="FF3300"/>
                </a:solidFill>
                <a:latin typeface="Arial" panose="020B0604020202020204" pitchFamily="34" charset="0"/>
              </a:rPr>
              <a:t>Tìm</a:t>
            </a:r>
            <a:r>
              <a:rPr lang="en-US" altLang="en-US" sz="4000" dirty="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3300"/>
                </a:solidFill>
                <a:latin typeface="Arial" panose="020B0604020202020204" pitchFamily="34" charset="0"/>
              </a:rPr>
              <a:t>nhà</a:t>
            </a:r>
            <a:endParaRPr lang="en-US" altLang="en-US" sz="40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30969" y="1773616"/>
            <a:ext cx="62048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FF3300"/>
                </a:solidFill>
                <a:latin typeface="Arial" panose="020B0604020202020204" pitchFamily="34" charset="0"/>
              </a:rPr>
              <a:t>Tiết</a:t>
            </a:r>
            <a:r>
              <a:rPr lang="en-US" altLang="en-US" sz="4000" dirty="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3300"/>
                </a:solidFill>
                <a:latin typeface="Arial" panose="020B0604020202020204" pitchFamily="34" charset="0"/>
              </a:rPr>
              <a:t>học</a:t>
            </a:r>
            <a:r>
              <a:rPr lang="en-US" altLang="en-US" sz="4000" dirty="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3300"/>
                </a:solidFill>
                <a:latin typeface="Arial" panose="020B0604020202020204" pitchFamily="34" charset="0"/>
              </a:rPr>
              <a:t>kết</a:t>
            </a:r>
            <a:r>
              <a:rPr lang="en-US" altLang="en-US" sz="4000" dirty="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3300"/>
                </a:solidFill>
                <a:latin typeface="Arial" panose="020B0604020202020204" pitchFamily="34" charset="0"/>
              </a:rPr>
              <a:t>thúc</a:t>
            </a:r>
            <a:endParaRPr lang="en-US" altLang="en-US" sz="40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0676" y="2962795"/>
            <a:ext cx="61938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</a:rPr>
              <a:t>Chúc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</a:rPr>
              <a:t>các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</a:rPr>
              <a:t>cô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</a:rPr>
              <a:t>nhiều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</a:rPr>
              <a:t>sức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</a:rPr>
              <a:t>khỏe</a:t>
            </a:r>
            <a:endParaRPr lang="en-US" altLang="en-US" sz="36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935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09398" y="2756919"/>
            <a:ext cx="1848050" cy="1622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600" dirty="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  <a:endParaRPr lang="en-US" altLang="en-US" sz="96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5650" y="2358189"/>
            <a:ext cx="3688881" cy="1574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600" dirty="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endParaRPr lang="en-US" altLang="en-US" sz="96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7899" y="2435190"/>
            <a:ext cx="3602254" cy="1559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600" dirty="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  <a:endParaRPr lang="en-US" altLang="en-US" sz="96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7377"/>
            <a:ext cx="12326754" cy="69253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38787" y="2156059"/>
            <a:ext cx="1254494" cy="1568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600" dirty="0">
                <a:solidFill>
                  <a:srgbClr val="0000FF"/>
                </a:solidFill>
                <a:latin typeface="Arial" panose="020B0604020202020204" pitchFamily="34" charset="0"/>
              </a:rPr>
              <a:t>4</a:t>
            </a:r>
            <a:endParaRPr lang="en-US" altLang="en-US" sz="96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77002"/>
            <a:ext cx="12192000" cy="71034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28648" y="2204185"/>
            <a:ext cx="10972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600" dirty="0">
                <a:solidFill>
                  <a:srgbClr val="0000FF"/>
                </a:solidFill>
                <a:latin typeface="Arial" panose="020B0604020202020204" pitchFamily="34" charset="0"/>
              </a:rPr>
              <a:t>5</a:t>
            </a:r>
            <a:endParaRPr lang="en-US" altLang="en-US" sz="96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371" y="-533401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910394"/>
            <a:ext cx="2152650" cy="1476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962" y="437810"/>
            <a:ext cx="2152650" cy="1476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3501" y="2188540"/>
            <a:ext cx="2152650" cy="1476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775" y="898751"/>
            <a:ext cx="2152650" cy="1476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775" y="3006500"/>
            <a:ext cx="2152650" cy="14763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40244" y="2095255"/>
            <a:ext cx="3946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9600" dirty="0">
                <a:solidFill>
                  <a:srgbClr val="0000FF"/>
                </a:solidFill>
                <a:latin typeface="Arial" panose="020B0604020202020204" pitchFamily="34" charset="0"/>
              </a:rPr>
              <a:t>5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Picture 11" descr="elephants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433" y="2451033"/>
            <a:ext cx="1981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elephants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135" y="679383"/>
            <a:ext cx="1981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elephants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1" y="3910262"/>
            <a:ext cx="1981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elephants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265" y="3456070"/>
            <a:ext cx="1981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elephants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523" y="838200"/>
            <a:ext cx="1981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714097" y="2358721"/>
            <a:ext cx="10515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600" dirty="0">
                <a:solidFill>
                  <a:srgbClr val="0000FF"/>
                </a:solidFill>
                <a:latin typeface="Arial" panose="020B0604020202020204" pitchFamily="34" charset="0"/>
              </a:rPr>
              <a:t>5</a:t>
            </a:r>
            <a:endParaRPr lang="en-US" altLang="en-US" sz="96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503</Words>
  <Application>WPS Presentation</Application>
  <PresentationFormat>Widescreen</PresentationFormat>
  <Paragraphs>59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Arial</vt:lpstr>
      <vt:lpstr>SimSun</vt:lpstr>
      <vt:lpstr>Wingdings</vt:lpstr>
      <vt:lpstr>Times New Roman</vt:lpstr>
      <vt:lpstr>Aptos</vt:lpstr>
      <vt:lpstr>Segoe UI</vt:lpstr>
      <vt:lpstr>Microsoft YaHei</vt:lpstr>
      <vt:lpstr>Arial Unicode MS</vt:lpstr>
      <vt:lpstr>Aptos Display</vt:lpstr>
      <vt:lpstr>Segoe UI Variable Display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2</cp:revision>
  <dcterms:created xsi:type="dcterms:W3CDTF">2025-03-04T13:24:00Z</dcterms:created>
  <dcterms:modified xsi:type="dcterms:W3CDTF">2025-03-17T14:33:22Z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404A7B0B636C4F189DD09722E0F70EF4_12</vt:lpwstr>
  </property>
  <property fmtid="{D5CDD505-2E9C-101B-9397-08002B2CF9AE}" pid="3" name="KSOProductBuildVer">
    <vt:lpwstr>1033-12.2.0.20326</vt:lpwstr>
  </property>
</Properties>
</file>