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9" r:id="rId2"/>
    <p:sldId id="2007577144" r:id="rId3"/>
    <p:sldId id="2007577145" r:id="rId4"/>
    <p:sldId id="2007577146" r:id="rId5"/>
    <p:sldId id="2007577147" r:id="rId6"/>
    <p:sldId id="2007577148" r:id="rId7"/>
    <p:sldId id="2007577149" r:id="rId8"/>
    <p:sldId id="307" r:id="rId9"/>
    <p:sldId id="2007577179" r:id="rId10"/>
    <p:sldId id="2007577140" r:id="rId11"/>
    <p:sldId id="2007577151" r:id="rId12"/>
    <p:sldId id="2007577141" r:id="rId13"/>
    <p:sldId id="2007577155" r:id="rId14"/>
    <p:sldId id="2007577176" r:id="rId15"/>
    <p:sldId id="310" r:id="rId16"/>
    <p:sldId id="2007577180" r:id="rId17"/>
    <p:sldId id="275" r:id="rId18"/>
    <p:sldId id="2007577156" r:id="rId19"/>
    <p:sldId id="2007577157" r:id="rId20"/>
    <p:sldId id="2007577159" r:id="rId21"/>
    <p:sldId id="2007577161" r:id="rId22"/>
    <p:sldId id="2007577162" r:id="rId23"/>
    <p:sldId id="2007577163" r:id="rId24"/>
    <p:sldId id="2007577164" r:id="rId25"/>
    <p:sldId id="2007577165" r:id="rId26"/>
    <p:sldId id="2007577166" r:id="rId27"/>
    <p:sldId id="2007577169" r:id="rId28"/>
    <p:sldId id="2007577174" r:id="rId29"/>
    <p:sldId id="2007577142" r:id="rId30"/>
    <p:sldId id="20075771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EE3"/>
    <a:srgbClr val="C3F3FD"/>
    <a:srgbClr val="FCFBC4"/>
    <a:srgbClr val="C5F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0A2B-11BD-486F-B012-4AABE6F091D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7FF09-8C3D-4DAA-B781-2C0D3343F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8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13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0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3. HS làm việc theo nhóm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04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effectLst/>
              </a:rPr>
              <a:t>GV cho HS thảo luận nhóm để đưa ra ý tưởng của nhóm, hỗ trợ nếu nhóm gặp khó khăn trong việc thể hiện ý tưởng. </a:t>
            </a:r>
            <a:endParaRPr lang="en-US">
              <a:effectLst/>
            </a:endParaRPr>
          </a:p>
          <a:p>
            <a:r>
              <a:rPr lang="vi-VN">
                <a:effectLst/>
              </a:rPr>
              <a:t>GV chiếu tiêu chí sản phẩm và yêu cầu nội dung thảo luận của học sinh bám sát với các tiêu chí đó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0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2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HS</a:t>
            </a:r>
            <a:r>
              <a:rPr lang="en-US" baseline="0"/>
              <a:t> lựa chọn vật liệu dùng làm sản phẩm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85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HS thực hiện sản phẩm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6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7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2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820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6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5.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1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hướng dẫn HS đánh giá theo từng tiêu chí bằng hình dán. Có thể tặng thêm hình dán cho điểm sáng tạo, làm nhanh, đẹp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2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hướng dẫn HS đánh giá theo từng tiêu chí bằng hình dán. Có thể tặng thêm hình dán cho điểm sáng tạo, làm nhanh, đẹp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2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0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C1424-7CB3-4FB2-AB46-C006920F2C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2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50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179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9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833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616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38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780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40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967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00418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715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320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729" r:id="rId8"/>
    <p:sldLayoutId id="214748373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60.png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0.png"/><Relationship Id="rId11" Type="http://schemas.openxmlformats.org/officeDocument/2006/relationships/image" Target="../media/image590.png"/><Relationship Id="rId5" Type="http://schemas.openxmlformats.org/officeDocument/2006/relationships/image" Target="../media/image540.png"/><Relationship Id="rId10" Type="http://schemas.openxmlformats.org/officeDocument/2006/relationships/image" Target="../media/image570.png"/><Relationship Id="rId4" Type="http://schemas.openxmlformats.org/officeDocument/2006/relationships/image" Target="../media/image530.png"/><Relationship Id="rId9" Type="http://schemas.openxmlformats.org/officeDocument/2006/relationships/image" Target="../media/image5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sv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8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81.sv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86.sv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5" Type="http://schemas.openxmlformats.org/officeDocument/2006/relationships/image" Target="../media/image92.png"/><Relationship Id="rId10" Type="http://schemas.openxmlformats.org/officeDocument/2006/relationships/image" Target="../media/image88.jpeg"/><Relationship Id="rId4" Type="http://schemas.openxmlformats.org/officeDocument/2006/relationships/image" Target="../media/image83.svg"/><Relationship Id="rId9" Type="http://schemas.openxmlformats.org/officeDocument/2006/relationships/image" Target="../media/image87.pn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7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microsoft.com/office/2007/relationships/hdphoto" Target="../media/hdphoto2.wdp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svg"/><Relationship Id="rId11" Type="http://schemas.openxmlformats.org/officeDocument/2006/relationships/image" Target="../media/image70.png"/><Relationship Id="rId5" Type="http://schemas.openxmlformats.org/officeDocument/2006/relationships/image" Target="../media/image95.png"/><Relationship Id="rId15" Type="http://schemas.openxmlformats.org/officeDocument/2006/relationships/image" Target="../media/image103.sv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svg"/><Relationship Id="rId11" Type="http://schemas.openxmlformats.org/officeDocument/2006/relationships/image" Target="../media/image70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svg"/><Relationship Id="rId11" Type="http://schemas.openxmlformats.org/officeDocument/2006/relationships/image" Target="../media/image70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sv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0" Type="http://schemas.openxmlformats.org/officeDocument/2006/relationships/image" Target="../media/image107.pn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98.sv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9.png"/><Relationship Id="rId5" Type="http://schemas.openxmlformats.org/officeDocument/2006/relationships/image" Target="../media/image96.svg"/><Relationship Id="rId10" Type="http://schemas.openxmlformats.org/officeDocument/2006/relationships/image" Target="../media/image70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8.png"/><Relationship Id="rId3" Type="http://schemas.openxmlformats.org/officeDocument/2006/relationships/image" Target="../media/image112.png"/><Relationship Id="rId7" Type="http://schemas.openxmlformats.org/officeDocument/2006/relationships/image" Target="../media/image116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11" Type="http://schemas.openxmlformats.org/officeDocument/2006/relationships/image" Target="../media/image117.svg"/><Relationship Id="rId5" Type="http://schemas.openxmlformats.org/officeDocument/2006/relationships/image" Target="../media/image114.png"/><Relationship Id="rId10" Type="http://schemas.openxmlformats.org/officeDocument/2006/relationships/image" Target="../media/image66.png"/><Relationship Id="rId4" Type="http://schemas.openxmlformats.org/officeDocument/2006/relationships/image" Target="../media/image113.svg"/><Relationship Id="rId9" Type="http://schemas.openxmlformats.org/officeDocument/2006/relationships/image" Target="../media/image9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6.emf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3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3" Type="http://schemas.openxmlformats.org/officeDocument/2006/relationships/video" Target="NULL" TargetMode="External"/><Relationship Id="rId7" Type="http://schemas.openxmlformats.org/officeDocument/2006/relationships/image" Target="../media/image30.sv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microsoft.com/office/2007/relationships/media" Target="../media/media4.mp4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30.sv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3.png"/><Relationship Id="rId4" Type="http://schemas.openxmlformats.org/officeDocument/2006/relationships/video" Target="../media/media5.mp4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30.sv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video" Target="../media/media5.mp4"/><Relationship Id="rId9" Type="http://schemas.openxmlformats.org/officeDocument/2006/relationships/image" Target="../media/image45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107" y="3347686"/>
            <a:ext cx="2173703" cy="168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E9EFDB-19F5-8B71-0B86-F39A318EC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769" y="264161"/>
            <a:ext cx="8583912" cy="58343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703400"/>
            <a:ext cx="1001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8263421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  <a:tr h="874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num>
                                  <m:den/>
                                </m:f>
                              </m:oMath>
                            </m:oMathPara>
                          </a14:m>
                          <a:endParaRPr lang="en-US" sz="2400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7941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8263421"/>
                  </p:ext>
                </p:extLst>
              </p:nvPr>
            </p:nvGraphicFramePr>
            <p:xfrm>
              <a:off x="3203575" y="1148290"/>
              <a:ext cx="6492876" cy="393828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24643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863879547"/>
                        </a:ext>
                      </a:extLst>
                    </a:gridCol>
                    <a:gridCol w="324643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181595371"/>
                        </a:ext>
                      </a:extLst>
                    </a:gridCol>
                  </a:tblGrid>
                  <a:tr h="8749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/>
                          </a:r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sz="240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240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139321278"/>
                      </a:ext>
                    </a:extLst>
                  </a:tr>
                  <a:tr h="10497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8" t="-87791" r="-99812" b="-1924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376" t="-87791" b="-1924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864279342"/>
                      </a:ext>
                    </a:extLst>
                  </a:tr>
                  <a:tr h="1007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8" t="-195758" r="-99812" b="-1006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376" t="-195758" b="-1006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633476372"/>
                      </a:ext>
                    </a:extLst>
                  </a:tr>
                  <a:tr h="10059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88" t="-295758" r="-99812" b="-6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376" t="-295758" b="-6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167941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CAE5F62-E384-A99F-B13A-EFC7BEF538FB}"/>
              </a:ext>
            </a:extLst>
          </p:cNvPr>
          <p:cNvSpPr/>
          <p:nvPr/>
        </p:nvSpPr>
        <p:spPr>
          <a:xfrm>
            <a:off x="7810500" y="2085975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1675A-4EEC-A7C6-7144-DC150122CB49}"/>
              </a:ext>
            </a:extLst>
          </p:cNvPr>
          <p:cNvSpPr/>
          <p:nvPr/>
        </p:nvSpPr>
        <p:spPr>
          <a:xfrm>
            <a:off x="7810500" y="3105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88158B-A61A-0F44-BA55-8F4FDE1D4DD9}"/>
              </a:ext>
            </a:extLst>
          </p:cNvPr>
          <p:cNvSpPr/>
          <p:nvPr/>
        </p:nvSpPr>
        <p:spPr>
          <a:xfrm>
            <a:off x="7800975" y="4629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19B72-FDDC-9B25-16B4-5C6D378253C6}"/>
              </a:ext>
            </a:extLst>
          </p:cNvPr>
          <p:cNvSpPr/>
          <p:nvPr/>
        </p:nvSpPr>
        <p:spPr>
          <a:xfrm>
            <a:off x="7705725" y="2085975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0BA39-BBA8-25E6-78B0-CD798807B583}"/>
              </a:ext>
            </a:extLst>
          </p:cNvPr>
          <p:cNvSpPr/>
          <p:nvPr/>
        </p:nvSpPr>
        <p:spPr>
          <a:xfrm>
            <a:off x="7724775" y="3095625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2E4E2-8B07-71F9-527B-3CB64D82AE1C}"/>
              </a:ext>
            </a:extLst>
          </p:cNvPr>
          <p:cNvSpPr/>
          <p:nvPr/>
        </p:nvSpPr>
        <p:spPr>
          <a:xfrm>
            <a:off x="7562850" y="4629150"/>
            <a:ext cx="904875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453368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1262755"/>
                  </p:ext>
                </p:extLst>
              </p:nvPr>
            </p:nvGraphicFramePr>
            <p:xfrm>
              <a:off x="2459421" y="1148290"/>
              <a:ext cx="7237030" cy="441693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18515">
                      <a:extLst>
                        <a:ext uri="{9D8B030D-6E8A-4147-A177-3AD203B41FA5}">
                          <a16:colId xmlns:a16="http://schemas.microsoft.com/office/drawing/2014/main" val="3863879547"/>
                        </a:ext>
                      </a:extLst>
                    </a:gridCol>
                    <a:gridCol w="3618515">
                      <a:extLst>
                        <a:ext uri="{9D8B030D-6E8A-4147-A177-3AD203B41FA5}">
                          <a16:colId xmlns:a16="http://schemas.microsoft.com/office/drawing/2014/main" val="2181595371"/>
                        </a:ext>
                      </a:extLst>
                    </a:gridCol>
                  </a:tblGrid>
                  <a:tr h="1317947"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9321278"/>
                      </a:ext>
                    </a:extLst>
                  </a:tr>
                  <a:tr h="1581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70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4279342"/>
                      </a:ext>
                    </a:extLst>
                  </a:tr>
                  <a:tr h="15178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400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20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/>
                                  <m:den>
                                    <m:r>
                                      <a:rPr lang="en-US" sz="3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ln>
                              <a:solidFill>
                                <a:sysClr val="windowText" lastClr="000000"/>
                              </a:solidFill>
                            </a:ln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34763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E5E846-8B27-CF6D-3FFE-C45AAEEA4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1262755"/>
                  </p:ext>
                </p:extLst>
              </p:nvPr>
            </p:nvGraphicFramePr>
            <p:xfrm>
              <a:off x="2459421" y="1148290"/>
              <a:ext cx="7237030" cy="441693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1851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863879547"/>
                        </a:ext>
                      </a:extLst>
                    </a:gridCol>
                    <a:gridCol w="361851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181595371"/>
                        </a:ext>
                      </a:extLst>
                    </a:gridCol>
                  </a:tblGrid>
                  <a:tr h="13179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/>
                          </a:r>
                          <a:b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Chuyển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thành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số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thập</a:t>
                          </a:r>
                          <a:r>
                            <a:rPr lang="en-US" sz="24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240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phân</a:t>
                          </a:r>
                          <a:endParaRPr lang="en-US" sz="24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139321278"/>
                      </a:ext>
                    </a:extLst>
                  </a:tr>
                  <a:tr h="15811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85769" r="-100000" b="-95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85769" b="-95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864279342"/>
                      </a:ext>
                    </a:extLst>
                  </a:tr>
                  <a:tr h="15178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9397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000" t="-1939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6334763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CAE5F62-E384-A99F-B13A-EFC7BEF538FB}"/>
              </a:ext>
            </a:extLst>
          </p:cNvPr>
          <p:cNvSpPr/>
          <p:nvPr/>
        </p:nvSpPr>
        <p:spPr>
          <a:xfrm>
            <a:off x="7700141" y="2590472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1675A-4EEC-A7C6-7144-DC150122CB49}"/>
              </a:ext>
            </a:extLst>
          </p:cNvPr>
          <p:cNvSpPr/>
          <p:nvPr/>
        </p:nvSpPr>
        <p:spPr>
          <a:xfrm>
            <a:off x="7810500" y="3105150"/>
            <a:ext cx="5715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19B72-FDDC-9B25-16B4-5C6D378253C6}"/>
              </a:ext>
            </a:extLst>
          </p:cNvPr>
          <p:cNvSpPr/>
          <p:nvPr/>
        </p:nvSpPr>
        <p:spPr>
          <a:xfrm>
            <a:off x="7684376" y="2543175"/>
            <a:ext cx="581025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0BA39-BBA8-25E6-78B0-CD798807B583}"/>
              </a:ext>
            </a:extLst>
          </p:cNvPr>
          <p:cNvSpPr/>
          <p:nvPr/>
        </p:nvSpPr>
        <p:spPr>
          <a:xfrm>
            <a:off x="7810500" y="3095625"/>
            <a:ext cx="600075" cy="512102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719B72-FDDC-9B25-16B4-5C6D378253C6}"/>
              </a:ext>
            </a:extLst>
          </p:cNvPr>
          <p:cNvSpPr/>
          <p:nvPr/>
        </p:nvSpPr>
        <p:spPr>
          <a:xfrm>
            <a:off x="7579601" y="4066847"/>
            <a:ext cx="685800" cy="45720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84787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686D4-0937-B3E1-AB4E-5E1072E6A428}"/>
              </a:ext>
            </a:extLst>
          </p:cNvPr>
          <p:cNvSpPr/>
          <p:nvPr/>
        </p:nvSpPr>
        <p:spPr>
          <a:xfrm>
            <a:off x="742056" y="738587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5F334-2AC9-EE14-624B-D3AFFA6CC3E4}"/>
              </a:ext>
            </a:extLst>
          </p:cNvPr>
          <p:cNvSpPr txBox="1"/>
          <p:nvPr/>
        </p:nvSpPr>
        <p:spPr>
          <a:xfrm>
            <a:off x="1290962" y="636725"/>
            <a:ext cx="1019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</a:rPr>
              <a:t>Chuyển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thành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rồi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đọc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số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thập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phân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đó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A999F-A71E-559F-B2D3-EDDA72FC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1290637"/>
            <a:ext cx="421005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60463-114A-108A-8E3F-9D3BB8354EB4}"/>
                  </a:ext>
                </a:extLst>
              </p:cNvPr>
              <p:cNvSpPr txBox="1"/>
              <p:nvPr/>
            </p:nvSpPr>
            <p:spPr>
              <a:xfrm>
                <a:off x="342900" y="1933575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60463-114A-108A-8E3F-9D3BB8354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933575"/>
                <a:ext cx="1457325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A4BFBB-5C0F-1886-6A0A-5F8E27E385F0}"/>
                  </a:ext>
                </a:extLst>
              </p:cNvPr>
              <p:cNvSpPr txBox="1"/>
              <p:nvPr/>
            </p:nvSpPr>
            <p:spPr>
              <a:xfrm>
                <a:off x="333375" y="3248025"/>
                <a:ext cx="1457325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A4BFBB-5C0F-1886-6A0A-5F8E27E38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" y="3248025"/>
                <a:ext cx="1457325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3F03B-46D6-4C04-156E-0D00A7DA2525}"/>
                  </a:ext>
                </a:extLst>
              </p:cNvPr>
              <p:cNvSpPr txBox="1"/>
              <p:nvPr/>
            </p:nvSpPr>
            <p:spPr>
              <a:xfrm>
                <a:off x="295275" y="4562475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3F03B-46D6-4C04-156E-0D00A7DA2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5" y="4562475"/>
                <a:ext cx="1457325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84DE91-F396-6B45-283A-D3991C1FE66D}"/>
                  </a:ext>
                </a:extLst>
              </p:cNvPr>
              <p:cNvSpPr txBox="1"/>
              <p:nvPr/>
            </p:nvSpPr>
            <p:spPr>
              <a:xfrm>
                <a:off x="1266825" y="1943100"/>
                <a:ext cx="1457325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84DE91-F396-6B45-283A-D3991C1F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25" y="1943100"/>
                <a:ext cx="1457325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B310BD-EADD-5969-B6BF-0376F9D78D47}"/>
                  </a:ext>
                </a:extLst>
              </p:cNvPr>
              <p:cNvSpPr txBox="1"/>
              <p:nvPr/>
            </p:nvSpPr>
            <p:spPr>
              <a:xfrm>
                <a:off x="2466975" y="2171700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=4,8</m:t>
                      </m:r>
                      <m:r>
                        <a:rPr lang="vi-VN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B310BD-EADD-5969-B6BF-0376F9D7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171700"/>
                <a:ext cx="145732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3AB583-14A5-330A-1610-915A5DE33DAD}"/>
                  </a:ext>
                </a:extLst>
              </p:cNvPr>
              <p:cNvSpPr txBox="1"/>
              <p:nvPr/>
            </p:nvSpPr>
            <p:spPr>
              <a:xfrm>
                <a:off x="1447800" y="3228975"/>
                <a:ext cx="1457325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sz="32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3200" b="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3AB583-14A5-330A-1610-915A5DE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228975"/>
                <a:ext cx="1457325" cy="1027525"/>
              </a:xfrm>
              <a:prstGeom prst="rect">
                <a:avLst/>
              </a:prstGeom>
              <a:blipFill>
                <a:blip r:embed="rId9"/>
                <a:stretch>
                  <a:fillRect r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758B5-5F4E-7B6D-C628-2F2886784BDE}"/>
                  </a:ext>
                </a:extLst>
              </p:cNvPr>
              <p:cNvSpPr txBox="1"/>
              <p:nvPr/>
            </p:nvSpPr>
            <p:spPr>
              <a:xfrm>
                <a:off x="2895600" y="3467100"/>
                <a:ext cx="1457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=1,25</m:t>
                      </m:r>
                      <m:r>
                        <a:rPr lang="vi-VN" sz="3200" b="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758B5-5F4E-7B6D-C628-2F2886784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467100"/>
                <a:ext cx="145732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C232E4-FC5F-7AC0-DB4B-C7BE91A5B1EB}"/>
                  </a:ext>
                </a:extLst>
              </p:cNvPr>
              <p:cNvSpPr txBox="1"/>
              <p:nvPr/>
            </p:nvSpPr>
            <p:spPr>
              <a:xfrm>
                <a:off x="1523999" y="4810125"/>
                <a:ext cx="18093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n>
                          <a:noFill/>
                        </a:ln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=0,039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</a:rPr>
                  <a:t>: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C232E4-FC5F-7AC0-DB4B-C7BE91A5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4810125"/>
                <a:ext cx="1809345" cy="584775"/>
              </a:xfrm>
              <a:prstGeom prst="rect">
                <a:avLst/>
              </a:prstGeom>
              <a:blipFill>
                <a:blip r:embed="rId11"/>
                <a:stretch>
                  <a:fillRect t="-13542" r="-23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73EF191-4074-1CE6-E2E2-08141C75282F}"/>
              </a:ext>
            </a:extLst>
          </p:cNvPr>
          <p:cNvSpPr txBox="1"/>
          <p:nvPr/>
        </p:nvSpPr>
        <p:spPr>
          <a:xfrm>
            <a:off x="4162425" y="2162175"/>
            <a:ext cx="345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A9AD22-160C-154A-65E9-C544ACD92BDA}"/>
              </a:ext>
            </a:extLst>
          </p:cNvPr>
          <p:cNvSpPr txBox="1"/>
          <p:nvPr/>
        </p:nvSpPr>
        <p:spPr>
          <a:xfrm>
            <a:off x="4352925" y="3457575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phẩy hai mươi lăm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7F40F-9B06-40CD-37F0-7CA0322BF9B2}"/>
              </a:ext>
            </a:extLst>
          </p:cNvPr>
          <p:cNvSpPr txBox="1"/>
          <p:nvPr/>
        </p:nvSpPr>
        <p:spPr>
          <a:xfrm>
            <a:off x="3219450" y="475297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trăm ba mươi chín.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10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7E0B02FE-2D11-2D1F-B613-44A9E7686E03}"/>
                  </a:ext>
                </a:extLst>
              </p:cNvPr>
              <p:cNvSpPr/>
              <p:nvPr/>
            </p:nvSpPr>
            <p:spPr>
              <a:xfrm>
                <a:off x="232859" y="468059"/>
                <a:ext cx="11959141" cy="6279336"/>
              </a:xfrm>
              <a:prstGeom prst="roundRect">
                <a:avLst/>
              </a:prstGeom>
              <a:solidFill>
                <a:schemeClr val="tx1">
                  <a:lumMod val="95000"/>
                </a:scheme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kumimoji="0" 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   </a:t>
                </a:r>
                <a:r>
                  <a:rPr lang="en-US" sz="5400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huyển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phân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số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thành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số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thập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5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phân</a:t>
                </a:r>
                <a:r>
                  <a:rPr kumimoji="0" lang="en-US" sz="5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  <a:sym typeface="Arial"/>
                  </a:rPr>
                  <a:t>. </a:t>
                </a:r>
              </a:p>
              <a:p>
                <a:pPr algn="just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5400" dirty="0">
                    <a:ln>
                      <a:solidFill>
                        <a:sysClr val="windowText" lastClr="000000"/>
                      </a:solidFill>
                    </a:ln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35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5400" kern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= 0,35</a:t>
                </a:r>
                <a:endParaRPr lang="en-US" sz="5400" dirty="0">
                  <a:ln>
                    <a:solidFill>
                      <a:sysClr val="windowText" lastClr="000000"/>
                    </a:solidFill>
                  </a:ln>
                </a:endParaRPr>
              </a:p>
              <a:p>
                <a:pPr lvl="0" algn="just" defTabSz="1219170">
                  <a:buClr>
                    <a:srgbClr val="000000"/>
                  </a:buClr>
                  <a:defRPr/>
                </a:pPr>
                <a:endPara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0B02FE-2D11-2D1F-B613-44A9E7686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59" y="468059"/>
                <a:ext cx="11959141" cy="6279336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811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959141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chuyển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thập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thập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13410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65ADA-0CF1-57F1-58CD-7F243E91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228" y="280910"/>
            <a:ext cx="9144793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F1236-BA37-4488-39B3-A24CA8D91FDE}"/>
              </a:ext>
            </a:extLst>
          </p:cNvPr>
          <p:cNvGrpSpPr/>
          <p:nvPr/>
        </p:nvGrpSpPr>
        <p:grpSpPr>
          <a:xfrm>
            <a:off x="742056" y="636725"/>
            <a:ext cx="10745094" cy="1569660"/>
            <a:chOff x="742056" y="636725"/>
            <a:chExt cx="10745094" cy="15696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1686D4-0937-B3E1-AB4E-5E1072E6A428}"/>
                </a:ext>
              </a:extLst>
            </p:cNvPr>
            <p:cNvSpPr/>
            <p:nvPr/>
          </p:nvSpPr>
          <p:spPr>
            <a:xfrm>
              <a:off x="742056" y="738587"/>
              <a:ext cx="523220" cy="523220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15F334-2AC9-EE14-624B-D3AFFA6CC3E4}"/>
                </a:ext>
              </a:extLst>
            </p:cNvPr>
            <p:cNvSpPr txBox="1"/>
            <p:nvPr/>
          </p:nvSpPr>
          <p:spPr>
            <a:xfrm>
              <a:off x="1290962" y="636725"/>
              <a:ext cx="101961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200" dirty="0" err="1">
                  <a:solidFill>
                    <a:prstClr val="black"/>
                  </a:solidFill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bốn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thẻ</a:t>
              </a:r>
              <a:r>
                <a:rPr lang="en-US" sz="3200" dirty="0">
                  <a:solidFill>
                    <a:prstClr val="black"/>
                  </a:solidFill>
                </a:rPr>
                <a:t>    ,    ,    ,      </a:t>
              </a:r>
              <a:r>
                <a:rPr lang="en-US" sz="3200" dirty="0" err="1">
                  <a:solidFill>
                    <a:prstClr val="black"/>
                  </a:solidFill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tất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cả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nguyên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hai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5AD452-0C05-F563-3152-EBF7FA820386}"/>
                </a:ext>
              </a:extLst>
            </p:cNvPr>
            <p:cNvSpPr/>
            <p:nvPr/>
          </p:nvSpPr>
          <p:spPr>
            <a:xfrm>
              <a:off x="3409950" y="63817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7475FA-EB60-730B-7B48-443BBE2C0957}"/>
                </a:ext>
              </a:extLst>
            </p:cNvPr>
            <p:cNvSpPr/>
            <p:nvPr/>
          </p:nvSpPr>
          <p:spPr>
            <a:xfrm>
              <a:off x="3962400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379A1D-67AF-F38B-18A1-9A60B98A24EA}"/>
                </a:ext>
              </a:extLst>
            </p:cNvPr>
            <p:cNvSpPr/>
            <p:nvPr/>
          </p:nvSpPr>
          <p:spPr>
            <a:xfrm>
              <a:off x="4524375" y="647700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7A74BC-65AD-B12F-1E4F-DF7708821BBB}"/>
                </a:ext>
              </a:extLst>
            </p:cNvPr>
            <p:cNvSpPr/>
            <p:nvPr/>
          </p:nvSpPr>
          <p:spPr>
            <a:xfrm>
              <a:off x="5114925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,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B3CC1-DE41-0B40-5499-F9BB3DCC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041" y="1686938"/>
            <a:ext cx="46101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7EC26B-A85D-411F-3E49-48829B2A2A89}"/>
              </a:ext>
            </a:extLst>
          </p:cNvPr>
          <p:cNvSpPr/>
          <p:nvPr/>
        </p:nvSpPr>
        <p:spPr>
          <a:xfrm>
            <a:off x="723900" y="2332719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0,27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122069-3D32-1EF6-4940-317836EC8AC4}"/>
              </a:ext>
            </a:extLst>
          </p:cNvPr>
          <p:cNvSpPr/>
          <p:nvPr/>
        </p:nvSpPr>
        <p:spPr>
          <a:xfrm>
            <a:off x="2486025" y="232846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0,72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FDD059-18CB-B808-9C8F-7ED47E24009D}"/>
              </a:ext>
            </a:extLst>
          </p:cNvPr>
          <p:cNvSpPr/>
          <p:nvPr/>
        </p:nvSpPr>
        <p:spPr>
          <a:xfrm>
            <a:off x="4217445" y="3888847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2,07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3D2639-B01B-CC08-74A4-1062A793C0E7}"/>
              </a:ext>
            </a:extLst>
          </p:cNvPr>
          <p:cNvSpPr/>
          <p:nvPr/>
        </p:nvSpPr>
        <p:spPr>
          <a:xfrm>
            <a:off x="6003591" y="3902807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2,70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4E2B92-7EC2-E6FE-2502-A9F39437393E}"/>
              </a:ext>
            </a:extLst>
          </p:cNvPr>
          <p:cNvSpPr/>
          <p:nvPr/>
        </p:nvSpPr>
        <p:spPr>
          <a:xfrm>
            <a:off x="7748881" y="493158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C47A91-2F1E-6366-A929-096F114E0274}"/>
              </a:ext>
            </a:extLst>
          </p:cNvPr>
          <p:cNvSpPr/>
          <p:nvPr/>
        </p:nvSpPr>
        <p:spPr>
          <a:xfrm>
            <a:off x="9397730" y="493158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7,20</a:t>
            </a:r>
          </a:p>
        </p:txBody>
      </p:sp>
    </p:spTree>
    <p:extLst>
      <p:ext uri="{BB962C8B-B14F-4D97-AF65-F5344CB8AC3E}">
        <p14:creationId xmlns:p14="http://schemas.microsoft.com/office/powerpoint/2010/main" val="46241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9356" y="3292767"/>
            <a:ext cx="3122979" cy="2461853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A2EA36-23BD-ADCA-48FF-3BCEB887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30" y="1902593"/>
            <a:ext cx="5639289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394688">
            <a:off x="11129496" y="-302838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69937" y="-142980"/>
            <a:ext cx="2438400" cy="1254667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90907" y="2134223"/>
            <a:ext cx="790531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"Dụng cụ học số thập phân"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0" y="5694431"/>
            <a:ext cx="2438400" cy="1254667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D9729-AC5A-D9DC-CFB6-9E3D63511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93" y="60535"/>
            <a:ext cx="1377415" cy="97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985476-89D4-029B-5642-2AD337409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53" y="2372384"/>
            <a:ext cx="2651059" cy="3322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51F3B-64B2-D2B2-3675-9D050E4A3A8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4679631"/>
            <a:ext cx="2098907" cy="26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3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493" y="268134"/>
            <a:ext cx="11003015" cy="6321732"/>
          </a:xfrm>
          <a:custGeom>
            <a:avLst/>
            <a:gdLst/>
            <a:ahLst/>
            <a:cxnLst/>
            <a:rect l="l" t="t" r="r" b="b"/>
            <a:pathLst>
              <a:path w="16504522" h="9482598">
                <a:moveTo>
                  <a:pt x="0" y="0"/>
                </a:moveTo>
                <a:lnTo>
                  <a:pt x="16504522" y="0"/>
                </a:lnTo>
                <a:lnTo>
                  <a:pt x="16504522" y="9482598"/>
                </a:lnTo>
                <a:lnTo>
                  <a:pt x="0" y="9482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59301" y="1298153"/>
            <a:ext cx="2174609" cy="27432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8311" y="1183973"/>
            <a:ext cx="8447550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2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sẻ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làm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662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 cụ học số thập phân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-492812" y="2918429"/>
            <a:ext cx="2174609" cy="27432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3261914" y="0"/>
                </a:moveTo>
                <a:lnTo>
                  <a:pt x="0" y="0"/>
                </a:lnTo>
                <a:lnTo>
                  <a:pt x="0" y="4114800"/>
                </a:lnTo>
                <a:lnTo>
                  <a:pt x="3261914" y="4114800"/>
                </a:lnTo>
                <a:lnTo>
                  <a:pt x="32619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2E51E-B895-71BA-5E26-1FA3DB8440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1D054-72F4-948D-7B39-234E7E7F5ED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46" y="506437"/>
            <a:ext cx="1720850" cy="18796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3903A6B2-0EA5-E444-7513-3B2783F2B54C}"/>
              </a:ext>
            </a:extLst>
          </p:cNvPr>
          <p:cNvSpPr txBox="1"/>
          <p:nvPr/>
        </p:nvSpPr>
        <p:spPr>
          <a:xfrm>
            <a:off x="1624802" y="1229886"/>
            <a:ext cx="543509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Montserrat SemiBold" panose="00000700000000000000" pitchFamily="2" charset="0"/>
              </a:rPr>
              <a:t>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9750A7-9569-5BF2-10E0-2855488663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9052" y="2572590"/>
            <a:ext cx="3365157" cy="3450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44B1F-2AD5-6EC0-D1D7-93AFD9A30E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8767" y="3678053"/>
            <a:ext cx="4142871" cy="23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298918511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33390FE9-09CA-CBDA-54B2-C2876C6DB0EA}"/>
              </a:ext>
            </a:extLst>
          </p:cNvPr>
          <p:cNvSpPr/>
          <p:nvPr/>
        </p:nvSpPr>
        <p:spPr>
          <a:xfrm>
            <a:off x="1112204" y="1909980"/>
            <a:ext cx="4424996" cy="4109820"/>
          </a:xfrm>
          <a:custGeom>
            <a:avLst/>
            <a:gdLst/>
            <a:ahLst/>
            <a:cxnLst/>
            <a:rect l="l" t="t" r="r" b="b"/>
            <a:pathLst>
              <a:path w="6895412" h="4024996">
                <a:moveTo>
                  <a:pt x="0" y="0"/>
                </a:moveTo>
                <a:lnTo>
                  <a:pt x="6895412" y="0"/>
                </a:lnTo>
                <a:lnTo>
                  <a:pt x="6895412" y="4024997"/>
                </a:lnTo>
                <a:lnTo>
                  <a:pt x="0" y="4024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94493" y="268134"/>
            <a:ext cx="11003015" cy="6321732"/>
          </a:xfrm>
          <a:custGeom>
            <a:avLst/>
            <a:gdLst/>
            <a:ahLst/>
            <a:cxnLst/>
            <a:rect l="l" t="t" r="r" b="b"/>
            <a:pathLst>
              <a:path w="16504522" h="9482598">
                <a:moveTo>
                  <a:pt x="0" y="0"/>
                </a:moveTo>
                <a:lnTo>
                  <a:pt x="16504522" y="0"/>
                </a:lnTo>
                <a:lnTo>
                  <a:pt x="16504522" y="9482598"/>
                </a:lnTo>
                <a:lnTo>
                  <a:pt x="0" y="9482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59301" y="1298153"/>
            <a:ext cx="2174609" cy="27432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492812" y="2918429"/>
            <a:ext cx="2174609" cy="27432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3261914" y="0"/>
                </a:moveTo>
                <a:lnTo>
                  <a:pt x="0" y="0"/>
                </a:lnTo>
                <a:lnTo>
                  <a:pt x="0" y="4114800"/>
                </a:lnTo>
                <a:lnTo>
                  <a:pt x="3261914" y="4114800"/>
                </a:lnTo>
                <a:lnTo>
                  <a:pt x="326191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2E51E-B895-71BA-5E26-1FA3DB8440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E933A-1063-7C27-481D-F58148F8404B}"/>
              </a:ext>
            </a:extLst>
          </p:cNvPr>
          <p:cNvSpPr txBox="1"/>
          <p:nvPr/>
        </p:nvSpPr>
        <p:spPr>
          <a:xfrm>
            <a:off x="1815152" y="1026519"/>
            <a:ext cx="9531453" cy="3400925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lvl="0">
              <a:defRPr/>
            </a:pPr>
            <a:r>
              <a:rPr lang="vi-VN" altLang="zh-CN" sz="2400" b="1" dirty="0">
                <a:solidFill>
                  <a:srgbClr val="002060"/>
                </a:solidFill>
                <a:latin typeface="+mj-lt"/>
              </a:rPr>
              <a:t>Mô tả ngắn gọn cách làm sản phẩm</a:t>
            </a:r>
            <a:endParaRPr lang="en-US" altLang="zh-CN" sz="2400" b="1" dirty="0">
              <a:solidFill>
                <a:srgbClr val="002060"/>
              </a:solidFill>
              <a:latin typeface="+mj-lt"/>
            </a:endParaRPr>
          </a:p>
          <a:p>
            <a:pPr lvl="0">
              <a:defRPr/>
            </a:pPr>
            <a:r>
              <a:rPr lang="vi-VN" altLang="zh-CN" sz="2400" dirty="0">
                <a:solidFill>
                  <a:srgbClr val="002060"/>
                </a:solidFill>
                <a:latin typeface="+mj-lt"/>
              </a:rPr>
              <a:t>……………………………………………………………………………</a:t>
            </a:r>
            <a:endParaRPr lang="en-US" altLang="zh-CN" sz="2400" dirty="0">
              <a:solidFill>
                <a:srgbClr val="002060"/>
              </a:solidFill>
              <a:latin typeface="+mj-lt"/>
            </a:endParaRPr>
          </a:p>
          <a:p>
            <a:pPr>
              <a:defRPr/>
            </a:pPr>
            <a:r>
              <a:rPr lang="vi-VN" altLang="zh-CN" sz="2400" dirty="0">
                <a:solidFill>
                  <a:srgbClr val="002060"/>
                </a:solidFill>
              </a:rPr>
              <a:t>……………………………………………………………………………</a:t>
            </a:r>
            <a:endParaRPr lang="en-US" altLang="zh-CN" sz="2400" dirty="0">
              <a:solidFill>
                <a:srgbClr val="002060"/>
              </a:solidFill>
            </a:endParaRPr>
          </a:p>
          <a:p>
            <a:pPr lvl="0">
              <a:defRPr/>
            </a:pPr>
            <a:endParaRPr lang="en-US" altLang="zh-CN" sz="24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lvl="0">
              <a:defRPr/>
            </a:pP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 phẩm</a:t>
            </a:r>
            <a:endParaRPr lang="en-US" altLang="zh-C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altLang="zh-CN" sz="2400" dirty="0">
                <a:solidFill>
                  <a:srgbClr val="002060"/>
                </a:solidFill>
                <a:latin typeface="+mj-lt"/>
              </a:rPr>
              <a:t>………………………………………………………………………</a:t>
            </a:r>
            <a:r>
              <a:rPr lang="en-US" altLang="zh-CN" sz="2400" dirty="0">
                <a:solidFill>
                  <a:srgbClr val="002060"/>
                </a:solidFill>
                <a:latin typeface="+mj-lt"/>
              </a:rPr>
              <a:t>………..</a:t>
            </a:r>
          </a:p>
          <a:p>
            <a:pPr lvl="0">
              <a:defRPr/>
            </a:pPr>
            <a:r>
              <a:rPr lang="vi-VN" altLang="zh-CN" sz="2400" dirty="0">
                <a:solidFill>
                  <a:srgbClr val="002060"/>
                </a:solidFill>
              </a:rPr>
              <a:t>……………………………………………………………………………</a:t>
            </a:r>
            <a:endParaRPr lang="en-US" altLang="zh-CN" sz="2400" dirty="0">
              <a:solidFill>
                <a:srgbClr val="002060"/>
              </a:solidFill>
            </a:endParaRPr>
          </a:p>
          <a:p>
            <a:pPr>
              <a:defRPr/>
            </a:pPr>
            <a:endParaRPr lang="en-US" altLang="zh-CN" sz="2400" dirty="0">
              <a:solidFill>
                <a:srgbClr val="002060"/>
              </a:solidFill>
              <a:latin typeface="+mj-lt"/>
            </a:endParaRPr>
          </a:p>
          <a:p>
            <a:pPr>
              <a:defRPr/>
            </a:pPr>
            <a:endParaRPr lang="vi-VN" altLang="zh-CN" sz="2100" dirty="0">
              <a:solidFill>
                <a:srgbClr val="002060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31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81726">
            <a:off x="753203" y="3110870"/>
            <a:ext cx="3291764" cy="2638373"/>
          </a:xfrm>
          <a:custGeom>
            <a:avLst/>
            <a:gdLst/>
            <a:ahLst/>
            <a:cxnLst/>
            <a:rect l="l" t="t" r="r" b="b"/>
            <a:pathLst>
              <a:path w="4937646" h="3957560">
                <a:moveTo>
                  <a:pt x="0" y="0"/>
                </a:moveTo>
                <a:lnTo>
                  <a:pt x="4937645" y="0"/>
                </a:lnTo>
                <a:lnTo>
                  <a:pt x="4937645" y="3957560"/>
                </a:lnTo>
                <a:lnTo>
                  <a:pt x="0" y="3957560"/>
                </a:lnTo>
                <a:lnTo>
                  <a:pt x="0" y="0"/>
                </a:lnTo>
                <a:close/>
              </a:path>
            </a:pathLst>
          </a:custGeom>
          <a:solidFill>
            <a:srgbClr val="D4AF71"/>
          </a:solid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464B6E-720E-273B-3092-BC2EF20DD881}"/>
              </a:ext>
            </a:extLst>
          </p:cNvPr>
          <p:cNvSpPr/>
          <p:nvPr/>
        </p:nvSpPr>
        <p:spPr>
          <a:xfrm rot="186015">
            <a:off x="938690" y="3402989"/>
            <a:ext cx="2868387" cy="2114761"/>
          </a:xfrm>
          <a:prstGeom prst="rect">
            <a:avLst/>
          </a:prstGeom>
          <a:solidFill>
            <a:srgbClr val="4C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41222" y="3244839"/>
            <a:ext cx="3291764" cy="2638373"/>
          </a:xfrm>
          <a:custGeom>
            <a:avLst/>
            <a:gdLst/>
            <a:ahLst/>
            <a:cxnLst/>
            <a:rect l="l" t="t" r="r" b="b"/>
            <a:pathLst>
              <a:path w="4937646" h="3957560">
                <a:moveTo>
                  <a:pt x="0" y="0"/>
                </a:moveTo>
                <a:lnTo>
                  <a:pt x="4937645" y="0"/>
                </a:lnTo>
                <a:lnTo>
                  <a:pt x="4937645" y="3957560"/>
                </a:lnTo>
                <a:lnTo>
                  <a:pt x="0" y="3957560"/>
                </a:lnTo>
                <a:lnTo>
                  <a:pt x="0" y="0"/>
                </a:lnTo>
                <a:close/>
              </a:path>
            </a:pathLst>
          </a:custGeom>
          <a:solidFill>
            <a:srgbClr val="D4AF71"/>
          </a:solid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81359">
            <a:off x="8391221" y="3141183"/>
            <a:ext cx="3291764" cy="2638373"/>
          </a:xfrm>
          <a:custGeom>
            <a:avLst/>
            <a:gdLst/>
            <a:ahLst/>
            <a:cxnLst/>
            <a:rect l="l" t="t" r="r" b="b"/>
            <a:pathLst>
              <a:path w="4937646" h="3957560">
                <a:moveTo>
                  <a:pt x="0" y="0"/>
                </a:moveTo>
                <a:lnTo>
                  <a:pt x="4937646" y="0"/>
                </a:lnTo>
                <a:lnTo>
                  <a:pt x="4937646" y="3957560"/>
                </a:lnTo>
                <a:lnTo>
                  <a:pt x="0" y="3957560"/>
                </a:lnTo>
                <a:lnTo>
                  <a:pt x="0" y="0"/>
                </a:lnTo>
                <a:close/>
              </a:path>
            </a:pathLst>
          </a:custGeom>
          <a:solidFill>
            <a:srgbClr val="D4AF71"/>
          </a:solid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3916" y="2418510"/>
            <a:ext cx="2204535" cy="2743200"/>
          </a:xfrm>
          <a:custGeom>
            <a:avLst/>
            <a:gdLst/>
            <a:ahLst/>
            <a:cxnLst/>
            <a:rect l="l" t="t" r="r" b="b"/>
            <a:pathLst>
              <a:path w="3306803" h="4114800">
                <a:moveTo>
                  <a:pt x="0" y="0"/>
                </a:moveTo>
                <a:lnTo>
                  <a:pt x="3306803" y="0"/>
                </a:lnTo>
                <a:lnTo>
                  <a:pt x="3306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51789">
            <a:off x="10152063" y="3877769"/>
            <a:ext cx="2204535" cy="2743200"/>
          </a:xfrm>
          <a:custGeom>
            <a:avLst/>
            <a:gdLst/>
            <a:ahLst/>
            <a:cxnLst/>
            <a:rect l="l" t="t" r="r" b="b"/>
            <a:pathLst>
              <a:path w="3306803" h="4114800">
                <a:moveTo>
                  <a:pt x="0" y="0"/>
                </a:moveTo>
                <a:lnTo>
                  <a:pt x="3306803" y="0"/>
                </a:lnTo>
                <a:lnTo>
                  <a:pt x="3306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76774" y="5834196"/>
            <a:ext cx="1925148" cy="3067965"/>
          </a:xfrm>
          <a:custGeom>
            <a:avLst/>
            <a:gdLst/>
            <a:ahLst/>
            <a:cxnLst/>
            <a:rect l="l" t="t" r="r" b="b"/>
            <a:pathLst>
              <a:path w="2887722" h="4601947">
                <a:moveTo>
                  <a:pt x="0" y="0"/>
                </a:moveTo>
                <a:lnTo>
                  <a:pt x="2887722" y="0"/>
                </a:lnTo>
                <a:lnTo>
                  <a:pt x="2887722" y="4601948"/>
                </a:lnTo>
                <a:lnTo>
                  <a:pt x="0" y="4601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10892849" y="-1533983"/>
            <a:ext cx="1925148" cy="3067965"/>
          </a:xfrm>
          <a:custGeom>
            <a:avLst/>
            <a:gdLst/>
            <a:ahLst/>
            <a:cxnLst/>
            <a:rect l="l" t="t" r="r" b="b"/>
            <a:pathLst>
              <a:path w="2887722" h="4601947">
                <a:moveTo>
                  <a:pt x="0" y="4601948"/>
                </a:moveTo>
                <a:lnTo>
                  <a:pt x="2887722" y="4601948"/>
                </a:lnTo>
                <a:lnTo>
                  <a:pt x="2887722" y="0"/>
                </a:lnTo>
                <a:lnTo>
                  <a:pt x="0" y="0"/>
                </a:lnTo>
                <a:lnTo>
                  <a:pt x="0" y="4601948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-142143" y="-247493"/>
            <a:ext cx="1925148" cy="1993518"/>
          </a:xfrm>
          <a:custGeom>
            <a:avLst/>
            <a:gdLst/>
            <a:ahLst/>
            <a:cxnLst/>
            <a:rect l="l" t="t" r="r" b="b"/>
            <a:pathLst>
              <a:path w="2887722" h="2990277">
                <a:moveTo>
                  <a:pt x="0" y="2990276"/>
                </a:moveTo>
                <a:lnTo>
                  <a:pt x="2887722" y="2990276"/>
                </a:lnTo>
                <a:lnTo>
                  <a:pt x="2887722" y="0"/>
                </a:lnTo>
                <a:lnTo>
                  <a:pt x="0" y="0"/>
                </a:lnTo>
                <a:lnTo>
                  <a:pt x="0" y="299027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48938" y="1281784"/>
            <a:ext cx="649808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ontserrat SemiBold" panose="000007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EF17F2-1FDC-7AE7-C409-2402198E12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05" y="48258"/>
            <a:ext cx="1377415" cy="973373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53CCC02F-E846-858E-0F28-3A58169A41B5}"/>
              </a:ext>
            </a:extLst>
          </p:cNvPr>
          <p:cNvSpPr txBox="1"/>
          <p:nvPr/>
        </p:nvSpPr>
        <p:spPr>
          <a:xfrm>
            <a:off x="2794000" y="2022706"/>
            <a:ext cx="743863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Montserrat Medium" panose="00000600000000000000" pitchFamily="2" charset="0"/>
              </a:rPr>
              <a:t>     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Bìa trắng, bìa màu, bìa các-tông, keo dán, dập ghim, kéo,...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38C751-A281-E4BE-AC94-6906F448C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75" y="3445481"/>
            <a:ext cx="1143159" cy="1079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6D3BF0-7149-1B0F-25FA-C821B67A97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74" y="4716732"/>
            <a:ext cx="1399167" cy="7145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933D5B7-1636-826D-CEB8-E252EBB7A2C5}"/>
              </a:ext>
            </a:extLst>
          </p:cNvPr>
          <p:cNvSpPr/>
          <p:nvPr/>
        </p:nvSpPr>
        <p:spPr>
          <a:xfrm>
            <a:off x="2953547" y="3604307"/>
            <a:ext cx="544369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E750D6-D27B-84FE-ADB0-927949F33F1A}"/>
              </a:ext>
            </a:extLst>
          </p:cNvPr>
          <p:cNvSpPr/>
          <p:nvPr/>
        </p:nvSpPr>
        <p:spPr>
          <a:xfrm>
            <a:off x="3209081" y="3802025"/>
            <a:ext cx="544369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DC2C56-722E-D4D5-E8D5-A5DFDCFE0FCB}"/>
              </a:ext>
            </a:extLst>
          </p:cNvPr>
          <p:cNvSpPr/>
          <p:nvPr/>
        </p:nvSpPr>
        <p:spPr>
          <a:xfrm>
            <a:off x="4836932" y="3479008"/>
            <a:ext cx="2868387" cy="2114761"/>
          </a:xfrm>
          <a:prstGeom prst="rect">
            <a:avLst/>
          </a:prstGeom>
          <a:solidFill>
            <a:srgbClr val="4C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F27874-9AC1-8C79-4EC1-804D88A5B91C}"/>
              </a:ext>
            </a:extLst>
          </p:cNvPr>
          <p:cNvSpPr/>
          <p:nvPr/>
        </p:nvSpPr>
        <p:spPr>
          <a:xfrm rot="21356196">
            <a:off x="8614681" y="3370198"/>
            <a:ext cx="2868387" cy="2114761"/>
          </a:xfrm>
          <a:prstGeom prst="rect">
            <a:avLst/>
          </a:prstGeom>
          <a:solidFill>
            <a:srgbClr val="4C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1636C6-3B91-642C-A86C-F466E10C4D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67" y="4182099"/>
            <a:ext cx="794279" cy="979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E9AE1-120E-DA83-A4C1-FEF947974E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6226601" y="3879790"/>
            <a:ext cx="922643" cy="1194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D50E49-1EEC-6DEF-3467-9DE77702E0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170" l="0" r="100000">
                        <a14:foregroundMark x1="32948" y1="37736" x2="18497" y2="30189"/>
                        <a14:foregroundMark x1="43931" y1="59434" x2="32948" y2="71698"/>
                        <a14:foregroundMark x1="45087" y1="46226" x2="34104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3440">
            <a:off x="9022888" y="4341362"/>
            <a:ext cx="1409565" cy="8636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D44A81-6CF5-88FC-CD11-114BDE0F4A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35" y="3556927"/>
            <a:ext cx="1190880" cy="9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493" y="268134"/>
            <a:ext cx="11003015" cy="6321732"/>
          </a:xfrm>
          <a:custGeom>
            <a:avLst/>
            <a:gdLst/>
            <a:ahLst/>
            <a:cxnLst/>
            <a:rect l="l" t="t" r="r" b="b"/>
            <a:pathLst>
              <a:path w="16504522" h="9482598">
                <a:moveTo>
                  <a:pt x="0" y="0"/>
                </a:moveTo>
                <a:lnTo>
                  <a:pt x="16504522" y="0"/>
                </a:lnTo>
                <a:lnTo>
                  <a:pt x="16504522" y="9482598"/>
                </a:lnTo>
                <a:lnTo>
                  <a:pt x="0" y="9482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4651" y="1570198"/>
            <a:ext cx="99082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Montserrat SemiBold" panose="00000700000000000000" pitchFamily="2" charset="0"/>
              </a:rPr>
              <a:t>   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</a:t>
            </a:r>
          </a:p>
          <a:p>
            <a:pPr algn="l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2E51E-B895-71BA-5E26-1FA3DB844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936">
            <a:off x="2088801" y="1536034"/>
            <a:ext cx="2085494" cy="4551673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73699">
            <a:off x="-224385" y="4827038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0252028" y="-693305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09546" y="-329599"/>
            <a:ext cx="1790692" cy="3030402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3963423" y="5303116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828800" y="3522094"/>
            <a:ext cx="330275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5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65"/>
              </a:lnSpc>
            </a:pP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65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45915" y="786825"/>
            <a:ext cx="365031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2"/>
              </a:lnSpc>
            </a:pP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 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7704" y="2700803"/>
            <a:ext cx="1376111" cy="59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4300" dirty="0">
                <a:solidFill>
                  <a:srgbClr val="002060"/>
                </a:solidFill>
                <a:latin typeface="Montserrat SemiBold" panose="00000700000000000000" pitchFamily="2" charset="0"/>
              </a:rPr>
              <a:t>01</a:t>
            </a:r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8932982" y="936936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ADFBCC-D49B-15BA-0337-2619A7F92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000" y="2101836"/>
            <a:ext cx="5864077" cy="4370163"/>
          </a:xfrm>
          <a:prstGeom prst="rect">
            <a:avLst/>
          </a:prstGeom>
          <a:ln w="1905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Freeform 4">
            <a:extLst>
              <a:ext uri="{FF2B5EF4-FFF2-40B4-BE49-F238E27FC236}">
                <a16:creationId xmlns:a16="http://schemas.microsoft.com/office/drawing/2014/main" id="{8F11AD22-0B8F-FFEF-ACD0-DB1041FB8C61}"/>
              </a:ext>
            </a:extLst>
          </p:cNvPr>
          <p:cNvSpPr/>
          <p:nvPr/>
        </p:nvSpPr>
        <p:spPr>
          <a:xfrm rot="12877816" flipH="1">
            <a:off x="3650885" y="1296251"/>
            <a:ext cx="1583791" cy="2035245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936">
            <a:off x="1860876" y="1488433"/>
            <a:ext cx="3474119" cy="4688993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73699">
            <a:off x="-115204" y="4827037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0252028" y="-693305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09546" y="-329599"/>
            <a:ext cx="1790692" cy="3030402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3963423" y="5303116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72943" y="3182391"/>
            <a:ext cx="27432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3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0811" y="575370"/>
            <a:ext cx="365031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2"/>
              </a:lnSpc>
            </a:pPr>
            <a:r>
              <a:rPr lang="en-US" sz="4800">
                <a:solidFill>
                  <a:srgbClr val="002060"/>
                </a:solidFill>
                <a:latin typeface="Montserrat SemiBold" panose="00000700000000000000" pitchFamily="2" charset="0"/>
              </a:rPr>
              <a:t>GỢI 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27924" y="2448715"/>
            <a:ext cx="1376111" cy="59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4300" dirty="0">
                <a:solidFill>
                  <a:srgbClr val="002060"/>
                </a:solidFill>
                <a:latin typeface="Montserrat SemiBold" panose="00000700000000000000" pitchFamily="2" charset="0"/>
              </a:rPr>
              <a:t>02</a:t>
            </a:r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8932982" y="936936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FE5D681E-5894-2FFE-955B-CCCC55C5D179}"/>
              </a:ext>
            </a:extLst>
          </p:cNvPr>
          <p:cNvSpPr/>
          <p:nvPr/>
        </p:nvSpPr>
        <p:spPr>
          <a:xfrm rot="5400000">
            <a:off x="6180161" y="2529288"/>
            <a:ext cx="1583791" cy="1799425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778403-81E3-DB84-C2F0-AB57E55C96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964140">
            <a:off x="8458134" y="1570800"/>
            <a:ext cx="1915863" cy="2913216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883008-FF14-94CA-E654-FC4F04A838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79836">
            <a:off x="5863440" y="4511054"/>
            <a:ext cx="3315619" cy="2051818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ADD6CB99-F059-AE09-FE8B-ADCD678C651B}"/>
              </a:ext>
            </a:extLst>
          </p:cNvPr>
          <p:cNvSpPr/>
          <p:nvPr/>
        </p:nvSpPr>
        <p:spPr>
          <a:xfrm rot="13810301" flipH="1">
            <a:off x="5703461" y="921567"/>
            <a:ext cx="1583791" cy="2347597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3936">
            <a:off x="1911859" y="1424308"/>
            <a:ext cx="3269120" cy="4688993"/>
          </a:xfrm>
          <a:custGeom>
            <a:avLst/>
            <a:gdLst/>
            <a:ahLst/>
            <a:cxnLst/>
            <a:rect l="l" t="t" r="r" b="b"/>
            <a:pathLst>
              <a:path w="3128241" h="6827510">
                <a:moveTo>
                  <a:pt x="0" y="0"/>
                </a:moveTo>
                <a:lnTo>
                  <a:pt x="3128241" y="0"/>
                </a:lnTo>
                <a:lnTo>
                  <a:pt x="3128241" y="6827510"/>
                </a:lnTo>
                <a:lnTo>
                  <a:pt x="0" y="6827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573699">
            <a:off x="-224385" y="4827038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0252028" y="-693305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09546" y="-329599"/>
            <a:ext cx="1790692" cy="3030402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3963423" y="5303116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883392" y="3434866"/>
            <a:ext cx="382137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45915" y="786825"/>
            <a:ext cx="365031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2"/>
              </a:lnSpc>
            </a:pPr>
            <a:r>
              <a:rPr lang="en-US" sz="4800">
                <a:solidFill>
                  <a:srgbClr val="002060"/>
                </a:solidFill>
                <a:latin typeface="Montserrat SemiBold" panose="00000700000000000000" pitchFamily="2" charset="0"/>
              </a:rPr>
              <a:t>GỢI Ý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47486" y="2469064"/>
            <a:ext cx="1376111" cy="59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4300" dirty="0">
                <a:solidFill>
                  <a:srgbClr val="002060"/>
                </a:solidFill>
                <a:latin typeface="Montserrat SemiBold" panose="00000700000000000000" pitchFamily="2" charset="0"/>
              </a:rPr>
              <a:t>03</a:t>
            </a:r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8932982" y="936936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FE5D681E-5894-2FFE-955B-CCCC55C5D179}"/>
              </a:ext>
            </a:extLst>
          </p:cNvPr>
          <p:cNvSpPr/>
          <p:nvPr/>
        </p:nvSpPr>
        <p:spPr>
          <a:xfrm rot="14738622" flipH="1">
            <a:off x="4641703" y="1270284"/>
            <a:ext cx="1583791" cy="2035245"/>
          </a:xfrm>
          <a:custGeom>
            <a:avLst/>
            <a:gdLst/>
            <a:ahLst/>
            <a:cxnLst/>
            <a:rect l="l" t="t" r="r" b="b"/>
            <a:pathLst>
              <a:path w="2375687" h="3052868">
                <a:moveTo>
                  <a:pt x="2375686" y="0"/>
                </a:moveTo>
                <a:lnTo>
                  <a:pt x="0" y="0"/>
                </a:lnTo>
                <a:lnTo>
                  <a:pt x="0" y="3052868"/>
                </a:lnTo>
                <a:lnTo>
                  <a:pt x="2375686" y="3052868"/>
                </a:lnTo>
                <a:lnTo>
                  <a:pt x="23756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AAEB07-F8CB-E4CD-0037-96263866BE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2106" y="2821375"/>
            <a:ext cx="5232729" cy="324980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511C66D8-7EA4-84A0-9817-48961C9328A7}"/>
              </a:ext>
            </a:extLst>
          </p:cNvPr>
          <p:cNvSpPr txBox="1"/>
          <p:nvPr/>
        </p:nvSpPr>
        <p:spPr>
          <a:xfrm>
            <a:off x="2401771" y="6533534"/>
            <a:ext cx="1647979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>
                <a:solidFill>
                  <a:srgbClr val="9B6543"/>
                </a:solidFill>
                <a:latin typeface="Montserrat Medium" panose="00000600000000000000" pitchFamily="2" charset="0"/>
              </a:rPr>
              <a:t>Trang 14 SGK</a:t>
            </a:r>
          </a:p>
        </p:txBody>
      </p:sp>
    </p:spTree>
    <p:extLst>
      <p:ext uri="{BB962C8B-B14F-4D97-AF65-F5344CB8AC3E}">
        <p14:creationId xmlns:p14="http://schemas.microsoft.com/office/powerpoint/2010/main" val="27659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394688">
            <a:off x="11129496" y="-302838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69937" y="-142980"/>
            <a:ext cx="2438400" cy="1254667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98800" y="1514539"/>
            <a:ext cx="6350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 dụng "Dụng cụ học số thập phân"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0" y="5694431"/>
            <a:ext cx="2438400" cy="1254667"/>
          </a:xfrm>
          <a:custGeom>
            <a:avLst/>
            <a:gdLst/>
            <a:ahLst/>
            <a:cxnLst/>
            <a:rect l="l" t="t" r="r" b="b"/>
            <a:pathLst>
              <a:path w="3657600" h="1882001">
                <a:moveTo>
                  <a:pt x="0" y="0"/>
                </a:moveTo>
                <a:lnTo>
                  <a:pt x="3657600" y="0"/>
                </a:lnTo>
                <a:lnTo>
                  <a:pt x="3657600" y="1882001"/>
                </a:lnTo>
                <a:lnTo>
                  <a:pt x="0" y="1882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D9729-AC5A-D9DC-CFB6-9E3D63511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93" y="60535"/>
            <a:ext cx="1377415" cy="97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985476-89D4-029B-5642-2AD337409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883" y="3434080"/>
            <a:ext cx="2651059" cy="3322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51F3B-64B2-D2B2-3675-9D050E4A3A8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4679631"/>
            <a:ext cx="2098907" cy="26938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1741E-96B1-0846-C569-8E9656E18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1468" y="3023509"/>
            <a:ext cx="3307492" cy="1635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750A7-9569-5BF2-10E0-2855488663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84514">
            <a:off x="7826464" y="2465341"/>
            <a:ext cx="2967291" cy="30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17952B7-EBCD-3032-26B2-78FCB0CB8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69" y="1574799"/>
            <a:ext cx="9142043" cy="4659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Freeform 5"/>
          <p:cNvSpPr/>
          <p:nvPr/>
        </p:nvSpPr>
        <p:spPr>
          <a:xfrm rot="-4573699">
            <a:off x="-224385" y="4827038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0252028" y="-693305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8571" y="335122"/>
            <a:ext cx="1790692" cy="3030402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6156276" y="5571478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830990" flipH="1" flipV="1">
            <a:off x="10136536" y="1693690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F0DB66-AB0B-3D5C-F5A5-829977C3B181}"/>
              </a:ext>
            </a:extLst>
          </p:cNvPr>
          <p:cNvSpPr txBox="1"/>
          <p:nvPr/>
        </p:nvSpPr>
        <p:spPr>
          <a:xfrm>
            <a:off x="3180139" y="481371"/>
            <a:ext cx="655345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72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ĐÁNH GIÁ SẢN PHẨM</a:t>
            </a:r>
            <a:endParaRPr lang="vi-VN" altLang="zh-C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AD7E27-0538-BF44-F6F4-94ECAB44F94B}"/>
              </a:ext>
            </a:extLst>
          </p:cNvPr>
          <p:cNvSpPr txBox="1"/>
          <p:nvPr/>
        </p:nvSpPr>
        <p:spPr>
          <a:xfrm>
            <a:off x="6532616" y="1812540"/>
            <a:ext cx="361468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Thực hiện đánh giá bằng hình dán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1FFB00-EC15-2E4C-D3B2-BCA73C4AD5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27" t="7035" r="5654" b="3542"/>
          <a:stretch/>
        </p:blipFill>
        <p:spPr>
          <a:xfrm>
            <a:off x="6735269" y="4097128"/>
            <a:ext cx="666146" cy="666146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A374CE-C941-5090-AC83-E469C3FC63A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571" t="6413" r="10420" b="6660"/>
          <a:stretch/>
        </p:blipFill>
        <p:spPr>
          <a:xfrm>
            <a:off x="8007429" y="5051391"/>
            <a:ext cx="652508" cy="652508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F906CA-DC43-8299-DEA4-4E4E5D20A5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42" t="6399" r="6278" b="6897"/>
          <a:stretch/>
        </p:blipFill>
        <p:spPr>
          <a:xfrm>
            <a:off x="9428298" y="5069596"/>
            <a:ext cx="718999" cy="718999"/>
          </a:xfrm>
          <a:prstGeom prst="ellipse">
            <a:avLst/>
          </a:prstGeom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id="{8499DA74-7F90-62A3-5565-B59E774D87D9}"/>
              </a:ext>
            </a:extLst>
          </p:cNvPr>
          <p:cNvSpPr txBox="1"/>
          <p:nvPr/>
        </p:nvSpPr>
        <p:spPr>
          <a:xfrm>
            <a:off x="2567900" y="4040436"/>
            <a:ext cx="353685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5"/>
              </a:lnSpc>
            </a:pP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5BA0C3DF-AD0E-C691-4453-B6DE7854F780}"/>
              </a:ext>
            </a:extLst>
          </p:cNvPr>
          <p:cNvSpPr txBox="1"/>
          <p:nvPr/>
        </p:nvSpPr>
        <p:spPr>
          <a:xfrm>
            <a:off x="2601916" y="5164067"/>
            <a:ext cx="329081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65"/>
              </a:lnSpc>
            </a:pP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1600" dirty="0">
                <a:solidFill>
                  <a:srgbClr val="002060"/>
                </a:solidFill>
                <a:latin typeface="Montserrat Medium" panose="00000600000000000000" pitchFamily="2" charset="0"/>
              </a:rPr>
              <a:t>.</a:t>
            </a:r>
          </a:p>
        </p:txBody>
      </p:sp>
      <p:sp>
        <p:nvSpPr>
          <p:cNvPr id="17" name="Freeform 5"/>
          <p:cNvSpPr/>
          <p:nvPr/>
        </p:nvSpPr>
        <p:spPr>
          <a:xfrm rot="-4573699">
            <a:off x="314948" y="4809297"/>
            <a:ext cx="1441357" cy="2520541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2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4573699">
            <a:off x="-224385" y="4827038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79549" flipH="1">
            <a:off x="10252028" y="-693305"/>
            <a:ext cx="2487293" cy="2743200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3730940" y="0"/>
                </a:moveTo>
                <a:lnTo>
                  <a:pt x="0" y="0"/>
                </a:lnTo>
                <a:lnTo>
                  <a:pt x="0" y="4114800"/>
                </a:lnTo>
                <a:lnTo>
                  <a:pt x="3730940" y="4114800"/>
                </a:lnTo>
                <a:lnTo>
                  <a:pt x="373094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8571" y="335122"/>
            <a:ext cx="1790692" cy="3030402"/>
          </a:xfrm>
          <a:custGeom>
            <a:avLst/>
            <a:gdLst/>
            <a:ahLst/>
            <a:cxnLst/>
            <a:rect l="l" t="t" r="r" b="b"/>
            <a:pathLst>
              <a:path w="2686038" h="4545603">
                <a:moveTo>
                  <a:pt x="0" y="0"/>
                </a:moveTo>
                <a:lnTo>
                  <a:pt x="2686038" y="0"/>
                </a:lnTo>
                <a:lnTo>
                  <a:pt x="2686038" y="4545604"/>
                </a:lnTo>
                <a:lnTo>
                  <a:pt x="0" y="454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018378">
            <a:off x="10864753" y="5926481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0" y="0"/>
                </a:moveTo>
                <a:lnTo>
                  <a:pt x="1129019" y="0"/>
                </a:lnTo>
                <a:lnTo>
                  <a:pt x="1129019" y="1428231"/>
                </a:lnTo>
                <a:lnTo>
                  <a:pt x="0" y="14282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7458323" flipH="1" flipV="1">
            <a:off x="11400480" y="3608960"/>
            <a:ext cx="752679" cy="952154"/>
          </a:xfrm>
          <a:custGeom>
            <a:avLst/>
            <a:gdLst/>
            <a:ahLst/>
            <a:cxnLst/>
            <a:rect l="l" t="t" r="r" b="b"/>
            <a:pathLst>
              <a:path w="1129019" h="1428231">
                <a:moveTo>
                  <a:pt x="1129019" y="1428232"/>
                </a:moveTo>
                <a:lnTo>
                  <a:pt x="0" y="1428232"/>
                </a:lnTo>
                <a:lnTo>
                  <a:pt x="0" y="0"/>
                </a:lnTo>
                <a:lnTo>
                  <a:pt x="1129019" y="0"/>
                </a:lnTo>
                <a:lnTo>
                  <a:pt x="1129019" y="142823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4D8F46-B555-6276-9D75-26906EC293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4" y="53146"/>
            <a:ext cx="1377415" cy="9733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AD7E27-0538-BF44-F6F4-94ECAB44F94B}"/>
              </a:ext>
            </a:extLst>
          </p:cNvPr>
          <p:cNvSpPr txBox="1"/>
          <p:nvPr/>
        </p:nvSpPr>
        <p:spPr>
          <a:xfrm>
            <a:off x="1892376" y="4012881"/>
            <a:ext cx="93487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pPr algn="just"/>
            <a:r>
              <a:rPr lang="pt-BR" dirty="0"/>
              <a:t>    </a:t>
            </a:r>
            <a:r>
              <a:rPr lang="de-DE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các số thập phân đã lập được có thể so sánh các số thập phân được không?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5"/>
          <p:cNvSpPr/>
          <p:nvPr/>
        </p:nvSpPr>
        <p:spPr>
          <a:xfrm rot="-4573699">
            <a:off x="314948" y="4809297"/>
            <a:ext cx="1441357" cy="2520541"/>
          </a:xfrm>
          <a:custGeom>
            <a:avLst/>
            <a:gdLst/>
            <a:ahLst/>
            <a:cxnLst/>
            <a:rect l="l" t="t" r="r" b="b"/>
            <a:pathLst>
              <a:path w="3730939" h="4114800">
                <a:moveTo>
                  <a:pt x="0" y="0"/>
                </a:moveTo>
                <a:lnTo>
                  <a:pt x="3730939" y="0"/>
                </a:lnTo>
                <a:lnTo>
                  <a:pt x="3730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D7E27-0538-BF44-F6F4-94ECAB44F94B}"/>
              </a:ext>
            </a:extLst>
          </p:cNvPr>
          <p:cNvSpPr txBox="1"/>
          <p:nvPr/>
        </p:nvSpPr>
        <p:spPr>
          <a:xfrm>
            <a:off x="1682121" y="1338672"/>
            <a:ext cx="934871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pPr algn="just"/>
            <a:r>
              <a:rPr lang="pt-BR" dirty="0"/>
              <a:t>    </a:t>
            </a:r>
            <a:r>
              <a:rPr lang="de-DE" sz="36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 các tấm thẻ có chữ số ( 7; 0; 2 ) và tấm thẻ có dấu phẩy, có thể lập được bao nhiêu số thập phân mà phần nguyên có một chữ số, phần thập phân có ba chữ số?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4F1236-BA37-4488-39B3-A24CA8D91FDE}"/>
              </a:ext>
            </a:extLst>
          </p:cNvPr>
          <p:cNvGrpSpPr/>
          <p:nvPr/>
        </p:nvGrpSpPr>
        <p:grpSpPr>
          <a:xfrm>
            <a:off x="742056" y="636725"/>
            <a:ext cx="10745094" cy="1569660"/>
            <a:chOff x="742056" y="636725"/>
            <a:chExt cx="10745094" cy="15696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1686D4-0937-B3E1-AB4E-5E1072E6A428}"/>
                </a:ext>
              </a:extLst>
            </p:cNvPr>
            <p:cNvSpPr/>
            <p:nvPr/>
          </p:nvSpPr>
          <p:spPr>
            <a:xfrm>
              <a:off x="742056" y="738587"/>
              <a:ext cx="523220" cy="523220"/>
            </a:xfrm>
            <a:prstGeom prst="ellipse">
              <a:avLst/>
            </a:prstGeom>
            <a:solidFill>
              <a:schemeClr val="accent1">
                <a:lumMod val="2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15F334-2AC9-EE14-624B-D3AFFA6CC3E4}"/>
                </a:ext>
              </a:extLst>
            </p:cNvPr>
            <p:cNvSpPr txBox="1"/>
            <p:nvPr/>
          </p:nvSpPr>
          <p:spPr>
            <a:xfrm>
              <a:off x="1290962" y="636725"/>
              <a:ext cx="101961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200" dirty="0" err="1">
                  <a:solidFill>
                    <a:prstClr val="black"/>
                  </a:solidFill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bốn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thẻ</a:t>
              </a:r>
              <a:r>
                <a:rPr lang="en-US" sz="3200" dirty="0">
                  <a:solidFill>
                    <a:prstClr val="black"/>
                  </a:solidFill>
                </a:rPr>
                <a:t>    ,    ,    ,      </a:t>
              </a:r>
              <a:r>
                <a:rPr lang="en-US" sz="3200" dirty="0" err="1">
                  <a:solidFill>
                    <a:prstClr val="black"/>
                  </a:solidFill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tất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cả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nguyên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</a:rPr>
                <a:t>phần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thập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hai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chữ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5AD452-0C05-F563-3152-EBF7FA820386}"/>
                </a:ext>
              </a:extLst>
            </p:cNvPr>
            <p:cNvSpPr/>
            <p:nvPr/>
          </p:nvSpPr>
          <p:spPr>
            <a:xfrm>
              <a:off x="3409950" y="63817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7475FA-EB60-730B-7B48-443BBE2C0957}"/>
                </a:ext>
              </a:extLst>
            </p:cNvPr>
            <p:cNvSpPr/>
            <p:nvPr/>
          </p:nvSpPr>
          <p:spPr>
            <a:xfrm>
              <a:off x="3962400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379A1D-67AF-F38B-18A1-9A60B98A24EA}"/>
                </a:ext>
              </a:extLst>
            </p:cNvPr>
            <p:cNvSpPr/>
            <p:nvPr/>
          </p:nvSpPr>
          <p:spPr>
            <a:xfrm>
              <a:off x="4524375" y="647700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7A74BC-65AD-B12F-1E4F-DF7708821BBB}"/>
                </a:ext>
              </a:extLst>
            </p:cNvPr>
            <p:cNvSpPr/>
            <p:nvPr/>
          </p:nvSpPr>
          <p:spPr>
            <a:xfrm>
              <a:off x="5114925" y="657225"/>
              <a:ext cx="419100" cy="5334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,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B3CC1-DE41-0B40-5499-F9BB3DCC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041" y="1686938"/>
            <a:ext cx="4610100" cy="26098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7EC26B-A85D-411F-3E49-48829B2A2A89}"/>
              </a:ext>
            </a:extLst>
          </p:cNvPr>
          <p:cNvSpPr/>
          <p:nvPr/>
        </p:nvSpPr>
        <p:spPr>
          <a:xfrm>
            <a:off x="723900" y="2332719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0,27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122069-3D32-1EF6-4940-317836EC8AC4}"/>
              </a:ext>
            </a:extLst>
          </p:cNvPr>
          <p:cNvSpPr/>
          <p:nvPr/>
        </p:nvSpPr>
        <p:spPr>
          <a:xfrm>
            <a:off x="2486025" y="232846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0,72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FDD059-18CB-B808-9C8F-7ED47E24009D}"/>
              </a:ext>
            </a:extLst>
          </p:cNvPr>
          <p:cNvSpPr/>
          <p:nvPr/>
        </p:nvSpPr>
        <p:spPr>
          <a:xfrm>
            <a:off x="4217445" y="3888847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2,07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3D2639-B01B-CC08-74A4-1062A793C0E7}"/>
              </a:ext>
            </a:extLst>
          </p:cNvPr>
          <p:cNvSpPr/>
          <p:nvPr/>
        </p:nvSpPr>
        <p:spPr>
          <a:xfrm>
            <a:off x="6003591" y="3902807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2,70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4E2B92-7EC2-E6FE-2502-A9F39437393E}"/>
              </a:ext>
            </a:extLst>
          </p:cNvPr>
          <p:cNvSpPr/>
          <p:nvPr/>
        </p:nvSpPr>
        <p:spPr>
          <a:xfrm>
            <a:off x="7748881" y="493158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C47A91-2F1E-6366-A929-096F114E0274}"/>
              </a:ext>
            </a:extLst>
          </p:cNvPr>
          <p:cNvSpPr/>
          <p:nvPr/>
        </p:nvSpPr>
        <p:spPr>
          <a:xfrm>
            <a:off x="9397730" y="4931583"/>
            <a:ext cx="1400175" cy="1600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7,20</a:t>
            </a:r>
          </a:p>
        </p:txBody>
      </p:sp>
    </p:spTree>
    <p:extLst>
      <p:ext uri="{BB962C8B-B14F-4D97-AF65-F5344CB8AC3E}">
        <p14:creationId xmlns:p14="http://schemas.microsoft.com/office/powerpoint/2010/main" val="1889477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368845" y="2133600"/>
            <a:ext cx="7430368" cy="24720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37466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6028" y="5642288"/>
            <a:ext cx="11793600" cy="28457"/>
          </a:xfrm>
          <a:prstGeom prst="line">
            <a:avLst/>
          </a:prstGeom>
          <a:ln w="38100" cap="flat">
            <a:solidFill>
              <a:srgbClr val="5A8D95"/>
            </a:solidFill>
            <a:prstDash val="solid"/>
            <a:headEnd type="none" w="sm" len="sm"/>
            <a:tailEnd type="none" w="sm" len="sm"/>
          </a:ln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431366" y="-3403564"/>
            <a:ext cx="0" cy="11413927"/>
          </a:xfrm>
          <a:prstGeom prst="line">
            <a:avLst/>
          </a:prstGeom>
          <a:ln w="38100" cap="flat">
            <a:solidFill>
              <a:srgbClr val="5A8D95"/>
            </a:solidFill>
            <a:prstDash val="solid"/>
            <a:headEnd type="none" w="sm" len="sm"/>
            <a:tailEnd type="none" w="sm" len="sm"/>
          </a:ln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85222" y="-578530"/>
            <a:ext cx="1975458" cy="1771926"/>
          </a:xfrm>
          <a:custGeom>
            <a:avLst/>
            <a:gdLst/>
            <a:ahLst/>
            <a:cxnLst/>
            <a:rect l="l" t="t" r="r" b="b"/>
            <a:pathLst>
              <a:path w="2963187" h="2657889">
                <a:moveTo>
                  <a:pt x="0" y="0"/>
                </a:moveTo>
                <a:lnTo>
                  <a:pt x="2963186" y="0"/>
                </a:lnTo>
                <a:lnTo>
                  <a:pt x="2963186" y="2657888"/>
                </a:lnTo>
                <a:lnTo>
                  <a:pt x="0" y="265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874241" y="5336798"/>
            <a:ext cx="2356131" cy="2113378"/>
          </a:xfrm>
          <a:custGeom>
            <a:avLst/>
            <a:gdLst/>
            <a:ahLst/>
            <a:cxnLst/>
            <a:rect l="l" t="t" r="r" b="b"/>
            <a:pathLst>
              <a:path w="3534196" h="3170067">
                <a:moveTo>
                  <a:pt x="0" y="0"/>
                </a:moveTo>
                <a:lnTo>
                  <a:pt x="3534196" y="0"/>
                </a:lnTo>
                <a:lnTo>
                  <a:pt x="3534196" y="3170067"/>
                </a:lnTo>
                <a:lnTo>
                  <a:pt x="0" y="3170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8750836" y="-6835"/>
            <a:ext cx="3477417" cy="4103147"/>
          </a:xfrm>
          <a:custGeom>
            <a:avLst/>
            <a:gdLst/>
            <a:ahLst/>
            <a:cxnLst/>
            <a:rect l="l" t="t" r="r" b="b"/>
            <a:pathLst>
              <a:path w="5216125" h="6154720">
                <a:moveTo>
                  <a:pt x="5216125" y="6154720"/>
                </a:moveTo>
                <a:lnTo>
                  <a:pt x="0" y="6154720"/>
                </a:lnTo>
                <a:lnTo>
                  <a:pt x="0" y="0"/>
                </a:lnTo>
                <a:lnTo>
                  <a:pt x="5216125" y="0"/>
                </a:lnTo>
                <a:lnTo>
                  <a:pt x="5216125" y="615472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23367" y="1140227"/>
            <a:ext cx="11113958" cy="2551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30"/>
              </a:lnSpc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 CHÂN THÀNH CẢM ƠN </a:t>
            </a:r>
          </a:p>
          <a:p>
            <a:pPr algn="ctr">
              <a:lnSpc>
                <a:spcPts val="10930"/>
              </a:lnSpc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THẦY  CÔ GIÁO VÀ CÁC CON HỌC SINH.</a:t>
            </a:r>
          </a:p>
        </p:txBody>
      </p:sp>
      <p:sp>
        <p:nvSpPr>
          <p:cNvPr id="8" name="Freeform 8"/>
          <p:cNvSpPr/>
          <p:nvPr/>
        </p:nvSpPr>
        <p:spPr>
          <a:xfrm>
            <a:off x="-285222" y="4998074"/>
            <a:ext cx="2921686" cy="1938937"/>
          </a:xfrm>
          <a:custGeom>
            <a:avLst/>
            <a:gdLst/>
            <a:ahLst/>
            <a:cxnLst/>
            <a:rect l="l" t="t" r="r" b="b"/>
            <a:pathLst>
              <a:path w="4382529" h="2908406">
                <a:moveTo>
                  <a:pt x="0" y="0"/>
                </a:moveTo>
                <a:lnTo>
                  <a:pt x="4382529" y="0"/>
                </a:lnTo>
                <a:lnTo>
                  <a:pt x="4382529" y="2908406"/>
                </a:lnTo>
                <a:lnTo>
                  <a:pt x="0" y="2908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545681" y="4096312"/>
            <a:ext cx="1646319" cy="2786078"/>
          </a:xfrm>
          <a:custGeom>
            <a:avLst/>
            <a:gdLst/>
            <a:ahLst/>
            <a:cxnLst/>
            <a:rect l="l" t="t" r="r" b="b"/>
            <a:pathLst>
              <a:path w="2469478" h="4179117">
                <a:moveTo>
                  <a:pt x="0" y="0"/>
                </a:moveTo>
                <a:lnTo>
                  <a:pt x="2469478" y="0"/>
                </a:lnTo>
                <a:lnTo>
                  <a:pt x="2469478" y="4179116"/>
                </a:lnTo>
                <a:lnTo>
                  <a:pt x="0" y="4179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632777" y="2039891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A228FC-24DE-3E7A-EB3E-4C5841A106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35" y="255129"/>
            <a:ext cx="1377415" cy="973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0C6DC-2506-31EE-BDCA-A333E150D3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53" y="3503127"/>
            <a:ext cx="1411863" cy="22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200" y="140460"/>
            <a:ext cx="8686800" cy="1784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1881187"/>
            <a:ext cx="11460991" cy="2096372"/>
            <a:chOff x="273809" y="2226013"/>
            <a:chExt cx="11460991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574510"/>
                  <a:ext cx="10439400" cy="1109738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r>
                        <a:rPr lang="en-US" sz="7000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𝟎</m:t>
                      </m:r>
                      <m:r>
                        <a:rPr lang="en-US" sz="7000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7000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𝟏𝟑𝟖</m:t>
                      </m:r>
                    </m:oMath>
                  </a14:m>
                  <a:r>
                    <a:rPr lang="en-US" sz="70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" name="Rectangle: Rounded Corners 1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574510"/>
                  <a:ext cx="10439400" cy="1109738"/>
                </a:xfrm>
                <a:prstGeom prst="round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366874" cy="1468344"/>
            <a:chOff x="609600" y="3935022"/>
            <a:chExt cx="11366874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54716" y="3957385"/>
                  <a:ext cx="10721758" cy="1432743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𝟏</m:t>
                      </m:r>
                      <m:r>
                        <a:rPr lang="en-US" sz="5400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/>
                          <a:cs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38</a:t>
                  </a:r>
                </a:p>
              </p:txBody>
            </p:sp>
          </mc:Choice>
          <mc:Fallback xmlns="">
            <p:sp>
              <p:nvSpPr>
                <p:cNvPr id="14" name="Rectangle: Rounded Corners 1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4716" y="3957385"/>
                  <a:ext cx="10721758" cy="1432743"/>
                </a:xfrm>
                <a:prstGeom prst="round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vi-VN" sz="5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US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681" y="3332202"/>
            <a:ext cx="14700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kiểm tra đáp 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525822" y="573984"/>
                <a:ext cx="890872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vi-V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𝟏𝟑𝟖</m:t>
                        </m:r>
                      </m:num>
                      <m:den>
                        <m:r>
                          <a:rPr lang="vi-VN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viết dưới dạng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thập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là: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822" y="573984"/>
                <a:ext cx="8908727" cy="981487"/>
              </a:xfrm>
              <a:prstGeom prst="rect">
                <a:avLst/>
              </a:prstGeom>
              <a:blipFill rotWithShape="1">
                <a:blip r:embed="rId1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87587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70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05958" y="156772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12,07</a:t>
              </a: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12,7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38353" cy="1646551"/>
            <a:chOff x="537589" y="5248510"/>
            <a:chExt cx="11238353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336542" y="5473264"/>
                  <a:ext cx="10439400" cy="1256739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7200" b="1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𝟏𝟐𝟕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/>
                            </a:rPr>
                            <m:t>𝟏𝟎𝟎</m:t>
                          </m:r>
                        </m:den>
                      </m:f>
                    </m:oMath>
                  </a14:m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8">
                  <a:extLst>
                    <a:ext uri="{FF2B5EF4-FFF2-40B4-BE49-F238E27FC236}">
                      <a16:creationId xmlns:a16="http://schemas.microsoft.com/office/drawing/2014/main" xmlns="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6542" y="5473264"/>
                  <a:ext cx="10439400" cy="1256739"/>
                </a:xfrm>
                <a:prstGeom prst="round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12209" y="683936"/>
            <a:ext cx="8216265" cy="1323439"/>
            <a:chOff x="929543" y="2724991"/>
            <a:chExt cx="5638899" cy="1323439"/>
          </a:xfrm>
        </p:grpSpPr>
        <p:sp>
          <p:nvSpPr>
            <p:cNvPr id="24" name="TextBox 23"/>
            <p:cNvSpPr txBox="1"/>
            <p:nvPr/>
          </p:nvSpPr>
          <p:spPr>
            <a:xfrm>
              <a:off x="1073332" y="2724991"/>
              <a:ext cx="54951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rgbClr val="075C8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t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hập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gồm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12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7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phần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9543" y="2794002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88660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465991"/>
            <a:ext cx="8686800" cy="166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7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569651" y="1829011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782573"/>
            <a:ext cx="11399082" cy="1517166"/>
            <a:chOff x="609600" y="3935022"/>
            <a:chExt cx="11399082" cy="1517166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569282" y="4040002"/>
              <a:ext cx="10439400" cy="14121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</a:rPr>
                <a:t>     </a:t>
              </a:r>
              <a:r>
                <a:rPr lang="vi-VN" sz="3200" dirty="0">
                  <a:solidFill>
                    <a:schemeClr val="accent1">
                      <a:lumMod val="75000"/>
                    </a:schemeClr>
                  </a:solidFill>
                </a:rPr>
                <a:t>Muốn đọc (viết) số thập phân, trước hết đọc (viết)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just">
                <a:defRPr/>
              </a:pP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</a:rPr>
                <a:t>      </a:t>
              </a:r>
              <a:r>
                <a:rPr lang="vi-VN" sz="3200" dirty="0">
                  <a:solidFill>
                    <a:schemeClr val="accent1">
                      <a:lumMod val="75000"/>
                    </a:schemeClr>
                  </a:solidFill>
                </a:rPr>
                <a:t>phần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</a:rPr>
                <a:t>thập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</a:rPr>
                <a:t>phân</a:t>
              </a:r>
              <a:r>
                <a:rPr lang="vi-VN" sz="3200" dirty="0">
                  <a:solidFill>
                    <a:schemeClr val="accent1">
                      <a:lumMod val="75000"/>
                    </a:schemeClr>
                  </a:solidFill>
                </a:rPr>
                <a:t> rồi đến phần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</a:rPr>
                <a:t>nguyên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69531" y="5234480"/>
            <a:ext cx="11801247" cy="2064722"/>
            <a:chOff x="537589" y="5248510"/>
            <a:chExt cx="11801247" cy="2064722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899436" y="5620159"/>
              <a:ext cx="10439400" cy="169307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     </a:t>
              </a:r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</a:rPr>
                <a:t>Muốn đọc (viết) số thập phân, trước hết đọc (viết) phần 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   </a:t>
              </a:r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</a:rPr>
                <a:t>nguyên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đọc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(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viết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)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dấu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phẩy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,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sau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đó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đọc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 (</a:t>
              </a:r>
              <a:r>
                <a:rPr lang="en-US" sz="2800" dirty="0" err="1">
                  <a:solidFill>
                    <a:schemeClr val="accent1">
                      <a:lumMod val="75000"/>
                    </a:schemeClr>
                  </a:solidFill>
                </a:rPr>
                <a:t>viết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) </a:t>
              </a:r>
              <a:r>
                <a:rPr lang="vi-VN" sz="2800" dirty="0">
                  <a:solidFill>
                    <a:schemeClr val="accent1">
                      <a:lumMod val="75000"/>
                    </a:schemeClr>
                  </a:solidFill>
                </a:rPr>
                <a:t>phần thập phân</a:t>
              </a:r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.</a:t>
              </a:r>
              <a:endParaRPr lang="vi-VN" sz="28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99164" y="2351692"/>
            <a:ext cx="88318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dirty="0">
                <a:solidFill>
                  <a:schemeClr val="accent1">
                    <a:lumMod val="75000"/>
                  </a:schemeClr>
                </a:solidFill>
              </a:rPr>
              <a:t>Muốn đọc (viết) số thập phân, trước hết đọc (viết) phần nguyên rồi đến phần thập phân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5878" y="1007101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Phát biểu nào sau đây là đúng?</a:t>
            </a:r>
          </a:p>
        </p:txBody>
      </p:sp>
    </p:spTree>
    <p:extLst>
      <p:ext uri="{BB962C8B-B14F-4D97-AF65-F5344CB8AC3E}">
        <p14:creationId xmlns:p14="http://schemas.microsoft.com/office/powerpoint/2010/main" val="274073992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70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70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3890" y="293390"/>
            <a:ext cx="9808358" cy="182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407461" y="448759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9160675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370426"/>
              <a:ext cx="10439400" cy="129949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5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784322"/>
            <a:ext cx="9041339" cy="1619044"/>
            <a:chOff x="609600" y="3784322"/>
            <a:chExt cx="11125200" cy="16190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3784322"/>
              <a:ext cx="10439400" cy="14271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5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trăm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9113350" cy="1646551"/>
            <a:chOff x="537589" y="5248510"/>
            <a:chExt cx="9113350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372076"/>
              <a:ext cx="8355539" cy="130234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Hàng</a:t>
              </a:r>
              <a:r>
                <a:rPr kumimoji="0" lang="en-US" sz="50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50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phần</a:t>
              </a:r>
              <a:r>
                <a:rPr kumimoji="0" lang="en-US" sz="50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50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trăm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2541061" y="822427"/>
                <a:ext cx="871741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𝑪𝒉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ữ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𝒔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ố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𝟑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𝒕𝒓𝒐𝒏𝒈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𝒔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ố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𝟓𝟐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𝟎𝟑𝟒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𝒕𝒉𝒖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ộ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75C87"/>
                        </a:solidFill>
                        <a:effectLst/>
                        <a:uLnTx/>
                        <a:uFillTx/>
                        <a:latin typeface="Cambria Math"/>
                        <a:cs typeface="Calibri" panose="020F0502020204030204" pitchFamily="34" charset="0"/>
                      </a:rPr>
                      <m:t>𝒄</m:t>
                    </m:r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5C87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061" y="822427"/>
                <a:ext cx="8717419" cy="769441"/>
              </a:xfrm>
              <a:prstGeom prst="rect">
                <a:avLst/>
              </a:prstGeom>
              <a:blipFill>
                <a:blip r:embed="rId15"/>
                <a:stretch>
                  <a:fillRect t="-15873" r="-2448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593722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70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  <p:bldP spid="2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8F41318-C798-D537-F680-C990A7792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92" y="117815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5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232859" y="468059"/>
            <a:ext cx="11817624" cy="6279336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D24525-685E-D090-33EA-12E94E394CE0}"/>
              </a:ext>
            </a:extLst>
          </p:cNvPr>
          <p:cNvSpPr/>
          <p:nvPr/>
        </p:nvSpPr>
        <p:spPr>
          <a:xfrm>
            <a:off x="565072" y="659674"/>
            <a:ext cx="523220" cy="523220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2F503-6045-FB49-18AF-8092272964F7}"/>
              </a:ext>
            </a:extLst>
          </p:cNvPr>
          <p:cNvSpPr txBox="1"/>
          <p:nvPr/>
        </p:nvSpPr>
        <p:spPr>
          <a:xfrm>
            <a:off x="1066800" y="707299"/>
            <a:ext cx="1072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</a:rPr>
              <a:t>Chọn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số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thập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phân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thích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hợp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với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cách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đọc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số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thập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phân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đó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09E528-96CD-A417-5438-11DF1762B8C0}"/>
              </a:ext>
            </a:extLst>
          </p:cNvPr>
          <p:cNvGrpSpPr/>
          <p:nvPr/>
        </p:nvGrpSpPr>
        <p:grpSpPr>
          <a:xfrm>
            <a:off x="918716" y="1247774"/>
            <a:ext cx="4453384" cy="1266825"/>
            <a:chOff x="918716" y="1247774"/>
            <a:chExt cx="4453384" cy="12668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C1391F-8A0F-E5F6-94FC-8E7B7F9351A4}"/>
                </a:ext>
              </a:extLst>
            </p:cNvPr>
            <p:cNvSpPr/>
            <p:nvPr/>
          </p:nvSpPr>
          <p:spPr>
            <a:xfrm>
              <a:off x="1495425" y="1609725"/>
              <a:ext cx="3876675" cy="847725"/>
            </a:xfrm>
            <a:prstGeom prst="rect">
              <a:avLst/>
            </a:prstGeom>
            <a:solidFill>
              <a:srgbClr val="C5FBD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5A4FFCDF-4165-7D8D-F96E-94EF7399B42D}"/>
                </a:ext>
              </a:extLst>
            </p:cNvPr>
            <p:cNvSpPr/>
            <p:nvPr/>
          </p:nvSpPr>
          <p:spPr>
            <a:xfrm>
              <a:off x="918716" y="1247774"/>
              <a:ext cx="776734" cy="1266825"/>
            </a:xfrm>
            <a:custGeom>
              <a:avLst/>
              <a:gdLst/>
              <a:ahLst/>
              <a:cxnLst/>
              <a:rect l="l" t="t" r="r" b="b"/>
              <a:pathLst>
                <a:path w="2483514" h="4114800">
                  <a:moveTo>
                    <a:pt x="0" y="0"/>
                  </a:moveTo>
                  <a:lnTo>
                    <a:pt x="2483514" y="0"/>
                  </a:lnTo>
                  <a:lnTo>
                    <a:pt x="2483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A9EC44-557B-D87F-5996-8B41CDA068CF}"/>
              </a:ext>
            </a:extLst>
          </p:cNvPr>
          <p:cNvGrpSpPr/>
          <p:nvPr/>
        </p:nvGrpSpPr>
        <p:grpSpPr>
          <a:xfrm>
            <a:off x="703422" y="2619375"/>
            <a:ext cx="4640103" cy="1200150"/>
            <a:chOff x="703422" y="2619375"/>
            <a:chExt cx="4640103" cy="1200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21B1DA-66A5-C5C0-FCA8-129923BB87E7}"/>
                </a:ext>
              </a:extLst>
            </p:cNvPr>
            <p:cNvSpPr/>
            <p:nvPr/>
          </p:nvSpPr>
          <p:spPr>
            <a:xfrm>
              <a:off x="1466850" y="2867025"/>
              <a:ext cx="3876675" cy="847725"/>
            </a:xfrm>
            <a:prstGeom prst="rect">
              <a:avLst/>
            </a:prstGeom>
            <a:solidFill>
              <a:srgbClr val="FCFBC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mốt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758D79A-E543-C483-11FA-A8F1A82A849D}"/>
                </a:ext>
              </a:extLst>
            </p:cNvPr>
            <p:cNvSpPr/>
            <p:nvPr/>
          </p:nvSpPr>
          <p:spPr>
            <a:xfrm>
              <a:off x="703422" y="2619375"/>
              <a:ext cx="887254" cy="1200150"/>
            </a:xfrm>
            <a:custGeom>
              <a:avLst/>
              <a:gdLst/>
              <a:ahLst/>
              <a:cxnLst/>
              <a:rect l="l" t="t" r="r" b="b"/>
              <a:pathLst>
                <a:path w="3137535" h="4114800">
                  <a:moveTo>
                    <a:pt x="0" y="0"/>
                  </a:moveTo>
                  <a:lnTo>
                    <a:pt x="3137535" y="0"/>
                  </a:lnTo>
                  <a:lnTo>
                    <a:pt x="313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84B271-C3E7-76D2-0111-3422C4D47CAC}"/>
              </a:ext>
            </a:extLst>
          </p:cNvPr>
          <p:cNvGrpSpPr/>
          <p:nvPr/>
        </p:nvGrpSpPr>
        <p:grpSpPr>
          <a:xfrm>
            <a:off x="857249" y="3790950"/>
            <a:ext cx="4457701" cy="1426246"/>
            <a:chOff x="857249" y="3790950"/>
            <a:chExt cx="4457701" cy="14262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4ED16D-FB5D-3DA4-098D-2A16DDF43767}"/>
                </a:ext>
              </a:extLst>
            </p:cNvPr>
            <p:cNvSpPr/>
            <p:nvPr/>
          </p:nvSpPr>
          <p:spPr>
            <a:xfrm>
              <a:off x="1438275" y="4267200"/>
              <a:ext cx="3876675" cy="847725"/>
            </a:xfrm>
            <a:prstGeom prst="rect">
              <a:avLst/>
            </a:prstGeom>
            <a:solidFill>
              <a:srgbClr val="C3F3F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lăm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061B1634-D838-E903-2F18-67261BD7DC83}"/>
                </a:ext>
              </a:extLst>
            </p:cNvPr>
            <p:cNvSpPr/>
            <p:nvPr/>
          </p:nvSpPr>
          <p:spPr>
            <a:xfrm flipH="1">
              <a:off x="857249" y="3790950"/>
              <a:ext cx="791538" cy="1426246"/>
            </a:xfrm>
            <a:custGeom>
              <a:avLst/>
              <a:gdLst/>
              <a:ahLst/>
              <a:cxnLst/>
              <a:rect l="l" t="t" r="r" b="b"/>
              <a:pathLst>
                <a:path w="2394339" h="4114800">
                  <a:moveTo>
                    <a:pt x="0" y="0"/>
                  </a:moveTo>
                  <a:lnTo>
                    <a:pt x="2394339" y="0"/>
                  </a:lnTo>
                  <a:lnTo>
                    <a:pt x="239433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1E1735-CD07-595E-6F2A-D6C2046119BC}"/>
              </a:ext>
            </a:extLst>
          </p:cNvPr>
          <p:cNvGrpSpPr/>
          <p:nvPr/>
        </p:nvGrpSpPr>
        <p:grpSpPr>
          <a:xfrm>
            <a:off x="581025" y="5429250"/>
            <a:ext cx="4724400" cy="1206602"/>
            <a:chOff x="581025" y="5429250"/>
            <a:chExt cx="4724400" cy="12066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32BBF4-18B5-2460-8334-52C25442D87C}"/>
                </a:ext>
              </a:extLst>
            </p:cNvPr>
            <p:cNvSpPr/>
            <p:nvPr/>
          </p:nvSpPr>
          <p:spPr>
            <a:xfrm>
              <a:off x="1428750" y="5676900"/>
              <a:ext cx="3876675" cy="847725"/>
            </a:xfrm>
            <a:prstGeom prst="rect">
              <a:avLst/>
            </a:prstGeom>
            <a:solidFill>
              <a:srgbClr val="FDEEE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phẩy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mười</a:t>
              </a:r>
              <a:r>
                <a:rPr lang="en-US" sz="2800" dirty="0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sáu</a:t>
              </a:r>
              <a:endParaRPr lang="en-US" sz="2800" dirty="0">
                <a:solidFill>
                  <a:schemeClr val="accent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11F61B8-B522-E566-CC22-E1D1448750A6}"/>
                </a:ext>
              </a:extLst>
            </p:cNvPr>
            <p:cNvSpPr/>
            <p:nvPr/>
          </p:nvSpPr>
          <p:spPr>
            <a:xfrm flipH="1">
              <a:off x="581025" y="5429250"/>
              <a:ext cx="1123950" cy="1206602"/>
            </a:xfrm>
            <a:custGeom>
              <a:avLst/>
              <a:gdLst/>
              <a:ahLst/>
              <a:cxnLst/>
              <a:rect l="l" t="t" r="r" b="b"/>
              <a:pathLst>
                <a:path w="3477006" h="4114800">
                  <a:moveTo>
                    <a:pt x="0" y="0"/>
                  </a:moveTo>
                  <a:lnTo>
                    <a:pt x="3477006" y="0"/>
                  </a:lnTo>
                  <a:lnTo>
                    <a:pt x="34770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7F35D9-8A76-D658-82C5-59B50C351C29}"/>
              </a:ext>
            </a:extLst>
          </p:cNvPr>
          <p:cNvGrpSpPr/>
          <p:nvPr/>
        </p:nvGrpSpPr>
        <p:grpSpPr>
          <a:xfrm>
            <a:off x="8380990" y="967611"/>
            <a:ext cx="2125375" cy="2148101"/>
            <a:chOff x="8380990" y="967611"/>
            <a:chExt cx="2125375" cy="2148101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1F755287-9CA4-2F25-89AE-03018FF329AA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94E318-E754-662A-8652-AA7C72A6D88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71,84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4FF196-E73B-B826-DDD4-A57D8091CE8A}"/>
              </a:ext>
            </a:extLst>
          </p:cNvPr>
          <p:cNvGrpSpPr/>
          <p:nvPr/>
        </p:nvGrpSpPr>
        <p:grpSpPr>
          <a:xfrm>
            <a:off x="8371157" y="2216306"/>
            <a:ext cx="2125375" cy="2148101"/>
            <a:chOff x="8380990" y="967611"/>
            <a:chExt cx="2125375" cy="2148101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4A26693-A483-3EDF-BF36-8374718F64B8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461325-A74A-EB76-E7B9-2E314E9D2018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3,1416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6FD642-3B30-487E-2761-0E52AD692C34}"/>
              </a:ext>
            </a:extLst>
          </p:cNvPr>
          <p:cNvGrpSpPr/>
          <p:nvPr/>
        </p:nvGrpSpPr>
        <p:grpSpPr>
          <a:xfrm>
            <a:off x="8469481" y="3563326"/>
            <a:ext cx="2125375" cy="2148101"/>
            <a:chOff x="8380990" y="967611"/>
            <a:chExt cx="2125375" cy="2148101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8DBFEB26-4568-E7C7-3199-20D16596A382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19BA99-9645-B3F4-000F-E6390DDB34BF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415,2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F018CC-8297-AB69-5937-24F2CBFE104C}"/>
              </a:ext>
            </a:extLst>
          </p:cNvPr>
          <p:cNvGrpSpPr/>
          <p:nvPr/>
        </p:nvGrpSpPr>
        <p:grpSpPr>
          <a:xfrm>
            <a:off x="8469481" y="4930010"/>
            <a:ext cx="2125375" cy="2148101"/>
            <a:chOff x="8380990" y="967611"/>
            <a:chExt cx="2125375" cy="2148101"/>
          </a:xfrm>
        </p:grpSpPr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C266BA1D-2BF1-65E6-FC9A-0DEB2993069F}"/>
                </a:ext>
              </a:extLst>
            </p:cNvPr>
            <p:cNvSpPr/>
            <p:nvPr/>
          </p:nvSpPr>
          <p:spPr>
            <a:xfrm rot="2774679">
              <a:off x="8369627" y="978974"/>
              <a:ext cx="2148101" cy="2125375"/>
            </a:xfrm>
            <a:custGeom>
              <a:avLst/>
              <a:gdLst/>
              <a:ahLst/>
              <a:cxnLst/>
              <a:rect l="l" t="t" r="r" b="b"/>
              <a:pathLst>
                <a:path w="4069911" h="4114800">
                  <a:moveTo>
                    <a:pt x="0" y="0"/>
                  </a:moveTo>
                  <a:lnTo>
                    <a:pt x="4069912" y="0"/>
                  </a:lnTo>
                  <a:lnTo>
                    <a:pt x="406991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14B547-62E7-D110-A422-3D307A82DBA1}"/>
                </a:ext>
              </a:extLst>
            </p:cNvPr>
            <p:cNvSpPr txBox="1"/>
            <p:nvPr/>
          </p:nvSpPr>
          <p:spPr>
            <a:xfrm>
              <a:off x="8485239" y="1720645"/>
              <a:ext cx="1406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0,935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19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21458 -0.36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0885 0.18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21771 -0.183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0964 0.425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1006</Words>
  <Application>Microsoft Office PowerPoint</Application>
  <PresentationFormat>Widescreen</PresentationFormat>
  <Paragraphs>169</Paragraphs>
  <Slides>30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#9Slide02 Noi dung dai</vt:lpstr>
      <vt:lpstr>#9Slide07 HoneyCream</vt:lpstr>
      <vt:lpstr>Arial</vt:lpstr>
      <vt:lpstr>Calibri</vt:lpstr>
      <vt:lpstr>Cambria</vt:lpstr>
      <vt:lpstr>Cambria Math</vt:lpstr>
      <vt:lpstr>Montserrat Medium</vt:lpstr>
      <vt:lpstr>Montserrat SemiBold</vt:lpstr>
      <vt:lpstr>SVN-Newton</vt:lpstr>
      <vt:lpstr>Times New Roman</vt:lpstr>
      <vt:lpstr>UTM Avo</vt:lpstr>
      <vt:lpstr>Drop Dudes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T</cp:lastModifiedBy>
  <cp:revision>65</cp:revision>
  <dcterms:created xsi:type="dcterms:W3CDTF">2024-06-28T13:26:59Z</dcterms:created>
  <dcterms:modified xsi:type="dcterms:W3CDTF">2024-10-08T03:31:47Z</dcterms:modified>
</cp:coreProperties>
</file>