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4" r:id="rId2"/>
    <p:sldId id="302" r:id="rId3"/>
    <p:sldId id="303" r:id="rId4"/>
    <p:sldId id="264" r:id="rId5"/>
    <p:sldId id="267" r:id="rId6"/>
    <p:sldId id="298" r:id="rId7"/>
    <p:sldId id="263" r:id="rId8"/>
    <p:sldId id="284" r:id="rId9"/>
    <p:sldId id="292" r:id="rId10"/>
    <p:sldId id="272" r:id="rId11"/>
    <p:sldId id="291" r:id="rId12"/>
    <p:sldId id="271" r:id="rId13"/>
    <p:sldId id="300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Black" panose="00000A00000000000000" pitchFamily="2" charset="0"/>
      <p:bold r:id="rId21"/>
      <p:boldItalic r:id="rId22"/>
    </p:embeddedFont>
    <p:embeddedFont>
      <p:font typeface="Montserrat ExtraBold" panose="00000900000000000000" pitchFamily="2" charset="0"/>
      <p:bold r:id="rId23"/>
      <p:boldItalic r:id="rId24"/>
    </p:embeddedFont>
    <p:embeddedFont>
      <p:font typeface="Montserrat SemiBold" panose="00000700000000000000" pitchFamily="2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ABE"/>
    <a:srgbClr val="0656A7"/>
    <a:srgbClr val="FFFFFF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595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1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1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1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2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1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535280" y="3918128"/>
            <a:ext cx="1450379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en-US" sz="6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SẮC MÀU THIÊN NHIÊN</a:t>
            </a:r>
            <a:endParaRPr lang="vi-VN" sz="60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6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</a:t>
            </a:r>
            <a:r>
              <a:rPr lang="en-US" sz="6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263502" y="1970350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90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02048" y="3801100"/>
            <a:ext cx="15612088" cy="285780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89144" y="4193623"/>
            <a:ext cx="15237898" cy="203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ea typeface="Calibri" panose="020F0502020204030204" pitchFamily="34" charset="0"/>
                <a:cs typeface="Times New Roman" panose="02020603050405020304" pitchFamily="18" charset="0"/>
              </a:rPr>
              <a:t>HĐ4.  Phân tích - đánh giá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26740" y="226915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5D9E34-33EB-8106-7276-6966BB9C57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80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-10094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05000" y="1866900"/>
            <a:ext cx="15237898" cy="148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b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1752600" y="4397557"/>
            <a:ext cx="17297400" cy="5952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656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C52DE6-9281-E206-79D5-010F3FA6F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7400" y="3856052"/>
            <a:ext cx="14204087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72198" y="4713096"/>
            <a:ext cx="15237898" cy="109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6600" b="1" dirty="0">
                <a:ea typeface="Calibri" panose="020F0502020204030204" pitchFamily="34" charset="0"/>
                <a:cs typeface="Times New Roman" panose="02020603050405020304" pitchFamily="18" charset="0"/>
              </a:rPr>
              <a:t>HĐ5. MỞ RỘNG- PHÁT TRIỂN</a:t>
            </a:r>
            <a:endParaRPr lang="en-US" sz="5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8142" y="230050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2D2C9F-F736-81DE-AC34-68F75ED644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860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B4B40217-2BA3-950C-CFDE-23BA84D2B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r="1" b="1"/>
          <a:stretch/>
        </p:blipFill>
        <p:spPr>
          <a:xfrm>
            <a:off x="857144" y="482601"/>
            <a:ext cx="7797464" cy="4357755"/>
          </a:xfrm>
          <a:prstGeom prst="rect">
            <a:avLst/>
          </a:prstGeom>
        </p:spPr>
      </p:pic>
      <p:pic>
        <p:nvPicPr>
          <p:cNvPr id="7" name="Picture 6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B5515161-8303-DB92-FCAB-68D745BBD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201"/>
          <a:stretch/>
        </p:blipFill>
        <p:spPr>
          <a:xfrm>
            <a:off x="1051189" y="5446644"/>
            <a:ext cx="7409369" cy="41408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5420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haystacks in a snowy field&#10;&#10;Description automatically generated">
            <a:extLst>
              <a:ext uri="{FF2B5EF4-FFF2-40B4-BE49-F238E27FC236}">
                <a16:creationId xmlns:a16="http://schemas.microsoft.com/office/drawing/2014/main" id="{10F36410-E909-BDA2-D2CB-96F50FDD6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r="1" b="2646"/>
          <a:stretch/>
        </p:blipFill>
        <p:spPr>
          <a:xfrm>
            <a:off x="9462051" y="3773617"/>
            <a:ext cx="8140146" cy="4570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C00C77-8090-4A11-8C7E-282C3BBC1E78}"/>
              </a:ext>
            </a:extLst>
          </p:cNvPr>
          <p:cNvSpPr txBox="1"/>
          <p:nvPr/>
        </p:nvSpPr>
        <p:spPr>
          <a:xfrm>
            <a:off x="9462051" y="2052416"/>
            <a:ext cx="8267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Em quan sát tranh để ìm hiểu thêm về cách diễn tả không gian, thời gian trong tranh của họa sĩ Clốt Mô- nê (Claude Monet)</a:t>
            </a: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60E27C-6DE8-7C5D-EEAA-0F6CFF3E3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540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95400" y="2705360"/>
            <a:ext cx="15925800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02556" y="3540143"/>
            <a:ext cx="14882888" cy="341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thiên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nhiên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phong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phú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đa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dạng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thay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đổi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thời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gian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gợi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cảm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hứng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hoạ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sĩ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tác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hội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hoạ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ấn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tượng</a:t>
            </a:r>
            <a:r>
              <a:rPr lang="en-US" sz="4400" b="1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9000" y="1014208"/>
            <a:ext cx="10770680" cy="155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C1151-7658-A738-842E-A83ABF512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551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457200" y="1970350"/>
            <a:ext cx="17623557" cy="652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</a:p>
          <a:p>
            <a:r>
              <a:rPr lang="en-US" sz="4800" b="1" dirty="0">
                <a:solidFill>
                  <a:srgbClr val="7030A0"/>
                </a:solidFill>
              </a:rPr>
              <a:t>-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nl-NL" sz="4800" b="1" dirty="0">
                <a:solidFill>
                  <a:srgbClr val="7030A0"/>
                </a:solidFill>
              </a:rPr>
              <a:t>Nêu được cách sử dụng hoà sắc nóng hoặc lạnh trong tranh vẽ. </a:t>
            </a:r>
            <a:endParaRPr lang="en-US" sz="48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- </a:t>
            </a:r>
            <a:r>
              <a:rPr lang="nl-NL" sz="4800" b="1" dirty="0">
                <a:solidFill>
                  <a:srgbClr val="7030A0"/>
                </a:solidFill>
              </a:rPr>
              <a:t>Tạo được bức tranh thể hiện thời gian, thời tiết của thiên nhiên.</a:t>
            </a:r>
            <a:endParaRPr lang="en-US" sz="48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-</a:t>
            </a:r>
            <a:r>
              <a:rPr lang="vi-VN" sz="4800" b="1" dirty="0">
                <a:solidFill>
                  <a:srgbClr val="7030A0"/>
                </a:solidFill>
              </a:rPr>
              <a:t> </a:t>
            </a:r>
            <a:r>
              <a:rPr lang="nl-NL" sz="4800" b="1" dirty="0">
                <a:solidFill>
                  <a:srgbClr val="7030A0"/>
                </a:solidFill>
              </a:rPr>
              <a:t>Chỉ ra được màu sắc tạo nét đặc trưng của thiên nhiên trong bài vẽ. </a:t>
            </a:r>
            <a:endParaRPr lang="en-US" sz="48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-</a:t>
            </a:r>
            <a:r>
              <a:rPr lang="vi-VN" sz="4800" b="1" dirty="0">
                <a:solidFill>
                  <a:srgbClr val="7030A0"/>
                </a:solidFill>
              </a:rPr>
              <a:t> </a:t>
            </a:r>
            <a:r>
              <a:rPr lang="nl-NL" sz="4800" b="1" dirty="0">
                <a:solidFill>
                  <a:srgbClr val="7030A0"/>
                </a:solidFill>
              </a:rPr>
              <a:t>Chia sẻ được ý nghĩa và giá trị của thiên nhiên trong cuộc sống và trong tác phẩm mĩ thuật.</a:t>
            </a:r>
            <a:endParaRPr lang="en-US" sz="4800" b="1" dirty="0">
              <a:solidFill>
                <a:srgbClr val="7030A0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80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677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200" y="4621867"/>
            <a:ext cx="4053000" cy="555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63" y="4229100"/>
            <a:ext cx="4561562" cy="4343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47335" y="479483"/>
            <a:ext cx="9208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chuẩn bị</a:t>
            </a:r>
            <a:endParaRPr lang="en-US" altLang="en-US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ấy vẽ A4 Klong tập 20 tờ giấy vẽ màu chì than Sổ KLONG, bút sáp 100gsm MS  7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34" y="2814704"/>
            <a:ext cx="4614794" cy="46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ĩ Thuật Lớp 5 CTST Bản 1 – Nhà Sách Thiết Bị Giáo Dục Cần Thơ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7610" r="19625" b="8390"/>
          <a:stretch/>
        </p:blipFill>
        <p:spPr bwMode="auto">
          <a:xfrm>
            <a:off x="78007" y="1556701"/>
            <a:ext cx="3772301" cy="51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6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9">
        <p:fade/>
      </p:transition>
    </mc:Choice>
    <mc:Fallback xmlns="">
      <p:transition spd="med" advTm="1521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608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8161920" y="-610802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068992" y="1538385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889931" y="2035566"/>
            <a:ext cx="8873127" cy="2094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4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4920265" y="4816796"/>
            <a:ext cx="9819756" cy="1448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bài tập của các em ở tiết 1 với các bạn trong lớp.</a:t>
            </a:r>
            <a:endParaRPr lang="en-US" sz="4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10600" y="1331136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90609" y="4831669"/>
            <a:ext cx="15691216" cy="179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bước vẽ tranh thể hiện thời gian của thiên nhiên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53156" y="2131772"/>
            <a:ext cx="3037453" cy="466518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27" y="-518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F5DAA-1D8D-755D-2891-FE6E9399B9B8}"/>
              </a:ext>
            </a:extLst>
          </p:cNvPr>
          <p:cNvSpPr txBox="1"/>
          <p:nvPr/>
        </p:nvSpPr>
        <p:spPr>
          <a:xfrm>
            <a:off x="14165334" y="3300603"/>
            <a:ext cx="3657601" cy="426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Các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bước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vẽ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tranh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thể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hiện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thời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gian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của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thiên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nhiên</a:t>
            </a:r>
            <a:endParaRPr lang="en-US" sz="4400" b="1" u="sng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u="sng" dirty="0">
              <a:latin typeface="+mj-lt"/>
              <a:ea typeface="+mj-ea"/>
              <a:cs typeface="+mj-cs"/>
            </a:endParaRPr>
          </a:p>
        </p:txBody>
      </p:sp>
      <p:pic>
        <p:nvPicPr>
          <p:cNvPr id="29" name="Picture 28" descr="A drawing of a boat and a rock&#10;&#10;Description automatically generated">
            <a:extLst>
              <a:ext uri="{FF2B5EF4-FFF2-40B4-BE49-F238E27FC236}">
                <a16:creationId xmlns:a16="http://schemas.microsoft.com/office/drawing/2014/main" id="{C29957D8-F905-0A54-716C-505E8A025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/>
          <a:stretch/>
        </p:blipFill>
        <p:spPr>
          <a:xfrm>
            <a:off x="862146" y="3672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7B9C0EE8-A1F1-1894-498D-060C7C981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/>
        </p:blipFill>
        <p:spPr>
          <a:xfrm>
            <a:off x="862146" y="50916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75489A-6A38-4A97-D1E5-409E79E1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00B0A4-6E6B-F092-5BC9-FBDE71CA56F3}"/>
              </a:ext>
            </a:extLst>
          </p:cNvPr>
          <p:cNvGrpSpPr/>
          <p:nvPr/>
        </p:nvGrpSpPr>
        <p:grpSpPr>
          <a:xfrm>
            <a:off x="464991" y="4229100"/>
            <a:ext cx="5859609" cy="535268"/>
            <a:chOff x="1786299" y="4958902"/>
            <a:chExt cx="6105704" cy="55515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5FB2496-4F52-E000-5DDE-B51E73289E1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CAF579-B573-C28E-2B54-30E2B9A4FE11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để xác định bố cục tranh</a:t>
              </a:r>
              <a:endParaRPr lang="en-US" sz="2400" dirty="0"/>
            </a:p>
          </p:txBody>
        </p:sp>
      </p:grpSp>
      <p:pic>
        <p:nvPicPr>
          <p:cNvPr id="35" name="Picture 34" descr="A drawing of a boat in the water&#10;&#10;Description automatically generated">
            <a:extLst>
              <a:ext uri="{FF2B5EF4-FFF2-40B4-BE49-F238E27FC236}">
                <a16:creationId xmlns:a16="http://schemas.microsoft.com/office/drawing/2014/main" id="{4C9A0BD4-963B-FD0F-F344-2F7A5D453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3168"/>
          <a:stretch/>
        </p:blipFill>
        <p:spPr>
          <a:xfrm>
            <a:off x="8402340" y="367284"/>
            <a:ext cx="5542260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377765CA-B026-C15B-841F-A29F6EE60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8402340" y="5091684"/>
            <a:ext cx="5542251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07CAACA-570C-40FB-00D8-736B07443153}"/>
              </a:ext>
            </a:extLst>
          </p:cNvPr>
          <p:cNvGrpSpPr/>
          <p:nvPr/>
        </p:nvGrpSpPr>
        <p:grpSpPr>
          <a:xfrm>
            <a:off x="7924800" y="4229100"/>
            <a:ext cx="5859609" cy="535268"/>
            <a:chOff x="1786299" y="4958902"/>
            <a:chExt cx="6105704" cy="55515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3EDA26-E2F1-474E-A90C-1B6B110C1934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026463-6953-9EF0-F0E9-918C2FD6E145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chi tiết cho bức tranh</a:t>
              </a:r>
              <a:endParaRPr lang="en-US" sz="2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6FE810-F099-6078-BDF7-44C7D7E225DA}"/>
              </a:ext>
            </a:extLst>
          </p:cNvPr>
          <p:cNvGrpSpPr/>
          <p:nvPr/>
        </p:nvGrpSpPr>
        <p:grpSpPr>
          <a:xfrm>
            <a:off x="7924800" y="8953500"/>
            <a:ext cx="7048614" cy="535268"/>
            <a:chOff x="1786299" y="4958902"/>
            <a:chExt cx="7344645" cy="5551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B951D7F-4756-4FCC-312E-151F6DF797D6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83EB69-1683-7D85-71CE-E29E518C12EC}"/>
                </a:ext>
              </a:extLst>
            </p:cNvPr>
            <p:cNvSpPr txBox="1"/>
            <p:nvPr/>
          </p:nvSpPr>
          <p:spPr>
            <a:xfrm>
              <a:off x="2243498" y="5035240"/>
              <a:ext cx="6887446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Điều chỉnh hình, màu, hoàn thiện tranh</a:t>
              </a:r>
              <a:endParaRPr lang="en-US" sz="2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DD8EB9-7BE3-24F3-6F50-9FA83E991084}"/>
              </a:ext>
            </a:extLst>
          </p:cNvPr>
          <p:cNvGrpSpPr/>
          <p:nvPr/>
        </p:nvGrpSpPr>
        <p:grpSpPr>
          <a:xfrm>
            <a:off x="464991" y="8953500"/>
            <a:ext cx="6393010" cy="1200329"/>
            <a:chOff x="1786299" y="4791185"/>
            <a:chExt cx="6244167" cy="124492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D8059A8-0E76-4232-19A3-A5F4DB0242BE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92BFD0-4A2C-5482-196A-2CEAF0DB236C}"/>
                </a:ext>
              </a:extLst>
            </p:cNvPr>
            <p:cNvSpPr txBox="1"/>
            <p:nvPr/>
          </p:nvSpPr>
          <p:spPr>
            <a:xfrm>
              <a:off x="2243498" y="4791185"/>
              <a:ext cx="5786968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màu khái quát tạo hòa sắc thể hiện buổi sáng(hoặc buổi trưa, buổi tối) cho bức tranh</a:t>
              </a:r>
              <a:endParaRPr lang="en-US" sz="2400" dirty="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18EE6B-3D2D-9F9E-019B-3A8A396F1916}"/>
              </a:ext>
            </a:extLst>
          </p:cNvPr>
          <p:cNvCxnSpPr>
            <a:cxnSpLocks/>
          </p:cNvCxnSpPr>
          <p:nvPr/>
        </p:nvCxnSpPr>
        <p:spPr>
          <a:xfrm>
            <a:off x="856628" y="4874147"/>
            <a:ext cx="13087963" cy="0"/>
          </a:xfrm>
          <a:prstGeom prst="line">
            <a:avLst/>
          </a:prstGeom>
          <a:ln w="57150">
            <a:solidFill>
              <a:srgbClr val="3C8AB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7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47800" y="2705361"/>
            <a:ext cx="15697199" cy="4038340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43099" y="3598461"/>
            <a:ext cx="14706600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ea typeface="Calibri" panose="020F0502020204030204" pitchFamily="34" charset="0"/>
              </a:rPr>
              <a:t>Hoà sắc của một bức tranh phong cảnh có thể diễn tả được không gian, thời gian của thiên nhiên. 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58660" y="1122216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77AE8-BFB3-BFAB-1718-477EA75A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05769" y="3888416"/>
            <a:ext cx="1454863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39106" y="4492340"/>
            <a:ext cx="11774876" cy="199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 (tiếp theo)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18658" y="2676497"/>
            <a:ext cx="2275903" cy="349538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65BD3-4DAE-DD79-C56D-F315545167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53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6142" y="2373330"/>
            <a:ext cx="16999813" cy="1484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8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nhiên(tiếp theo)</a:t>
            </a:r>
            <a:endParaRPr lang="en-US" sz="48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228600" y="4686300"/>
            <a:ext cx="20345400" cy="456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nêu lại các bước vẽ tranh thể hiện thời gian của thiên nhiên.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hoàn thiện bức tranh ở tiết trước.</a:t>
            </a:r>
            <a:endParaRPr lang="en-US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B4B8B-859D-0D60-4BC9-628924D6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085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475</Words>
  <Application>Microsoft Office PowerPoint</Application>
  <PresentationFormat>Custom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Montserrat SemiBold</vt:lpstr>
      <vt:lpstr>Montserrat Black</vt:lpstr>
      <vt:lpstr>Montserrat ExtraBold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Nguyễn Ngọc Quốc Khánh</cp:lastModifiedBy>
  <cp:revision>42</cp:revision>
  <dcterms:created xsi:type="dcterms:W3CDTF">2006-08-16T00:00:00Z</dcterms:created>
  <dcterms:modified xsi:type="dcterms:W3CDTF">2024-11-10T15:32:02Z</dcterms:modified>
  <dc:identifier>DAF4j5_yhQ8</dc:identifier>
</cp:coreProperties>
</file>