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01" r:id="rId2"/>
    <p:sldId id="310" r:id="rId3"/>
    <p:sldId id="312" r:id="rId4"/>
    <p:sldId id="264" r:id="rId5"/>
    <p:sldId id="295" r:id="rId6"/>
    <p:sldId id="267" r:id="rId7"/>
    <p:sldId id="307" r:id="rId8"/>
    <p:sldId id="308" r:id="rId9"/>
    <p:sldId id="268" r:id="rId10"/>
    <p:sldId id="290" r:id="rId11"/>
    <p:sldId id="299" r:id="rId12"/>
    <p:sldId id="272" r:id="rId13"/>
    <p:sldId id="291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Black" panose="00000A00000000000000" pitchFamily="2" charset="0"/>
      <p:bold r:id="rId20"/>
      <p:boldItalic r:id="rId21"/>
    </p:embeddedFont>
    <p:embeddedFont>
      <p:font typeface="Montserrat ExtraBold" panose="00000900000000000000" pitchFamily="2" charset="0"/>
      <p:bold r:id="rId22"/>
      <p:boldItalic r:id="rId23"/>
    </p:embeddedFont>
    <p:embeddedFont>
      <p:font typeface="Montserrat SemiBold" panose="00000700000000000000" pitchFamily="2" charset="0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sv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sv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2.sv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11408" y="116614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78190" y="4981553"/>
            <a:ext cx="15459972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V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 DÃ Ở CHÂU PHI</a:t>
            </a:r>
            <a:endParaRPr lang="vi-VN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028700" y="3543300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67B976-AAFB-A7D0-3AAE-9CE7D5B98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1000"/>
          </a:blip>
          <a:srcRect l="11173" t="13551" r="9235" b="6048"/>
          <a:stretch/>
        </p:blipFill>
        <p:spPr>
          <a:xfrm>
            <a:off x="108927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81268AFB-5ECF-51EF-283F-67DC4FA03B93}"/>
              </a:ext>
            </a:extLst>
          </p:cNvPr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059E8DC-8495-61F4-1E3C-90AC21D6DA73}"/>
              </a:ext>
            </a:extLst>
          </p:cNvPr>
          <p:cNvSpPr/>
          <p:nvPr/>
        </p:nvSpPr>
        <p:spPr>
          <a:xfrm flipH="1">
            <a:off x="-2844238" y="743635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C4669AE7-591E-7D3B-C7FC-01A70825AD71}"/>
              </a:ext>
            </a:extLst>
          </p:cNvPr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4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1C35BE-D564-FE88-07C2-8178017F9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id="{0F3F20DE-2458-4E98-553B-5DBBAD281490}"/>
              </a:ext>
            </a:extLst>
          </p:cNvPr>
          <p:cNvSpPr txBox="1"/>
          <p:nvPr/>
        </p:nvSpPr>
        <p:spPr>
          <a:xfrm>
            <a:off x="664063" y="2597157"/>
            <a:ext cx="15237898" cy="14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</a:t>
            </a:r>
            <a:endParaRPr lang="en-US" sz="54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C6FB0D-00D3-DDE6-396A-37C2360EF9EE}"/>
              </a:ext>
            </a:extLst>
          </p:cNvPr>
          <p:cNvSpPr txBox="1"/>
          <p:nvPr/>
        </p:nvSpPr>
        <p:spPr>
          <a:xfrm>
            <a:off x="533400" y="4375071"/>
            <a:ext cx="16611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ea typeface="Calibri" panose="020F0502020204030204" pitchFamily="34" charset="0"/>
              </a:rPr>
              <a:t>Em tham khảo hình ở trang 24 trong SGK Mĩ thuật 5 để phát triển ý tưởng sáng tạo phù điêu.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ea typeface="Calibri" panose="020F0502020204030204" pitchFamily="34" charset="0"/>
              </a:rPr>
              <a:t>Em thực hành tạo phù điêu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dã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Phi</a:t>
            </a:r>
            <a:r>
              <a:rPr lang="vi-VN" sz="4000" b="1" dirty="0">
                <a:ea typeface="Calibri" panose="020F0502020204030204" pitchFamily="34" charset="0"/>
              </a:rPr>
              <a:t>.</a:t>
            </a:r>
            <a:endParaRPr lang="en-US" sz="4000" b="1" dirty="0">
              <a:ea typeface="Calibri" panose="020F0502020204030204" pitchFamily="34" charset="0"/>
            </a:endParaRPr>
          </a:p>
          <a:p>
            <a:endParaRPr lang="en-US" sz="4400" b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2161" y="885825"/>
            <a:ext cx="8221188" cy="4109064"/>
            <a:chOff x="7807230" y="2012810"/>
            <a:chExt cx="3251252" cy="345986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giraffes made out of clay&#10;&#10;Description automatically generated">
            <a:extLst>
              <a:ext uri="{FF2B5EF4-FFF2-40B4-BE49-F238E27FC236}">
                <a16:creationId xmlns:a16="http://schemas.microsoft.com/office/drawing/2014/main" id="{2CC02E0D-37F2-F5CD-C3AB-4DA9D7D58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06" y="1129845"/>
            <a:ext cx="6674698" cy="362102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2161" y="5317062"/>
            <a:ext cx="3977640" cy="4109064"/>
            <a:chOff x="7807230" y="2012810"/>
            <a:chExt cx="3251252" cy="34598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A blue rhinoceros and baby rhino&#10;&#10;Description automatically generated">
            <a:extLst>
              <a:ext uri="{FF2B5EF4-FFF2-40B4-BE49-F238E27FC236}">
                <a16:creationId xmlns:a16="http://schemas.microsoft.com/office/drawing/2014/main" id="{5F5DA2DF-45C8-749A-0F25-CD595D9F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9" y="5882242"/>
            <a:ext cx="3483864" cy="297870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77905" y="5317062"/>
            <a:ext cx="3977640" cy="4109064"/>
            <a:chOff x="7807230" y="2012810"/>
            <a:chExt cx="3251252" cy="34598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close-up of a sculpture&#10;&#10;Description automatically generated">
            <a:extLst>
              <a:ext uri="{FF2B5EF4-FFF2-40B4-BE49-F238E27FC236}">
                <a16:creationId xmlns:a16="http://schemas.microsoft.com/office/drawing/2014/main" id="{DC20AF3E-99B8-BE85-A56D-991B290EB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93" y="6065145"/>
            <a:ext cx="3483864" cy="261289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09150" y="875125"/>
            <a:ext cx="8176687" cy="8551001"/>
            <a:chOff x="7807230" y="2012810"/>
            <a:chExt cx="3251252" cy="345986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lion made out of clay&#10;&#10;Description automatically generated">
            <a:extLst>
              <a:ext uri="{FF2B5EF4-FFF2-40B4-BE49-F238E27FC236}">
                <a16:creationId xmlns:a16="http://schemas.microsoft.com/office/drawing/2014/main" id="{5AF3A167-4350-4BF2-C215-9DD1DA6E9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13" y="1828610"/>
            <a:ext cx="7680960" cy="6644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DBED54-C926-3029-3AD2-ADECDFD06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942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52600" y="4211527"/>
            <a:ext cx="15240000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93010" y="4501300"/>
            <a:ext cx="15237898" cy="203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ea typeface="Calibri" panose="020F0502020204030204" pitchFamily="34" charset="0"/>
                <a:cs typeface="Times New Roman" panose="02020603050405020304" pitchFamily="18" charset="0"/>
              </a:rPr>
              <a:t>HĐ4: Phân tích - đánh giá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1196" y="236937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5D9E34-33EB-8106-7276-6966BB9C57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80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-801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68001" y="1866900"/>
            <a:ext cx="15237898" cy="144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8AD9B68-9CD4-2FDB-8D75-7C719DDF8385}"/>
              </a:ext>
            </a:extLst>
          </p:cNvPr>
          <p:cNvSpPr txBox="1"/>
          <p:nvPr/>
        </p:nvSpPr>
        <p:spPr>
          <a:xfrm>
            <a:off x="1368001" y="3848100"/>
            <a:ext cx="16311896" cy="541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thích sản phẩm nào? Vì sao?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ấn tượng nhất với hình ảnh nào trong sản phẩm?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Cảnh vật xa, gần trong sản phẩm được thực hiện như thế nào?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Cách sắp xếp hình khối, màu sắc và không gian trong sản phẩm như thế nào?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Những hình khối nào thể hiện rõ đặc điểm riêng của con vật?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có ý tưởng điều chỉnh như thế nào để sản phẩm hoàn thiện hơn?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C52DE6-9281-E206-79D5-010F3FA6F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-1"/>
            <a:ext cx="18274145" cy="10252363"/>
          </a:xfrm>
          <a:prstGeom prst="rect">
            <a:avLst/>
          </a:prstGeom>
        </p:spPr>
      </p:pic>
      <p:sp>
        <p:nvSpPr>
          <p:cNvPr id="3" name="Google Shape;5410;p38"/>
          <p:cNvSpPr txBox="1">
            <a:spLocks/>
          </p:cNvSpPr>
          <p:nvPr/>
        </p:nvSpPr>
        <p:spPr>
          <a:xfrm>
            <a:off x="2819400" y="1257300"/>
            <a:ext cx="13868400" cy="89950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</a:rPr>
              <a:t>Yêu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cầu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cần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đạt</a:t>
            </a:r>
            <a:endParaRPr lang="en-US" sz="6600" b="1" dirty="0">
              <a:solidFill>
                <a:srgbClr val="FF0000"/>
              </a:solidFill>
            </a:endParaRPr>
          </a:p>
          <a:p>
            <a:pPr algn="l"/>
            <a:r>
              <a:rPr lang="nl-NL" dirty="0"/>
              <a:t>– Nêu được cách vẽ, cắt, đắp nổi và trang trí hình động vật từ các vật liệu khác nhau.</a:t>
            </a:r>
            <a:endParaRPr lang="en-US" dirty="0"/>
          </a:p>
          <a:p>
            <a:pPr algn="l"/>
            <a:r>
              <a:rPr lang="nl-NL" dirty="0"/>
              <a:t>– Tạo được bức phù điêu về động vật hoang dã ở châu Phi.</a:t>
            </a:r>
            <a:endParaRPr lang="en-US" dirty="0"/>
          </a:p>
          <a:p>
            <a:pPr algn="l"/>
            <a:r>
              <a:rPr lang="nl-NL" dirty="0"/>
              <a:t>– Chỉ ra được độ cao thấp của hình khối trong sản phẩm mĩ thuật.</a:t>
            </a:r>
            <a:endParaRPr lang="en-US" dirty="0"/>
          </a:p>
          <a:p>
            <a:pPr algn="l"/>
            <a:r>
              <a:rPr lang="nl-NL" dirty="0"/>
              <a:t>– Chia sẻ được trách nhiệm của bản thân trong việc bảo tồn động vật hoang dã.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sz="6600" b="1" dirty="0">
              <a:solidFill>
                <a:srgbClr val="FF0000"/>
              </a:solidFill>
            </a:endParaRPr>
          </a:p>
          <a:p>
            <a:endParaRPr lang="en-US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3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ngộ nghĩnh, dễ thương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1829492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5200" y="3086100"/>
            <a:ext cx="93726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CHUẨN BỊ</a:t>
            </a:r>
          </a:p>
          <a:p>
            <a:pPr algn="ctr"/>
            <a:r>
              <a:rPr lang="nl-NL" sz="5400" dirty="0"/>
              <a:t>SGK </a:t>
            </a:r>
            <a:r>
              <a:rPr lang="nl-NL" sz="5400" i="1" dirty="0"/>
              <a:t>Mĩ thuật 5</a:t>
            </a:r>
            <a:r>
              <a:rPr lang="nl-NL" sz="5400" dirty="0"/>
              <a:t>, giấy bìa, đất nặn,</a:t>
            </a:r>
            <a:r>
              <a:rPr lang="nl-NL" sz="5400" b="1" dirty="0"/>
              <a:t> </a:t>
            </a:r>
            <a:r>
              <a:rPr lang="nl-NL" sz="5400" dirty="0"/>
              <a:t>bút (các loại), tẩy, màu vẽ,...</a:t>
            </a:r>
            <a:r>
              <a:rPr lang="nl-NL" sz="5400" b="1" dirty="0"/>
              <a:t>   </a:t>
            </a:r>
            <a:endParaRPr lang="en-US" sz="5400" dirty="0"/>
          </a:p>
          <a:p>
            <a:pPr algn="ctr"/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32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46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8161920" y="-610802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3281" y="1594864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91481" y="2128264"/>
            <a:ext cx="8873127" cy="1831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2806907" y="50978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bức ảnh và chia sẻ về: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77F7C59-A9DD-7142-3024-44EB5C6D6A0E}"/>
              </a:ext>
            </a:extLst>
          </p:cNvPr>
          <p:cNvSpPr txBox="1"/>
          <p:nvPr/>
        </p:nvSpPr>
        <p:spPr>
          <a:xfrm>
            <a:off x="2806907" y="5839579"/>
            <a:ext cx="15476974" cy="2326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Tên các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Đặc điểm về hình dáng của mỗi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Môi trường sống của các con vật.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1CC7D3D-275D-C0B6-C6C0-2FDBB62BA668}"/>
              </a:ext>
            </a:extLst>
          </p:cNvPr>
          <p:cNvSpPr txBox="1"/>
          <p:nvPr/>
        </p:nvSpPr>
        <p:spPr>
          <a:xfrm>
            <a:off x="2806907" y="86030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Kể thêm tên các con vật hoang dã ở Châu Phi mà em biết.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4217C5-FE51-F1B7-5CE0-7AED42487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>
          <a:xfrm>
            <a:off x="1676088" y="457201"/>
            <a:ext cx="7463912" cy="447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B47A44-4578-C1B1-6E1D-2833D6571267}"/>
              </a:ext>
            </a:extLst>
          </p:cNvPr>
          <p:cNvSpPr/>
          <p:nvPr/>
        </p:nvSpPr>
        <p:spPr>
          <a:xfrm>
            <a:off x="876437" y="4051145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1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A5149-F527-C1FD-6502-21436EF8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509"/>
          <a:stretch/>
        </p:blipFill>
        <p:spPr>
          <a:xfrm>
            <a:off x="10443088" y="5600700"/>
            <a:ext cx="7463912" cy="426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F2735-2EC1-41BB-4E7E-609AAD714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10693"/>
          <a:stretch/>
        </p:blipFill>
        <p:spPr>
          <a:xfrm>
            <a:off x="1680089" y="5600701"/>
            <a:ext cx="7455910" cy="426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948E8C-FEFC-6DE3-1136-0F5BDD822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8857"/>
          <a:stretch/>
        </p:blipFill>
        <p:spPr>
          <a:xfrm>
            <a:off x="10447089" y="457201"/>
            <a:ext cx="7455912" cy="4468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736AF5-9C94-CE0C-F2E1-CE83C3A6C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34718E-4BD8-9F4E-4422-881D77B5A49B}"/>
              </a:ext>
            </a:extLst>
          </p:cNvPr>
          <p:cNvCxnSpPr>
            <a:cxnSpLocks/>
          </p:cNvCxnSpPr>
          <p:nvPr/>
        </p:nvCxnSpPr>
        <p:spPr>
          <a:xfrm>
            <a:off x="9296400" y="723900"/>
            <a:ext cx="0" cy="859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A1843-25E1-E589-3641-464C490B01F3}"/>
              </a:ext>
            </a:extLst>
          </p:cNvPr>
          <p:cNvCxnSpPr>
            <a:cxnSpLocks/>
          </p:cNvCxnSpPr>
          <p:nvPr/>
        </p:nvCxnSpPr>
        <p:spPr>
          <a:xfrm>
            <a:off x="1295400" y="5295900"/>
            <a:ext cx="16154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1194A-471A-07FA-59F7-E33E61A300C4}"/>
              </a:ext>
            </a:extLst>
          </p:cNvPr>
          <p:cNvSpPr/>
          <p:nvPr/>
        </p:nvSpPr>
        <p:spPr>
          <a:xfrm>
            <a:off x="842213" y="8938890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3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F3F1D7-800F-1392-8728-CF1ECD1389AB}"/>
              </a:ext>
            </a:extLst>
          </p:cNvPr>
          <p:cNvSpPr/>
          <p:nvPr/>
        </p:nvSpPr>
        <p:spPr>
          <a:xfrm>
            <a:off x="9686408" y="8938891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4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A4EFC1D-8C83-0F22-9461-E1DB3C78330C}"/>
              </a:ext>
            </a:extLst>
          </p:cNvPr>
          <p:cNvSpPr/>
          <p:nvPr/>
        </p:nvSpPr>
        <p:spPr>
          <a:xfrm>
            <a:off x="9673079" y="4029739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2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10600" y="1331136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43927" y="4831669"/>
            <a:ext cx="15237898" cy="2468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3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3931" y="2110324"/>
            <a:ext cx="3037453" cy="466518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camels and pyramids&#10;&#10;Description automatically generated">
            <a:extLst>
              <a:ext uri="{FF2B5EF4-FFF2-40B4-BE49-F238E27FC236}">
                <a16:creationId xmlns:a16="http://schemas.microsoft.com/office/drawing/2014/main" id="{C60887A9-2662-B103-F55F-EE9DFF337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23105"/>
            <a:ext cx="3680189" cy="36384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9685AE-7EB1-91BA-FB21-E137348C5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5118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camels and pyramids&#10;&#10;Description automatically generated">
            <a:extLst>
              <a:ext uri="{FF2B5EF4-FFF2-40B4-BE49-F238E27FC236}">
                <a16:creationId xmlns:a16="http://schemas.microsoft.com/office/drawing/2014/main" id="{4E72A10E-A4A8-3566-0666-4F9550885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46" y="3723105"/>
            <a:ext cx="3840480" cy="36100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9EE822-0E4B-18AE-8EB3-711C0CDD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8892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ainting of pyramids in a field&#10;&#10;Description automatically generated">
            <a:extLst>
              <a:ext uri="{FF2B5EF4-FFF2-40B4-BE49-F238E27FC236}">
                <a16:creationId xmlns:a16="http://schemas.microsoft.com/office/drawing/2014/main" id="{5486F29C-B656-C41D-3870-8E3A92135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89" y="3723105"/>
            <a:ext cx="3840480" cy="36100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FC779C-FF05-14A6-C884-DF6A48AE1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34930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ainting of camels and palm trees&#10;&#10;Description automatically generated">
            <a:extLst>
              <a:ext uri="{FF2B5EF4-FFF2-40B4-BE49-F238E27FC236}">
                <a16:creationId xmlns:a16="http://schemas.microsoft.com/office/drawing/2014/main" id="{1817A6BD-686F-BF36-A3D2-88803455B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993" y="3723105"/>
            <a:ext cx="3840480" cy="36100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6DF7EA-E597-167D-B007-EAFADEDBCB3A}"/>
              </a:ext>
            </a:extLst>
          </p:cNvPr>
          <p:cNvSpPr txBox="1"/>
          <p:nvPr/>
        </p:nvSpPr>
        <p:spPr>
          <a:xfrm>
            <a:off x="2286000" y="1265541"/>
            <a:ext cx="14554200" cy="842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1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712B3-86BE-6EE2-38A7-AC9C9DFCAC2A}"/>
              </a:ext>
            </a:extLst>
          </p:cNvPr>
          <p:cNvGrpSpPr/>
          <p:nvPr/>
        </p:nvGrpSpPr>
        <p:grpSpPr>
          <a:xfrm>
            <a:off x="4893653" y="7450968"/>
            <a:ext cx="4326547" cy="1273932"/>
            <a:chOff x="1786299" y="4958902"/>
            <a:chExt cx="6666824" cy="13212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064F914-3696-3681-6154-1142A2507AD6}"/>
                </a:ext>
              </a:extLst>
            </p:cNvPr>
            <p:cNvSpPr/>
            <p:nvPr/>
          </p:nvSpPr>
          <p:spPr>
            <a:xfrm>
              <a:off x="1786299" y="4958902"/>
              <a:ext cx="613574" cy="477885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B9631-97E6-19C1-A384-374FC7BD40CA}"/>
                </a:ext>
              </a:extLst>
            </p:cNvPr>
            <p:cNvSpPr txBox="1"/>
            <p:nvPr/>
          </p:nvSpPr>
          <p:spPr>
            <a:xfrm>
              <a:off x="2283163" y="5035240"/>
              <a:ext cx="6169960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Sử dụng đất nặn tạo nền phù điêu lên bìa các- tông theo hình đã vẽ.</a:t>
              </a:r>
              <a:endParaRPr lang="en-US" sz="24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04538B-B991-D96C-125C-F163C887A21A}"/>
              </a:ext>
            </a:extLst>
          </p:cNvPr>
          <p:cNvGrpSpPr/>
          <p:nvPr/>
        </p:nvGrpSpPr>
        <p:grpSpPr>
          <a:xfrm>
            <a:off x="9179109" y="7450968"/>
            <a:ext cx="4617612" cy="904600"/>
            <a:chOff x="1786299" y="4958902"/>
            <a:chExt cx="4811545" cy="93820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A5CA3AB-B35A-4E0D-33DA-C57CFA1064A8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5BCABC-1B38-B497-11B7-E66CA746E4D0}"/>
                </a:ext>
              </a:extLst>
            </p:cNvPr>
            <p:cNvSpPr txBox="1"/>
            <p:nvPr/>
          </p:nvSpPr>
          <p:spPr>
            <a:xfrm>
              <a:off x="2243498" y="5035240"/>
              <a:ext cx="4354346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hình động vật gắn lên nền phù điêu.</a:t>
              </a:r>
              <a:endParaRPr lang="en-US" sz="2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0B7EC7-BD58-7270-D9E8-90BAE7C8AEDA}"/>
              </a:ext>
            </a:extLst>
          </p:cNvPr>
          <p:cNvGrpSpPr/>
          <p:nvPr/>
        </p:nvGrpSpPr>
        <p:grpSpPr>
          <a:xfrm>
            <a:off x="744206" y="7450968"/>
            <a:ext cx="4237526" cy="904600"/>
            <a:chOff x="1786299" y="4958902"/>
            <a:chExt cx="6235311" cy="93820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26CD27-3021-D078-66BF-151B5FAA17E7}"/>
                </a:ext>
              </a:extLst>
            </p:cNvPr>
            <p:cNvSpPr/>
            <p:nvPr/>
          </p:nvSpPr>
          <p:spPr>
            <a:xfrm>
              <a:off x="1786299" y="4958902"/>
              <a:ext cx="571202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BE6E4B-C3E5-97D0-AEB9-D42BBC1062DA}"/>
                </a:ext>
              </a:extLst>
            </p:cNvPr>
            <p:cNvSpPr txBox="1"/>
            <p:nvPr/>
          </p:nvSpPr>
          <p:spPr>
            <a:xfrm>
              <a:off x="2373105" y="5035240"/>
              <a:ext cx="5648505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bức tranh trên giấy.</a:t>
              </a:r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693D66-6813-A8FC-F75C-47300975D65B}"/>
              </a:ext>
            </a:extLst>
          </p:cNvPr>
          <p:cNvGrpSpPr/>
          <p:nvPr/>
        </p:nvGrpSpPr>
        <p:grpSpPr>
          <a:xfrm>
            <a:off x="13617429" y="7450968"/>
            <a:ext cx="4138990" cy="904600"/>
            <a:chOff x="1786299" y="4958902"/>
            <a:chExt cx="4312821" cy="9382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154CF6-6303-286A-AD86-FB01AB1F12B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0C77CB-30D7-ADBF-0769-5D425E34D6E2}"/>
                </a:ext>
              </a:extLst>
            </p:cNvPr>
            <p:cNvSpPr txBox="1"/>
            <p:nvPr/>
          </p:nvSpPr>
          <p:spPr>
            <a:xfrm>
              <a:off x="2243498" y="5035240"/>
              <a:ext cx="3855622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thêm cản vật, chi tiết, hoàn thiện sản phẩm.</a:t>
              </a:r>
              <a:endParaRPr lang="en-US" sz="2400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7ABEE75-C8E9-81E0-B25E-70D9CE1434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640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76399" y="3412331"/>
            <a:ext cx="14935201" cy="2874169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76800" y="8576642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14400" y="872490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90800" y="4050481"/>
            <a:ext cx="13487400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ea typeface="Calibri" panose="020F0502020204030204" pitchFamily="34" charset="0"/>
              </a:rPr>
              <a:t>Kết hợp các hình khối với vị trí và độ nổi khác nhau trên mặt phẳng có thể diễn tả được không gian xa, gần trong tác phẩm phù điêu..</a:t>
            </a:r>
            <a:endParaRPr lang="en-US" sz="32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05200" y="1214464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184" dirty="0">
                <a:solidFill>
                  <a:srgbClr val="000000"/>
                </a:solidFill>
              </a:rPr>
              <a:t>Em nhớ nhé</a:t>
            </a:r>
            <a:endParaRPr lang="en-US" sz="9184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DC1151-7658-A738-842E-A83ABF51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592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0200" y="8141921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982560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057400" y="4480829"/>
            <a:ext cx="15237898" cy="1855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3D434F64-59DD-86BE-3E50-E9EC9507B981}"/>
              </a:ext>
            </a:extLst>
          </p:cNvPr>
          <p:cNvSpPr/>
          <p:nvPr/>
        </p:nvSpPr>
        <p:spPr>
          <a:xfrm>
            <a:off x="-426434" y="3388288"/>
            <a:ext cx="2449152" cy="370124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489</Words>
  <Application>Microsoft Office PowerPoint</Application>
  <PresentationFormat>Custom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Montserrat SemiBold</vt:lpstr>
      <vt:lpstr>Montserrat Black</vt:lpstr>
      <vt:lpstr>Times New Roman</vt:lpstr>
      <vt:lpstr>Calibri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Nguyễn Ngọc Quốc Khánh</cp:lastModifiedBy>
  <cp:revision>48</cp:revision>
  <dcterms:created xsi:type="dcterms:W3CDTF">2006-08-16T00:00:00Z</dcterms:created>
  <dcterms:modified xsi:type="dcterms:W3CDTF">2024-11-10T15:32:43Z</dcterms:modified>
  <dc:identifier>DAF4j5_yhQ8</dc:identifier>
</cp:coreProperties>
</file>