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310" r:id="rId2"/>
    <p:sldId id="301" r:id="rId3"/>
    <p:sldId id="313" r:id="rId4"/>
    <p:sldId id="314" r:id="rId5"/>
    <p:sldId id="264" r:id="rId6"/>
    <p:sldId id="267" r:id="rId7"/>
    <p:sldId id="307" r:id="rId8"/>
    <p:sldId id="308" r:id="rId9"/>
    <p:sldId id="284" r:id="rId10"/>
    <p:sldId id="292" r:id="rId11"/>
    <p:sldId id="272" r:id="rId12"/>
    <p:sldId id="291" r:id="rId13"/>
    <p:sldId id="271" r:id="rId14"/>
    <p:sldId id="306" r:id="rId15"/>
    <p:sldId id="270" r:id="rId16"/>
  </p:sldIdLst>
  <p:sldSz cx="18288000" cy="10287000"/>
  <p:notesSz cx="6858000" cy="9144000"/>
  <p:embeddedFontLst>
    <p:embeddedFont>
      <p:font typeface="Calibri" panose="020F0502020204030204" pitchFamily="34" charset="0"/>
      <p:regular r:id="rId18"/>
      <p:bold r:id="rId19"/>
      <p:italic r:id="rId20"/>
      <p:boldItalic r:id="rId21"/>
    </p:embeddedFont>
    <p:embeddedFont>
      <p:font typeface="Montserrat Black" panose="00000A00000000000000" pitchFamily="2" charset="0"/>
      <p:bold r:id="rId22"/>
      <p:boldItalic r:id="rId23"/>
    </p:embeddedFont>
    <p:embeddedFont>
      <p:font typeface="Montserrat ExtraBold" panose="00000900000000000000" pitchFamily="2" charset="0"/>
      <p:bold r:id="rId24"/>
      <p:boldItalic r:id="rId25"/>
    </p:embeddedFont>
    <p:embeddedFont>
      <p:font typeface="Montserrat SemiBold" panose="00000700000000000000" pitchFamily="2" charset="0"/>
      <p:bold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56A7"/>
    <a:srgbClr val="FFFFFF"/>
    <a:srgbClr val="3C8ABE"/>
    <a:srgbClr val="C4A668"/>
    <a:srgbClr val="FBC0D6"/>
    <a:srgbClr val="FFA096"/>
    <a:srgbClr val="5AA37F"/>
    <a:srgbClr val="DDCBA9"/>
    <a:srgbClr val="FC9B75"/>
    <a:srgbClr val="59A0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533"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FC9B1A-263E-4D44-B627-7A7901859896}"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D134C-7DAD-4147-92E1-857347782103}" type="slidenum">
              <a:rPr lang="en-US" smtClean="0"/>
              <a:t>‹#›</a:t>
            </a:fld>
            <a:endParaRPr lang="en-US"/>
          </a:p>
        </p:txBody>
      </p:sp>
    </p:spTree>
    <p:extLst>
      <p:ext uri="{BB962C8B-B14F-4D97-AF65-F5344CB8AC3E}">
        <p14:creationId xmlns:p14="http://schemas.microsoft.com/office/powerpoint/2010/main" val="447463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1.png"/><Relationship Id="rId12"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13.svg"/><Relationship Id="rId5" Type="http://schemas.openxmlformats.org/officeDocument/2006/relationships/image" Target="../media/image10.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Mẫu hình nền PowerPoint ngộ nghĩnh, dễ thương cho các em mầm non, học s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64"/>
            <a:ext cx="18288001" cy="1028353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49138" y="2095500"/>
            <a:ext cx="8602868" cy="3539430"/>
          </a:xfrm>
          <a:prstGeom prst="rect">
            <a:avLst/>
          </a:prstGeom>
          <a:noFill/>
        </p:spPr>
        <p:txBody>
          <a:bodyPr wrap="none" lIns="91440" tIns="45720" rIns="91440" bIns="45720">
            <a:spAutoFit/>
          </a:bodyPr>
          <a:lstStyle/>
          <a:p>
            <a:pPr algn="ctr"/>
            <a:r>
              <a:rPr lang="en-US" sz="8000" b="1" dirty="0">
                <a:ln w="12700">
                  <a:solidFill>
                    <a:schemeClr val="accent1"/>
                  </a:solidFill>
                  <a:prstDash val="solid"/>
                </a:ln>
                <a:solidFill>
                  <a:srgbClr val="FF0000"/>
                </a:solidFill>
                <a:effectLst>
                  <a:outerShdw dist="38100" dir="2640000" algn="bl" rotWithShape="0">
                    <a:schemeClr val="accent1"/>
                  </a:outerShdw>
                </a:effectLst>
              </a:rPr>
              <a:t>KHỞI ĐỘNG:</a:t>
            </a:r>
          </a:p>
          <a:p>
            <a:pPr algn="ct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Cùng</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hát</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múa</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bài</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hát</a:t>
            </a:r>
            <a:endParaRPr lang="en-US" sz="7200" b="1" cap="none" spc="0" dirty="0">
              <a:ln w="12700">
                <a:solidFill>
                  <a:schemeClr val="accent1"/>
                </a:solidFill>
                <a:prstDash val="solid"/>
              </a:ln>
              <a:solidFill>
                <a:srgbClr val="0656A7"/>
              </a:solidFill>
              <a:effectLst>
                <a:outerShdw dist="38100" dir="2640000" algn="bl" rotWithShape="0">
                  <a:schemeClr val="accent1"/>
                </a:outerShdw>
              </a:effectLst>
            </a:endParaRPr>
          </a:p>
          <a:p>
            <a:pPr algn="ct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Em</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yêu</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trường</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 </a:t>
            </a:r>
            <a:r>
              <a:rPr lang="en-US" sz="7200" b="1" cap="none" spc="0" dirty="0" err="1">
                <a:ln w="12700">
                  <a:solidFill>
                    <a:schemeClr val="accent1"/>
                  </a:solidFill>
                  <a:prstDash val="solid"/>
                </a:ln>
                <a:solidFill>
                  <a:srgbClr val="0656A7"/>
                </a:solidFill>
                <a:effectLst>
                  <a:outerShdw dist="38100" dir="2640000" algn="bl" rotWithShape="0">
                    <a:schemeClr val="accent1"/>
                  </a:outerShdw>
                </a:effectLst>
              </a:rPr>
              <a:t>em</a:t>
            </a:r>
            <a:r>
              <a:rPr lang="en-US" sz="7200" b="1" cap="none" spc="0" dirty="0">
                <a:ln w="12700">
                  <a:solidFill>
                    <a:schemeClr val="accent1"/>
                  </a:solidFill>
                  <a:prstDash val="solid"/>
                </a:ln>
                <a:solidFill>
                  <a:srgbClr val="0656A7"/>
                </a:solidFill>
                <a:effectLst>
                  <a:outerShdw dist="38100" dir="2640000" algn="bl" rotWithShape="0">
                    <a:schemeClr val="accent1"/>
                  </a:outerShdw>
                </a:effectLst>
              </a:rPr>
              <a:t>”</a:t>
            </a:r>
          </a:p>
        </p:txBody>
      </p:sp>
    </p:spTree>
    <p:extLst>
      <p:ext uri="{BB962C8B-B14F-4D97-AF65-F5344CB8AC3E}">
        <p14:creationId xmlns:p14="http://schemas.microsoft.com/office/powerpoint/2010/main" val="3176986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050" y="381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1371600" y="495300"/>
            <a:ext cx="16999813" cy="1484574"/>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gn="just">
              <a:lnSpc>
                <a:spcPct val="115000"/>
              </a:lnSpc>
              <a:spcAft>
                <a:spcPts val="800"/>
              </a:spcAft>
              <a:tabLst>
                <a:tab pos="5731510" algn="r"/>
              </a:tabLst>
            </a:pPr>
            <a:r>
              <a:rPr lang="vi-VN" sz="4800" b="1" dirty="0">
                <a:latin typeface="Montserrat SemiBold" panose="00000700000000000000" pitchFamily="2" charset="0"/>
                <a:ea typeface="Calibri" panose="020F0502020204030204" pitchFamily="34" charset="0"/>
                <a:cs typeface="Times New Roman" panose="02020603050405020304" pitchFamily="18" charset="0"/>
              </a:rPr>
              <a:t>Vẽ tranh thể hiện thời gian của thiên nhiên(tiếp theo)</a:t>
            </a:r>
            <a:endParaRPr lang="en-US" sz="4800" b="1" dirty="0">
              <a:latin typeface="Montserrat SemiBold" panose="00000700000000000000" pitchFamily="2" charset="0"/>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1363639" y="4838700"/>
            <a:ext cx="20345400" cy="4083682"/>
          </a:xfrm>
          <a:prstGeom prst="rect">
            <a:avLst/>
          </a:prstGeom>
        </p:spPr>
        <p:txBody>
          <a:bodyPr wrap="square" lIns="0" tIns="0" rIns="0" bIns="0" rtlCol="0" anchor="t">
            <a:spAutoFit/>
          </a:bodyPr>
          <a:lstStyle/>
          <a:p>
            <a:pPr>
              <a:lnSpc>
                <a:spcPct val="115000"/>
              </a:lnSpc>
              <a:spcAft>
                <a:spcPts val="800"/>
              </a:spcAft>
            </a:pPr>
            <a:r>
              <a:rPr lang="vi-VN" sz="4000" dirty="0">
                <a:ea typeface="Calibri" panose="020F0502020204030204" pitchFamily="34" charset="0"/>
                <a:cs typeface="Times New Roman" panose="02020603050405020304" pitchFamily="18" charset="0"/>
              </a:rPr>
              <a:t>- Em nêu lại các bước t</a:t>
            </a:r>
            <a:r>
              <a:rPr lang="en-US" sz="4000" dirty="0" err="1">
                <a:ea typeface="Calibri" panose="020F0502020204030204" pitchFamily="34" charset="0"/>
                <a:cs typeface="Times New Roman" panose="02020603050405020304" pitchFamily="18" charset="0"/>
              </a:rPr>
              <a:t>ạo</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phù</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điêu</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về</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động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vật</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hoang</a:t>
            </a:r>
            <a:r>
              <a:rPr lang="en-US" sz="4000" dirty="0">
                <a:ea typeface="Calibri" panose="020F0502020204030204" pitchFamily="34" charset="0"/>
                <a:cs typeface="Times New Roman" panose="02020603050405020304" pitchFamily="18" charset="0"/>
              </a:rPr>
              <a:t> </a:t>
            </a:r>
            <a:r>
              <a:rPr lang="en-US" sz="4000" dirty="0" err="1">
                <a:ea typeface="Calibri" panose="020F0502020204030204" pitchFamily="34" charset="0"/>
                <a:cs typeface="Times New Roman" panose="02020603050405020304" pitchFamily="18" charset="0"/>
              </a:rPr>
              <a:t>dã</a:t>
            </a:r>
            <a:r>
              <a:rPr lang="en-US" sz="4000" dirty="0">
                <a:ea typeface="Calibri" panose="020F0502020204030204" pitchFamily="34" charset="0"/>
                <a:cs typeface="Times New Roman" panose="02020603050405020304" pitchFamily="18" charset="0"/>
              </a:rPr>
              <a:t> ở </a:t>
            </a:r>
            <a:r>
              <a:rPr lang="en-US" sz="4000" dirty="0" err="1">
                <a:ea typeface="Calibri" panose="020F0502020204030204" pitchFamily="34" charset="0"/>
                <a:cs typeface="Times New Roman" panose="02020603050405020304" pitchFamily="18" charset="0"/>
              </a:rPr>
              <a:t>châu</a:t>
            </a:r>
            <a:r>
              <a:rPr lang="en-US" sz="4000" dirty="0">
                <a:ea typeface="Calibri" panose="020F0502020204030204" pitchFamily="34" charset="0"/>
                <a:cs typeface="Times New Roman" panose="02020603050405020304" pitchFamily="18" charset="0"/>
              </a:rPr>
              <a:t> Phi.</a:t>
            </a:r>
          </a:p>
          <a:p>
            <a:pPr>
              <a:lnSpc>
                <a:spcPct val="150000"/>
              </a:lnSpc>
            </a:pPr>
            <a:r>
              <a:rPr lang="vi-VN" sz="4000" dirty="0">
                <a:ea typeface="Calibri" panose="020F0502020204030204" pitchFamily="34" charset="0"/>
                <a:cs typeface="Times New Roman" panose="02020603050405020304" pitchFamily="18" charset="0"/>
              </a:rPr>
              <a:t>- Em hoàn thiện bức phù điêu ở tiết trước.</a:t>
            </a:r>
            <a:endParaRPr lang="en-US" sz="4000" dirty="0">
              <a:ea typeface="Calibri" panose="020F0502020204030204" pitchFamily="34" charset="0"/>
              <a:cs typeface="Times New Roman" panose="02020603050405020304" pitchFamily="18" charset="0"/>
            </a:endParaRPr>
          </a:p>
          <a:p>
            <a:pPr>
              <a:lnSpc>
                <a:spcPct val="150000"/>
              </a:lnSpc>
            </a:pPr>
            <a:endParaRPr lang="vi-VN" sz="4800" dirty="0">
              <a:ea typeface="Calibri" panose="020F0502020204030204" pitchFamily="34" charset="0"/>
              <a:cs typeface="Times New Roman" panose="02020603050405020304" pitchFamily="18" charset="0"/>
            </a:endParaRPr>
          </a:p>
          <a:p>
            <a:pPr algn="just">
              <a:lnSpc>
                <a:spcPct val="150000"/>
              </a:lnSpc>
            </a:pPr>
            <a:endParaRPr lang="en-US" sz="6000" b="1" dirty="0">
              <a:ea typeface="Calibri" panose="020F0502020204030204" pitchFamily="34" charset="0"/>
            </a:endParaRPr>
          </a:p>
        </p:txBody>
      </p:sp>
      <p:pic>
        <p:nvPicPr>
          <p:cNvPr id="3" name="Picture 2">
            <a:extLst>
              <a:ext uri="{FF2B5EF4-FFF2-40B4-BE49-F238E27FC236}">
                <a16:creationId xmlns:a16="http://schemas.microsoft.com/office/drawing/2014/main" id="{1DBB4B8B-859D-0D60-4BC9-628924D605CD}"/>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80853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1752600" y="4211527"/>
            <a:ext cx="15240000"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293010" y="4501300"/>
            <a:ext cx="15237898" cy="203863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r>
              <a:rPr lang="vi-VN" sz="7200" b="1" dirty="0">
                <a:ea typeface="Calibri" panose="020F0502020204030204" pitchFamily="34" charset="0"/>
                <a:cs typeface="Times New Roman" panose="02020603050405020304" pitchFamily="18" charset="0"/>
              </a:rPr>
              <a:t>HĐ4: Phân tích - đánh giá</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1" name="Freeform 11"/>
          <p:cNvSpPr/>
          <p:nvPr/>
        </p:nvSpPr>
        <p:spPr>
          <a:xfrm>
            <a:off x="631196" y="2369376"/>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345D9E34-33EB-8106-7276-6966BB9C572F}"/>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26807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27" y="-801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13" name="TextBox 13"/>
          <p:cNvSpPr txBox="1"/>
          <p:nvPr/>
        </p:nvSpPr>
        <p:spPr>
          <a:xfrm>
            <a:off x="1368001" y="1866900"/>
            <a:ext cx="15237898" cy="1445845"/>
          </a:xfrm>
          <a:prstGeom prst="rect">
            <a:avLst/>
          </a:prstGeom>
        </p:spPr>
        <p:txBody>
          <a:bodyPr wrap="square" lIns="0" tIns="0" rIns="0" bIns="0" rtlCol="0" anchor="t">
            <a:spAutoFit/>
          </a:bodyPr>
          <a:lstStyle/>
          <a:p>
            <a:pPr algn="l">
              <a:lnSpc>
                <a:spcPct val="107000"/>
              </a:lnSpc>
              <a:spcAft>
                <a:spcPts val="800"/>
              </a:spcAft>
            </a:pPr>
            <a:r>
              <a:rPr lang="vi-VN" sz="3600" b="1" dirty="0">
                <a:ea typeface="Calibri" panose="020F0502020204030204" pitchFamily="34" charset="0"/>
                <a:cs typeface="Times New Roman" panose="02020603050405020304" pitchFamily="18" charset="0"/>
              </a:rPr>
              <a:t> </a:t>
            </a:r>
            <a:endParaRPr lang="en-US" sz="5400" b="1" dirty="0">
              <a:ea typeface="Calibri" panose="020F0502020204030204" pitchFamily="34" charset="0"/>
              <a:cs typeface="Times New Roman" panose="02020603050405020304" pitchFamily="18" charset="0"/>
            </a:endParaRPr>
          </a:p>
          <a:p>
            <a:pPr>
              <a:lnSpc>
                <a:spcPct val="107000"/>
              </a:lnSpc>
              <a:spcAft>
                <a:spcPts val="800"/>
              </a:spcAft>
            </a:pPr>
            <a:r>
              <a:rPr lang="vi-VN" sz="4800" dirty="0">
                <a:effectLst/>
                <a:ea typeface="Calibri" panose="020F0502020204030204" pitchFamily="34" charset="0"/>
                <a:cs typeface="Times New Roman" panose="02020603050405020304" pitchFamily="18" charset="0"/>
              </a:rPr>
              <a:t>Trưng bày sản phẩm và chia sẻ</a:t>
            </a:r>
            <a:endParaRPr lang="en-US" sz="4800" dirty="0">
              <a:effectLst/>
              <a:ea typeface="Calibri" panose="020F0502020204030204" pitchFamily="34" charset="0"/>
              <a:cs typeface="Times New Roman" panose="02020603050405020304" pitchFamily="18" charset="0"/>
            </a:endParaRPr>
          </a:p>
        </p:txBody>
      </p:sp>
      <p:sp>
        <p:nvSpPr>
          <p:cNvPr id="15" name="TextBox 6">
            <a:extLst>
              <a:ext uri="{FF2B5EF4-FFF2-40B4-BE49-F238E27FC236}">
                <a16:creationId xmlns:a16="http://schemas.microsoft.com/office/drawing/2014/main" id="{78AD9B68-9CD4-2FDB-8D75-7C719DDF8385}"/>
              </a:ext>
            </a:extLst>
          </p:cNvPr>
          <p:cNvSpPr txBox="1"/>
          <p:nvPr/>
        </p:nvSpPr>
        <p:spPr>
          <a:xfrm>
            <a:off x="1368001" y="3848100"/>
            <a:ext cx="16311896" cy="5414174"/>
          </a:xfrm>
          <a:prstGeom prst="rect">
            <a:avLst/>
          </a:prstGeom>
        </p:spPr>
        <p:txBody>
          <a:bodyPr wrap="square" lIns="0" tIns="0" rIns="0" bIns="0" rtlCol="0" anchor="t">
            <a:spAutoFit/>
          </a:bodyPr>
          <a:lstStyle/>
          <a:p>
            <a:pPr>
              <a:lnSpc>
                <a:spcPct val="107000"/>
              </a:lnSpc>
              <a:spcAft>
                <a:spcPts val="800"/>
              </a:spcAft>
            </a:pPr>
            <a:r>
              <a:rPr lang="en-US" sz="3600" dirty="0">
                <a:effectLst/>
                <a:latin typeface="Arial" panose="020B0604020202020204" pitchFamily="34" charset="0"/>
                <a:ea typeface="Calibri" panose="020F0502020204030204" pitchFamily="34" charset="0"/>
                <a:cs typeface="Arial" panose="020B0604020202020204" pitchFamily="34" charset="0"/>
              </a:rPr>
              <a:t>- </a:t>
            </a:r>
            <a:r>
              <a:rPr lang="vi-VN" sz="3600" dirty="0">
                <a:latin typeface="Arial" panose="020B0604020202020204" pitchFamily="34" charset="0"/>
                <a:ea typeface="Calibri" panose="020F0502020204030204" pitchFamily="34" charset="0"/>
                <a:cs typeface="Arial" panose="020B0604020202020204" pitchFamily="34" charset="0"/>
              </a:rPr>
              <a:t>Em thích sản phẩm nào? Vì sao?</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3600" dirty="0">
                <a:latin typeface="Arial" panose="020B0604020202020204" pitchFamily="34" charset="0"/>
                <a:ea typeface="Calibri" panose="020F0502020204030204" pitchFamily="34" charset="0"/>
                <a:cs typeface="Arial" panose="020B0604020202020204" pitchFamily="34" charset="0"/>
              </a:rPr>
              <a:t>- Em ấn tượng nhất với hình ảnh nào trong sản phẩm?</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3600" dirty="0">
                <a:latin typeface="Arial" panose="020B0604020202020204" pitchFamily="34" charset="0"/>
                <a:ea typeface="Calibri" panose="020F0502020204030204" pitchFamily="34" charset="0"/>
                <a:cs typeface="Arial" panose="020B0604020202020204" pitchFamily="34" charset="0"/>
              </a:rPr>
              <a:t>- Cảnh vật xa, gần trong sản phẩm được thực hiện như thế nào?</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3600" dirty="0">
                <a:latin typeface="Arial" panose="020B0604020202020204" pitchFamily="34" charset="0"/>
                <a:ea typeface="Calibri" panose="020F0502020204030204" pitchFamily="34" charset="0"/>
                <a:cs typeface="Arial" panose="020B0604020202020204" pitchFamily="34" charset="0"/>
              </a:rPr>
              <a:t>- Cách sắp xếp hình khối, màu sắc và không gian trong sản phẩm như thế nào? </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3600" dirty="0">
                <a:latin typeface="Arial" panose="020B0604020202020204" pitchFamily="34" charset="0"/>
                <a:ea typeface="Calibri" panose="020F0502020204030204" pitchFamily="34" charset="0"/>
                <a:cs typeface="Arial" panose="020B0604020202020204" pitchFamily="34" charset="0"/>
              </a:rPr>
              <a:t>- Những hình khối nào thể hiện rõ đặc điểm riêng của con vật?</a:t>
            </a:r>
            <a:endParaRPr lang="en-US" sz="36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vi-VN" sz="3600" dirty="0">
                <a:latin typeface="Arial" panose="020B0604020202020204" pitchFamily="34" charset="0"/>
                <a:ea typeface="Calibri" panose="020F0502020204030204" pitchFamily="34" charset="0"/>
                <a:cs typeface="Arial" panose="020B0604020202020204" pitchFamily="34" charset="0"/>
              </a:rPr>
              <a:t>- Em có ý tưởng điều chỉnh như thế nào để sản phẩm hoàn thiện hơn?</a:t>
            </a:r>
            <a:endParaRPr lang="en-US" sz="3600" dirty="0">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endParaRPr lang="en-US" sz="6000" b="1" dirty="0">
              <a:ea typeface="Calibri" panose="020F0502020204030204" pitchFamily="34" charset="0"/>
            </a:endParaRPr>
          </a:p>
        </p:txBody>
      </p:sp>
      <p:pic>
        <p:nvPicPr>
          <p:cNvPr id="16" name="Picture 15">
            <a:extLst>
              <a:ext uri="{FF2B5EF4-FFF2-40B4-BE49-F238E27FC236}">
                <a16:creationId xmlns:a16="http://schemas.microsoft.com/office/drawing/2014/main" id="{2DC52DE6-9281-E206-79D5-010F3FA6FBAE}"/>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319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2057400" y="3856052"/>
            <a:ext cx="14204087"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472198" y="4713096"/>
            <a:ext cx="15237898" cy="1168012"/>
          </a:xfrm>
          <a:prstGeom prst="rect">
            <a:avLst/>
          </a:prstGeom>
        </p:spPr>
        <p:txBody>
          <a:bodyPr wrap="square" lIns="0" tIns="0" rIns="0" bIns="0" rtlCol="0" anchor="t">
            <a:spAutoFit/>
          </a:bodyPr>
          <a:lstStyle/>
          <a:p>
            <a:pPr algn="l">
              <a:lnSpc>
                <a:spcPct val="115000"/>
              </a:lnSpc>
              <a:spcAft>
                <a:spcPts val="800"/>
              </a:spcAft>
              <a:tabLst>
                <a:tab pos="5731510" algn="r"/>
              </a:tabLst>
            </a:pPr>
            <a:r>
              <a:rPr lang="vi-VN" sz="6600" b="1" dirty="0">
                <a:ea typeface="Calibri" panose="020F0502020204030204" pitchFamily="34" charset="0"/>
                <a:cs typeface="Times New Roman" panose="02020603050405020304" pitchFamily="18" charset="0"/>
              </a:rPr>
              <a:t>HĐ5. </a:t>
            </a:r>
            <a:r>
              <a:rPr lang="en-US" sz="6600" b="1" dirty="0">
                <a:ea typeface="Calibri" panose="020F0502020204030204" pitchFamily="34" charset="0"/>
                <a:cs typeface="Times New Roman" panose="02020603050405020304" pitchFamily="18" charset="0"/>
              </a:rPr>
              <a:t>VẬN DỤNG</a:t>
            </a:r>
            <a:r>
              <a:rPr lang="vi-VN" sz="6600" b="1" dirty="0">
                <a:ea typeface="Calibri" panose="020F0502020204030204" pitchFamily="34" charset="0"/>
                <a:cs typeface="Times New Roman" panose="02020603050405020304" pitchFamily="18" charset="0"/>
              </a:rPr>
              <a:t>- PHÁT TRIỂN</a:t>
            </a:r>
            <a:endParaRPr lang="en-US" sz="5400" b="1" dirty="0">
              <a:effectLst/>
              <a:ea typeface="Calibri" panose="020F0502020204030204" pitchFamily="34" charset="0"/>
              <a:cs typeface="Times New Roman" panose="02020603050405020304" pitchFamily="18" charset="0"/>
            </a:endParaRPr>
          </a:p>
        </p:txBody>
      </p:sp>
      <p:sp>
        <p:nvSpPr>
          <p:cNvPr id="11" name="Freeform 11"/>
          <p:cNvSpPr/>
          <p:nvPr/>
        </p:nvSpPr>
        <p:spPr>
          <a:xfrm>
            <a:off x="798142" y="2300505"/>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6A2D2C9F-F736-81DE-AC34-68F75ED64464}"/>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8603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tone carving of an elephant&#10;&#10;Description automatically generated">
            <a:extLst>
              <a:ext uri="{FF2B5EF4-FFF2-40B4-BE49-F238E27FC236}">
                <a16:creationId xmlns:a16="http://schemas.microsoft.com/office/drawing/2014/main" id="{12E83DC8-4F6A-3253-47BB-65C8937174EB}"/>
              </a:ext>
            </a:extLst>
          </p:cNvPr>
          <p:cNvPicPr>
            <a:picLocks noChangeAspect="1"/>
          </p:cNvPicPr>
          <p:nvPr/>
        </p:nvPicPr>
        <p:blipFill rotWithShape="1">
          <a:blip r:embed="rId2">
            <a:extLst>
              <a:ext uri="{28A0092B-C50C-407E-A947-70E740481C1C}">
                <a14:useLocalDpi xmlns:a14="http://schemas.microsoft.com/office/drawing/2010/main" val="0"/>
              </a:ext>
            </a:extLst>
          </a:blip>
          <a:srcRect l="11701" r="2291"/>
          <a:stretch/>
        </p:blipFill>
        <p:spPr>
          <a:xfrm>
            <a:off x="1" y="10"/>
            <a:ext cx="14504463" cy="10286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BBB89853-C545-E9E6-57C2-89EC5AF84698}"/>
              </a:ext>
            </a:extLst>
          </p:cNvPr>
          <p:cNvSpPr txBox="1"/>
          <p:nvPr/>
        </p:nvSpPr>
        <p:spPr>
          <a:xfrm>
            <a:off x="11582400" y="3314700"/>
            <a:ext cx="6342883" cy="5614143"/>
          </a:xfrm>
          <a:prstGeom prst="rect">
            <a:avLst/>
          </a:prstGeom>
        </p:spPr>
        <p:txBody>
          <a:bodyPr vert="horz" lIns="91440" tIns="45720" rIns="91440" bIns="45720" rtlCol="0">
            <a:normAutofit/>
          </a:bodyPr>
          <a:lstStyle/>
          <a:p>
            <a:pPr indent="-228600" algn="r">
              <a:lnSpc>
                <a:spcPct val="90000"/>
              </a:lnSpc>
              <a:spcAft>
                <a:spcPts val="800"/>
              </a:spcAft>
              <a:buFont typeface="Arial" panose="020B0604020202020204" pitchFamily="34" charset="0"/>
              <a:buChar char="•"/>
            </a:pPr>
            <a:r>
              <a:rPr lang="en-US" sz="4000" b="1" dirty="0"/>
              <a:t>Em </a:t>
            </a:r>
            <a:r>
              <a:rPr lang="en-US" sz="4000" b="1" dirty="0" err="1"/>
              <a:t>quan</a:t>
            </a:r>
            <a:r>
              <a:rPr lang="en-US" sz="4000" b="1" dirty="0"/>
              <a:t> </a:t>
            </a:r>
            <a:r>
              <a:rPr lang="en-US" sz="4000" b="1" dirty="0" err="1"/>
              <a:t>sát</a:t>
            </a:r>
            <a:r>
              <a:rPr lang="en-US" sz="4000" b="1" dirty="0"/>
              <a:t> </a:t>
            </a:r>
            <a:r>
              <a:rPr lang="en-US" sz="4000" b="1" dirty="0" err="1"/>
              <a:t>hình</a:t>
            </a:r>
            <a:r>
              <a:rPr lang="en-US" sz="4000" b="1" dirty="0"/>
              <a:t> </a:t>
            </a:r>
            <a:r>
              <a:rPr lang="en-US" sz="4000" b="1" dirty="0" err="1"/>
              <a:t>Bệ</a:t>
            </a:r>
            <a:r>
              <a:rPr lang="en-US" sz="4000" b="1" dirty="0"/>
              <a:t> </a:t>
            </a:r>
            <a:r>
              <a:rPr lang="en-US" sz="4000" b="1" dirty="0" err="1"/>
              <a:t>voi</a:t>
            </a:r>
            <a:r>
              <a:rPr lang="en-US" sz="4000" b="1" dirty="0"/>
              <a:t> </a:t>
            </a:r>
            <a:r>
              <a:rPr lang="en-US" sz="4000" b="1" dirty="0" err="1"/>
              <a:t>Triền</a:t>
            </a:r>
            <a:r>
              <a:rPr lang="en-US" sz="4000" b="1" dirty="0"/>
              <a:t> Tranh ở </a:t>
            </a:r>
            <a:r>
              <a:rPr lang="en-US" sz="4000" b="1" dirty="0" err="1"/>
              <a:t>trang</a:t>
            </a:r>
            <a:r>
              <a:rPr lang="en-US" sz="4000" b="1" dirty="0"/>
              <a:t> 25 </a:t>
            </a:r>
            <a:r>
              <a:rPr lang="en-US" sz="4000" b="1" dirty="0" err="1"/>
              <a:t>trong</a:t>
            </a:r>
            <a:r>
              <a:rPr lang="en-US" sz="4000" b="1" dirty="0"/>
              <a:t> SGK </a:t>
            </a:r>
            <a:r>
              <a:rPr lang="en-US" sz="4000" b="1" dirty="0" err="1"/>
              <a:t>Mĩ</a:t>
            </a:r>
            <a:r>
              <a:rPr lang="en-US" sz="4000" b="1" dirty="0"/>
              <a:t> </a:t>
            </a:r>
            <a:r>
              <a:rPr lang="en-US" sz="4000" b="1" dirty="0" err="1"/>
              <a:t>thuật</a:t>
            </a:r>
            <a:r>
              <a:rPr lang="en-US" sz="4000" b="1" dirty="0"/>
              <a:t> 5.</a:t>
            </a:r>
          </a:p>
          <a:p>
            <a:pPr indent="-228600" algn="r">
              <a:lnSpc>
                <a:spcPct val="90000"/>
              </a:lnSpc>
              <a:spcAft>
                <a:spcPts val="800"/>
              </a:spcAft>
              <a:buFont typeface="Arial" panose="020B0604020202020204" pitchFamily="34" charset="0"/>
              <a:buChar char="•"/>
            </a:pPr>
            <a:r>
              <a:rPr lang="en-US" sz="4000" b="1" dirty="0"/>
              <a:t>Em </a:t>
            </a:r>
            <a:r>
              <a:rPr lang="en-US" sz="4000" b="1" dirty="0" err="1"/>
              <a:t>hãy</a:t>
            </a:r>
            <a:r>
              <a:rPr lang="en-US" sz="4000" b="1" dirty="0"/>
              <a:t> </a:t>
            </a:r>
            <a:r>
              <a:rPr lang="en-US" sz="4000" b="1" dirty="0" err="1"/>
              <a:t>thảo</a:t>
            </a:r>
            <a:r>
              <a:rPr lang="en-US" sz="4000" b="1" dirty="0"/>
              <a:t> </a:t>
            </a:r>
            <a:r>
              <a:rPr lang="en-US" sz="4000" b="1" dirty="0" err="1"/>
              <a:t>luận</a:t>
            </a:r>
            <a:r>
              <a:rPr lang="en-US" sz="4000" b="1" dirty="0"/>
              <a:t> </a:t>
            </a:r>
            <a:r>
              <a:rPr lang="en-US" sz="4000" b="1" dirty="0" err="1"/>
              <a:t>và</a:t>
            </a:r>
            <a:r>
              <a:rPr lang="en-US" sz="4000" b="1" dirty="0"/>
              <a:t> chia </a:t>
            </a:r>
            <a:r>
              <a:rPr lang="en-US" sz="4000" b="1" dirty="0" err="1"/>
              <a:t>sẻ</a:t>
            </a:r>
            <a:r>
              <a:rPr lang="en-US" sz="4000" b="1" dirty="0"/>
              <a:t> </a:t>
            </a:r>
            <a:r>
              <a:rPr lang="en-US" sz="4000" b="1" dirty="0" err="1"/>
              <a:t>về</a:t>
            </a:r>
            <a:r>
              <a:rPr lang="en-US" sz="4000" b="1" dirty="0"/>
              <a:t> </a:t>
            </a:r>
            <a:r>
              <a:rPr lang="en-US" sz="4000" b="1" dirty="0" err="1"/>
              <a:t>vẻ</a:t>
            </a:r>
            <a:r>
              <a:rPr lang="en-US" sz="4000" b="1" dirty="0"/>
              <a:t> </a:t>
            </a:r>
            <a:r>
              <a:rPr lang="en-US" sz="4000" b="1" dirty="0" err="1"/>
              <a:t>đẹp</a:t>
            </a:r>
            <a:r>
              <a:rPr lang="en-US" sz="4000" b="1" dirty="0"/>
              <a:t> </a:t>
            </a:r>
            <a:r>
              <a:rPr lang="en-US" sz="4000" b="1" dirty="0" err="1"/>
              <a:t>tạo</a:t>
            </a:r>
            <a:r>
              <a:rPr lang="en-US" sz="4000" b="1" dirty="0"/>
              <a:t> </a:t>
            </a:r>
            <a:r>
              <a:rPr lang="en-US" sz="4000" b="1" dirty="0" err="1"/>
              <a:t>hình</a:t>
            </a:r>
            <a:r>
              <a:rPr lang="en-US" sz="4000" b="1" dirty="0"/>
              <a:t> </a:t>
            </a:r>
            <a:r>
              <a:rPr lang="en-US" sz="4000" b="1" dirty="0" err="1"/>
              <a:t>của</a:t>
            </a:r>
            <a:r>
              <a:rPr lang="en-US" sz="4000" b="1" dirty="0"/>
              <a:t> </a:t>
            </a:r>
            <a:r>
              <a:rPr lang="en-US" sz="4000" b="1" dirty="0" err="1"/>
              <a:t>chú</a:t>
            </a:r>
            <a:r>
              <a:rPr lang="en-US" sz="4000" b="1" dirty="0"/>
              <a:t> </a:t>
            </a:r>
            <a:r>
              <a:rPr lang="en-US" sz="4000" b="1" dirty="0" err="1"/>
              <a:t>voi</a:t>
            </a:r>
            <a:r>
              <a:rPr lang="en-US" sz="4000" b="1" dirty="0"/>
              <a:t> </a:t>
            </a:r>
            <a:r>
              <a:rPr lang="en-US" sz="4000" b="1" dirty="0" err="1"/>
              <a:t>trên</a:t>
            </a:r>
            <a:r>
              <a:rPr lang="en-US" sz="4000" b="1" dirty="0"/>
              <a:t> </a:t>
            </a:r>
            <a:r>
              <a:rPr lang="en-US" sz="4000" b="1" dirty="0" err="1"/>
              <a:t>phù</a:t>
            </a:r>
            <a:r>
              <a:rPr lang="en-US" sz="4000" b="1" dirty="0"/>
              <a:t> </a:t>
            </a:r>
            <a:r>
              <a:rPr lang="en-US" sz="4000" b="1" dirty="0" err="1"/>
              <a:t>điêu</a:t>
            </a:r>
            <a:r>
              <a:rPr lang="en-US" sz="4000" b="1" dirty="0"/>
              <a:t>. </a:t>
            </a:r>
          </a:p>
        </p:txBody>
      </p:sp>
      <p:pic>
        <p:nvPicPr>
          <p:cNvPr id="7" name="Picture 6">
            <a:extLst>
              <a:ext uri="{FF2B5EF4-FFF2-40B4-BE49-F238E27FC236}">
                <a16:creationId xmlns:a16="http://schemas.microsoft.com/office/drawing/2014/main" id="{1F6E617E-7E7A-83C5-BC7D-6F85FB7AE642}"/>
              </a:ext>
            </a:extLst>
          </p:cNvPr>
          <p:cNvPicPr>
            <a:picLocks noChangeAspect="1"/>
          </p:cNvPicPr>
          <p:nvPr/>
        </p:nvPicPr>
        <p:blipFill rotWithShape="1">
          <a:blip r:embed="rId3">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4330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609600" y="2857500"/>
            <a:ext cx="17392879" cy="4800600"/>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876800" y="8576642"/>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914400" y="872490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1066800" y="3349969"/>
            <a:ext cx="16611600" cy="2875146"/>
          </a:xfrm>
          <a:prstGeom prst="rect">
            <a:avLst/>
          </a:prstGeom>
        </p:spPr>
        <p:txBody>
          <a:bodyPr wrap="square" lIns="0" tIns="0" rIns="0" bIns="0" rtlCol="0" anchor="t">
            <a:spAutoFit/>
          </a:bodyPr>
          <a:lstStyle/>
          <a:p>
            <a:pPr algn="just">
              <a:lnSpc>
                <a:spcPct val="150000"/>
              </a:lnSpc>
            </a:pPr>
            <a:r>
              <a:rPr lang="vi-VN" sz="3200" b="1" dirty="0">
                <a:ea typeface="Calibri" panose="020F0502020204030204" pitchFamily="34" charset="0"/>
              </a:rPr>
              <a:t>Vẻ đẹp của động vật hoang dã đã được lựa chọn để thể hiện với nhiều hình thức nghệ thuật khác nhau, mang ý nghĩa sâu sắc về sự gắn kết giữa con người với tự nhiên, đồng thời góp phần làm phong phú thêm đời sống văn hoá tinh thần cho con người. Chúng ta cần có trách nhiệm tuyên truyền, bảo vệ, bảo tồn động vật hoang dã.</a:t>
            </a:r>
            <a:endParaRPr lang="en-US" sz="3200" b="1" dirty="0">
              <a:ea typeface="Calibri" panose="020F0502020204030204" pitchFamily="34" charset="0"/>
            </a:endParaRPr>
          </a:p>
        </p:txBody>
      </p:sp>
      <p:sp>
        <p:nvSpPr>
          <p:cNvPr id="7" name="TextBox 7"/>
          <p:cNvSpPr txBox="1"/>
          <p:nvPr/>
        </p:nvSpPr>
        <p:spPr>
          <a:xfrm>
            <a:off x="3505200" y="604864"/>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rPr>
              <a:t>Em nhớ nhé</a:t>
            </a:r>
            <a:endParaRPr lang="en-US" sz="9184" dirty="0">
              <a:solidFill>
                <a:srgbClr val="000000"/>
              </a:solidFill>
            </a:endParaRPr>
          </a:p>
        </p:txBody>
      </p:sp>
      <p:pic>
        <p:nvPicPr>
          <p:cNvPr id="2" name="Picture 1">
            <a:extLst>
              <a:ext uri="{FF2B5EF4-FFF2-40B4-BE49-F238E27FC236}">
                <a16:creationId xmlns:a16="http://schemas.microsoft.com/office/drawing/2014/main" id="{58DC1151-7658-A738-842E-A83ABF512726}"/>
              </a:ext>
            </a:extLst>
          </p:cNvPr>
          <p:cNvPicPr>
            <a:picLocks noChangeAspect="1"/>
          </p:cNvPicPr>
          <p:nvPr/>
        </p:nvPicPr>
        <p:blipFill rotWithShape="1">
          <a:blip r:embed="rId5">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05511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en-US"/>
          </a:p>
        </p:txBody>
      </p:sp>
      <p:sp>
        <p:nvSpPr>
          <p:cNvPr id="3" name="Freeform 3"/>
          <p:cNvSpPr/>
          <p:nvPr/>
        </p:nvSpPr>
        <p:spPr>
          <a:xfrm>
            <a:off x="10411408" y="1166147"/>
            <a:ext cx="9789267" cy="5384097"/>
          </a:xfrm>
          <a:custGeom>
            <a:avLst/>
            <a:gdLst/>
            <a:ahLst/>
            <a:cxnLst/>
            <a:rect l="l" t="t" r="r" b="b"/>
            <a:pathLst>
              <a:path w="9789267" h="5384097">
                <a:moveTo>
                  <a:pt x="0" y="0"/>
                </a:moveTo>
                <a:lnTo>
                  <a:pt x="9789268" y="0"/>
                </a:lnTo>
                <a:lnTo>
                  <a:pt x="9789268" y="5384097"/>
                </a:lnTo>
                <a:lnTo>
                  <a:pt x="0" y="5384097"/>
                </a:lnTo>
                <a:lnTo>
                  <a:pt x="0" y="0"/>
                </a:lnTo>
                <a:close/>
              </a:path>
            </a:pathLst>
          </a:custGeom>
          <a:blipFill>
            <a:blip r:embed="rId3"/>
            <a:stretch>
              <a:fillRect/>
            </a:stretch>
          </a:blipFill>
        </p:spPr>
        <p:txBody>
          <a:bodyPr/>
          <a:lstStyle/>
          <a:p>
            <a:endParaRPr lang="en-US"/>
          </a:p>
        </p:txBody>
      </p:sp>
      <p:sp>
        <p:nvSpPr>
          <p:cNvPr id="5" name="Freeform 5"/>
          <p:cNvSpPr/>
          <p:nvPr/>
        </p:nvSpPr>
        <p:spPr>
          <a:xfrm>
            <a:off x="-3986312" y="901423"/>
            <a:ext cx="9789267" cy="5384097"/>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3"/>
            <a:stretch>
              <a:fillRect/>
            </a:stretch>
          </a:blipFill>
        </p:spPr>
        <p:txBody>
          <a:bodyPr/>
          <a:lstStyle/>
          <a:p>
            <a:endParaRPr lang="en-US"/>
          </a:p>
        </p:txBody>
      </p:sp>
      <p:sp>
        <p:nvSpPr>
          <p:cNvPr id="16" name="TextBox 16"/>
          <p:cNvSpPr txBox="1"/>
          <p:nvPr/>
        </p:nvSpPr>
        <p:spPr>
          <a:xfrm>
            <a:off x="1278190" y="4981553"/>
            <a:ext cx="15459972" cy="1815882"/>
          </a:xfrm>
          <a:prstGeom prst="rect">
            <a:avLst/>
          </a:prstGeom>
        </p:spPr>
        <p:txBody>
          <a:bodyPr wrap="square" lIns="0" tIns="0" rIns="0" bIns="0" rtlCol="0" anchor="t">
            <a:spAutoFit/>
          </a:bodyPr>
          <a:lstStyle/>
          <a:p>
            <a:pPr algn="ctr">
              <a:spcBef>
                <a:spcPts val="600"/>
              </a:spcBef>
              <a:spcAft>
                <a:spcPts val="600"/>
              </a:spcAft>
            </a:pPr>
            <a:r>
              <a:rPr lang="vi-VN" sz="5400" b="1" dirty="0">
                <a:solidFill>
                  <a:srgbClr val="FF7061"/>
                </a:solidFill>
                <a:latin typeface="Montserrat ExtraBold" panose="00000900000000000000" pitchFamily="2" charset="0"/>
                <a:ea typeface="Calibri" panose="020F0502020204030204" pitchFamily="34" charset="0"/>
                <a:cs typeface="Times New Roman" panose="02020603050405020304" pitchFamily="18" charset="0"/>
              </a:rPr>
              <a:t> </a:t>
            </a:r>
            <a:r>
              <a:rPr lang="en-US" sz="5400" b="1" dirty="0" err="1">
                <a:solidFill>
                  <a:srgbClr val="FF7061"/>
                </a:solidFill>
                <a:latin typeface="Arial" panose="020B0604020202020204" pitchFamily="34" charset="0"/>
                <a:ea typeface="Calibri" panose="020F0502020204030204" pitchFamily="34" charset="0"/>
                <a:cs typeface="Arial" panose="020B0604020202020204" pitchFamily="34" charset="0"/>
              </a:rPr>
              <a:t>Bài</a:t>
            </a:r>
            <a:r>
              <a:rPr lang="en-US" sz="5400" b="1" dirty="0">
                <a:solidFill>
                  <a:srgbClr val="FF7061"/>
                </a:solidFill>
                <a:latin typeface="Arial" panose="020B0604020202020204" pitchFamily="34" charset="0"/>
                <a:ea typeface="Calibri" panose="020F0502020204030204" pitchFamily="34" charset="0"/>
                <a:cs typeface="Arial" panose="020B0604020202020204" pitchFamily="34" charset="0"/>
              </a:rPr>
              <a:t> </a:t>
            </a:r>
            <a:r>
              <a:rPr lang="vi-VN" sz="5400" b="1" dirty="0">
                <a:solidFill>
                  <a:srgbClr val="FF7061"/>
                </a:solidFill>
                <a:latin typeface="Arial" panose="020B0604020202020204" pitchFamily="34" charset="0"/>
                <a:ea typeface="Calibri" panose="020F0502020204030204" pitchFamily="34" charset="0"/>
                <a:cs typeface="Arial" panose="020B0604020202020204" pitchFamily="34" charset="0"/>
              </a:rPr>
              <a:t>3:</a:t>
            </a:r>
            <a:r>
              <a:rPr lang="en-US" sz="5400" b="1" dirty="0">
                <a:solidFill>
                  <a:srgbClr val="FF7061"/>
                </a:solidFill>
                <a:latin typeface="Arial" panose="020B0604020202020204" pitchFamily="34" charset="0"/>
                <a:ea typeface="Calibri" panose="020F0502020204030204" pitchFamily="34" charset="0"/>
                <a:cs typeface="Arial" panose="020B0604020202020204" pitchFamily="34" charset="0"/>
              </a:rPr>
              <a:t> </a:t>
            </a:r>
            <a:r>
              <a:rPr lang="vi-VN" sz="5400" b="1" dirty="0">
                <a:solidFill>
                  <a:srgbClr val="FF7061"/>
                </a:solidFill>
                <a:latin typeface="Arial" panose="020B0604020202020204" pitchFamily="34" charset="0"/>
                <a:ea typeface="Calibri" panose="020F0502020204030204" pitchFamily="34" charset="0"/>
                <a:cs typeface="Arial" panose="020B0604020202020204" pitchFamily="34" charset="0"/>
              </a:rPr>
              <a:t>ĐỘNG V</a:t>
            </a:r>
            <a:r>
              <a:rPr lang="en-GB" sz="5400" b="1" dirty="0">
                <a:solidFill>
                  <a:srgbClr val="FF7061"/>
                </a:solidFill>
                <a:latin typeface="Arial" panose="020B0604020202020204" pitchFamily="34" charset="0"/>
                <a:ea typeface="Calibri" panose="020F0502020204030204" pitchFamily="34" charset="0"/>
                <a:cs typeface="Arial" panose="020B0604020202020204" pitchFamily="34" charset="0"/>
              </a:rPr>
              <a:t>Ậ</a:t>
            </a:r>
            <a:r>
              <a:rPr lang="vi-VN" sz="5400" b="1" dirty="0">
                <a:solidFill>
                  <a:srgbClr val="FF7061"/>
                </a:solidFill>
                <a:latin typeface="Arial" panose="020B0604020202020204" pitchFamily="34" charset="0"/>
                <a:ea typeface="Calibri" panose="020F0502020204030204" pitchFamily="34" charset="0"/>
                <a:cs typeface="Arial" panose="020B0604020202020204" pitchFamily="34" charset="0"/>
              </a:rPr>
              <a:t>T </a:t>
            </a:r>
            <a:r>
              <a:rPr lang="en-GB" sz="5400" b="1" dirty="0">
                <a:solidFill>
                  <a:srgbClr val="FF7061"/>
                </a:solidFill>
                <a:latin typeface="Arial" panose="020B0604020202020204" pitchFamily="34" charset="0"/>
                <a:ea typeface="Calibri" panose="020F0502020204030204" pitchFamily="34" charset="0"/>
                <a:cs typeface="Arial" panose="020B0604020202020204" pitchFamily="34" charset="0"/>
              </a:rPr>
              <a:t>HOANG DÃ Ở CHÂU PHI</a:t>
            </a:r>
            <a:endParaRPr lang="vi-VN" sz="5400" b="1" dirty="0">
              <a:solidFill>
                <a:srgbClr val="FF7061"/>
              </a:solidFill>
              <a:latin typeface="Arial" panose="020B0604020202020204" pitchFamily="34" charset="0"/>
              <a:ea typeface="Calibri" panose="020F0502020204030204" pitchFamily="34" charset="0"/>
              <a:cs typeface="Arial" panose="020B0604020202020204" pitchFamily="34" charset="0"/>
            </a:endParaRPr>
          </a:p>
          <a:p>
            <a:pPr algn="ctr">
              <a:spcBef>
                <a:spcPts val="600"/>
              </a:spcBef>
              <a:spcAft>
                <a:spcPts val="600"/>
              </a:spcAft>
            </a:pPr>
            <a:r>
              <a:rPr lang="vi-VN" sz="5400" b="1" dirty="0">
                <a:solidFill>
                  <a:srgbClr val="FF7061"/>
                </a:solidFill>
                <a:latin typeface="Arial" panose="020B0604020202020204" pitchFamily="34" charset="0"/>
                <a:ea typeface="Calibri" panose="020F0502020204030204" pitchFamily="34" charset="0"/>
                <a:cs typeface="Arial" panose="020B0604020202020204" pitchFamily="34" charset="0"/>
              </a:rPr>
              <a:t> Tiết </a:t>
            </a:r>
            <a:r>
              <a:rPr lang="en-US" sz="5400" b="1" dirty="0">
                <a:solidFill>
                  <a:srgbClr val="FF7061"/>
                </a:solidFill>
                <a:latin typeface="Arial" panose="020B0604020202020204" pitchFamily="34" charset="0"/>
                <a:ea typeface="Calibri" panose="020F0502020204030204" pitchFamily="34" charset="0"/>
                <a:cs typeface="Arial" panose="020B0604020202020204" pitchFamily="34" charset="0"/>
              </a:rPr>
              <a:t>2</a:t>
            </a:r>
          </a:p>
        </p:txBody>
      </p:sp>
      <p:sp>
        <p:nvSpPr>
          <p:cNvPr id="18" name="TextBox 16">
            <a:extLst>
              <a:ext uri="{FF2B5EF4-FFF2-40B4-BE49-F238E27FC236}">
                <a16:creationId xmlns:a16="http://schemas.microsoft.com/office/drawing/2014/main" id="{A48929CE-9ED6-EC6B-C47E-388A154BFED7}"/>
              </a:ext>
            </a:extLst>
          </p:cNvPr>
          <p:cNvSpPr txBox="1"/>
          <p:nvPr/>
        </p:nvSpPr>
        <p:spPr>
          <a:xfrm>
            <a:off x="1028700" y="3543300"/>
            <a:ext cx="15958952" cy="1250855"/>
          </a:xfrm>
          <a:prstGeom prst="rect">
            <a:avLst/>
          </a:prstGeom>
        </p:spPr>
        <p:txBody>
          <a:bodyPr wrap="square" lIns="0" tIns="0" rIns="0" bIns="0" rtlCol="0" anchor="t">
            <a:spAutoFit/>
          </a:bodyPr>
          <a:lstStyle/>
          <a:p>
            <a:pPr algn="ctr">
              <a:lnSpc>
                <a:spcPct val="107000"/>
              </a:lnSpc>
              <a:spcAft>
                <a:spcPts val="800"/>
              </a:spcAft>
            </a:pPr>
            <a:r>
              <a:rPr lang="vi-VN" sz="8000" b="1" dirty="0">
                <a:solidFill>
                  <a:srgbClr val="F45293"/>
                </a:solidFill>
                <a:effectLst/>
                <a:ea typeface="Calibri" panose="020F0502020204030204" pitchFamily="34" charset="0"/>
                <a:cs typeface="Times New Roman" panose="02020603050405020304" pitchFamily="18" charset="0"/>
              </a:rPr>
              <a:t>Chủ đề</a:t>
            </a:r>
            <a:r>
              <a:rPr lang="en-US" sz="8000" b="1" dirty="0">
                <a:solidFill>
                  <a:srgbClr val="F45293"/>
                </a:solidFill>
                <a:effectLst/>
                <a:ea typeface="Calibri" panose="020F0502020204030204" pitchFamily="34" charset="0"/>
                <a:cs typeface="Times New Roman" panose="02020603050405020304" pitchFamily="18" charset="0"/>
              </a:rPr>
              <a:t>: THIÊN NHIÊN TƯƠI ĐẸP</a:t>
            </a:r>
            <a:endParaRPr lang="en-US" sz="8000" dirty="0">
              <a:solidFill>
                <a:srgbClr val="F45293"/>
              </a:solidFill>
              <a:effectLst/>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2367B976-AAFB-A7D0-3AAE-9CE7D5B985F6}"/>
              </a:ext>
            </a:extLst>
          </p:cNvPr>
          <p:cNvPicPr>
            <a:picLocks noChangeAspect="1"/>
          </p:cNvPicPr>
          <p:nvPr/>
        </p:nvPicPr>
        <p:blipFill rotWithShape="1">
          <a:blip r:embed="rId4">
            <a:alphaModFix amt="71000"/>
          </a:blip>
          <a:srcRect l="11173" t="13551" r="9235" b="6048"/>
          <a:stretch/>
        </p:blipFill>
        <p:spPr>
          <a:xfrm>
            <a:off x="108927" y="375664"/>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Freeform 6">
            <a:extLst>
              <a:ext uri="{FF2B5EF4-FFF2-40B4-BE49-F238E27FC236}">
                <a16:creationId xmlns:a16="http://schemas.microsoft.com/office/drawing/2014/main" id="{81268AFB-5ECF-51EF-283F-67DC4FA03B93}"/>
              </a:ext>
            </a:extLst>
          </p:cNvPr>
          <p:cNvSpPr/>
          <p:nvPr/>
        </p:nvSpPr>
        <p:spPr>
          <a:xfrm>
            <a:off x="-3799011" y="7329512"/>
            <a:ext cx="16230600" cy="5660422"/>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txBody>
          <a:bodyPr/>
          <a:lstStyle/>
          <a:p>
            <a:endParaRPr lang="en-US"/>
          </a:p>
        </p:txBody>
      </p:sp>
      <p:sp>
        <p:nvSpPr>
          <p:cNvPr id="23" name="Freeform 7">
            <a:extLst>
              <a:ext uri="{FF2B5EF4-FFF2-40B4-BE49-F238E27FC236}">
                <a16:creationId xmlns:a16="http://schemas.microsoft.com/office/drawing/2014/main" id="{A059E8DC-8495-61F4-1E3C-90AC21D6DA73}"/>
              </a:ext>
            </a:extLst>
          </p:cNvPr>
          <p:cNvSpPr/>
          <p:nvPr/>
        </p:nvSpPr>
        <p:spPr>
          <a:xfrm flipH="1">
            <a:off x="-2844238" y="7436352"/>
            <a:ext cx="11045070" cy="5246408"/>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txBody>
          <a:bodyPr/>
          <a:lstStyle/>
          <a:p>
            <a:endParaRPr lang="en-US"/>
          </a:p>
        </p:txBody>
      </p:sp>
      <p:sp>
        <p:nvSpPr>
          <p:cNvPr id="24" name="Freeform 8">
            <a:extLst>
              <a:ext uri="{FF2B5EF4-FFF2-40B4-BE49-F238E27FC236}">
                <a16:creationId xmlns:a16="http://schemas.microsoft.com/office/drawing/2014/main" id="{C4669AE7-591E-7D3B-C7FC-01A70825AD71}"/>
              </a:ext>
            </a:extLst>
          </p:cNvPr>
          <p:cNvSpPr/>
          <p:nvPr/>
        </p:nvSpPr>
        <p:spPr>
          <a:xfrm>
            <a:off x="9155605" y="7182071"/>
            <a:ext cx="11045070" cy="5246408"/>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4164148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855" y="-1"/>
            <a:ext cx="18274145" cy="10252363"/>
          </a:xfrm>
          <a:prstGeom prst="rect">
            <a:avLst/>
          </a:prstGeom>
        </p:spPr>
      </p:pic>
      <p:sp>
        <p:nvSpPr>
          <p:cNvPr id="3" name="Google Shape;5410;p38"/>
          <p:cNvSpPr txBox="1">
            <a:spLocks/>
          </p:cNvSpPr>
          <p:nvPr/>
        </p:nvSpPr>
        <p:spPr>
          <a:xfrm>
            <a:off x="2819400" y="1257300"/>
            <a:ext cx="13868400" cy="8995062"/>
          </a:xfrm>
          <a:prstGeom prst="rect">
            <a:avLst/>
          </a:prstGeom>
        </p:spPr>
        <p:txBody>
          <a:bodyPr spcFirstLastPara="1" wrap="square" lIns="121900" tIns="121900" rIns="121900" bIns="12190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dirty="0" err="1">
                <a:solidFill>
                  <a:srgbClr val="FF0000"/>
                </a:solidFill>
              </a:rPr>
              <a:t>Yêu</a:t>
            </a:r>
            <a:r>
              <a:rPr lang="en-US" sz="6600" b="1" dirty="0">
                <a:solidFill>
                  <a:srgbClr val="FF0000"/>
                </a:solidFill>
              </a:rPr>
              <a:t> </a:t>
            </a:r>
            <a:r>
              <a:rPr lang="en-US" sz="6600" b="1" dirty="0" err="1">
                <a:solidFill>
                  <a:srgbClr val="FF0000"/>
                </a:solidFill>
              </a:rPr>
              <a:t>cầu</a:t>
            </a:r>
            <a:r>
              <a:rPr lang="en-US" sz="6600" b="1" dirty="0">
                <a:solidFill>
                  <a:srgbClr val="FF0000"/>
                </a:solidFill>
              </a:rPr>
              <a:t> </a:t>
            </a:r>
            <a:r>
              <a:rPr lang="en-US" sz="6600" b="1" dirty="0" err="1">
                <a:solidFill>
                  <a:srgbClr val="FF0000"/>
                </a:solidFill>
              </a:rPr>
              <a:t>cần</a:t>
            </a:r>
            <a:r>
              <a:rPr lang="en-US" sz="6600" b="1" dirty="0">
                <a:solidFill>
                  <a:srgbClr val="FF0000"/>
                </a:solidFill>
              </a:rPr>
              <a:t> </a:t>
            </a:r>
            <a:r>
              <a:rPr lang="en-US" sz="6600" b="1" dirty="0" err="1">
                <a:solidFill>
                  <a:srgbClr val="FF0000"/>
                </a:solidFill>
              </a:rPr>
              <a:t>đạt</a:t>
            </a:r>
            <a:endParaRPr lang="en-US" sz="6600" b="1" dirty="0">
              <a:solidFill>
                <a:srgbClr val="FF0000"/>
              </a:solidFill>
            </a:endParaRPr>
          </a:p>
          <a:p>
            <a:pPr algn="l"/>
            <a:r>
              <a:rPr lang="nl-NL" dirty="0"/>
              <a:t>– Nêu được cách vẽ, cắt, đắp nổi và trang trí hình động vật từ các vật liệu khác nhau.</a:t>
            </a:r>
            <a:endParaRPr lang="en-US" dirty="0"/>
          </a:p>
          <a:p>
            <a:pPr algn="l"/>
            <a:r>
              <a:rPr lang="nl-NL" dirty="0"/>
              <a:t>– Tạo được bức phù điêu về động vật hoang dã ở châu Phi.</a:t>
            </a:r>
            <a:endParaRPr lang="en-US" dirty="0"/>
          </a:p>
          <a:p>
            <a:pPr algn="l"/>
            <a:r>
              <a:rPr lang="nl-NL" dirty="0"/>
              <a:t>– Chỉ ra được độ cao thấp của hình khối trong sản phẩm mĩ thuật.</a:t>
            </a:r>
            <a:endParaRPr lang="en-US" dirty="0"/>
          </a:p>
          <a:p>
            <a:pPr algn="l"/>
            <a:r>
              <a:rPr lang="nl-NL" dirty="0"/>
              <a:t>– Chia sẻ được trách nhiệm của bản thân trong việc bảo tồn động vật hoang dã.</a:t>
            </a:r>
            <a:endParaRPr lang="en-US" dirty="0"/>
          </a:p>
          <a:p>
            <a:pPr algn="l"/>
            <a:endParaRPr lang="en-US" dirty="0"/>
          </a:p>
          <a:p>
            <a:pPr algn="l"/>
            <a:endParaRPr lang="en-US" sz="6600" b="1" dirty="0">
              <a:solidFill>
                <a:srgbClr val="FF0000"/>
              </a:solidFill>
            </a:endParaRPr>
          </a:p>
          <a:p>
            <a:endParaRPr lang="en-US" sz="6600" b="1" i="1" dirty="0">
              <a:solidFill>
                <a:srgbClr val="FF0000"/>
              </a:solidFill>
            </a:endParaRPr>
          </a:p>
        </p:txBody>
      </p:sp>
    </p:spTree>
    <p:extLst>
      <p:ext uri="{BB962C8B-B14F-4D97-AF65-F5344CB8AC3E}">
        <p14:creationId xmlns:p14="http://schemas.microsoft.com/office/powerpoint/2010/main" val="46792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nền powerpoint ngộ nghĩnh, dễ thương cho bạ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 y="0"/>
            <a:ext cx="18294928" cy="10287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05200" y="3086100"/>
            <a:ext cx="9372600" cy="3508653"/>
          </a:xfrm>
          <a:prstGeom prst="rect">
            <a:avLst/>
          </a:prstGeom>
        </p:spPr>
        <p:txBody>
          <a:bodyPr wrap="square">
            <a:spAutoFit/>
          </a:bodyPr>
          <a:lstStyle/>
          <a:p>
            <a:pPr algn="ctr"/>
            <a:r>
              <a:rPr lang="en-US" sz="6000" b="1" dirty="0">
                <a:solidFill>
                  <a:srgbClr val="FF0000"/>
                </a:solidFill>
              </a:rPr>
              <a:t>CHUẨN BỊ</a:t>
            </a:r>
          </a:p>
          <a:p>
            <a:pPr algn="ctr"/>
            <a:r>
              <a:rPr lang="nl-NL" sz="5400" dirty="0"/>
              <a:t>SGK </a:t>
            </a:r>
            <a:r>
              <a:rPr lang="nl-NL" sz="5400" i="1" dirty="0"/>
              <a:t>Mĩ thuật 5</a:t>
            </a:r>
            <a:r>
              <a:rPr lang="nl-NL" sz="5400" dirty="0"/>
              <a:t>, giấy bìa, đất nặn,</a:t>
            </a:r>
            <a:r>
              <a:rPr lang="nl-NL" sz="5400" b="1" dirty="0"/>
              <a:t> </a:t>
            </a:r>
            <a:r>
              <a:rPr lang="nl-NL" sz="5400" dirty="0"/>
              <a:t>bút (các loại), tẩy, màu vẽ,...</a:t>
            </a:r>
            <a:r>
              <a:rPr lang="nl-NL" sz="5400" b="1" dirty="0"/>
              <a:t>   </a:t>
            </a:r>
            <a:endParaRPr lang="en-US" sz="5400" dirty="0"/>
          </a:p>
          <a:p>
            <a:pPr algn="ctr"/>
            <a:endParaRPr lang="en-US" sz="5400" b="1" dirty="0">
              <a:solidFill>
                <a:srgbClr val="FF0000"/>
              </a:solidFill>
            </a:endParaRPr>
          </a:p>
        </p:txBody>
      </p:sp>
    </p:spTree>
    <p:extLst>
      <p:ext uri="{BB962C8B-B14F-4D97-AF65-F5344CB8AC3E}">
        <p14:creationId xmlns:p14="http://schemas.microsoft.com/office/powerpoint/2010/main" val="538299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6846" y="2368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dirty="0"/>
          </a:p>
        </p:txBody>
      </p:sp>
      <p:sp>
        <p:nvSpPr>
          <p:cNvPr id="6" name="Freeform 6"/>
          <p:cNvSpPr/>
          <p:nvPr/>
        </p:nvSpPr>
        <p:spPr>
          <a:xfrm>
            <a:off x="-8161920" y="-610802"/>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3"/>
            <a:stretch>
              <a:fillRect/>
            </a:stretch>
          </a:blipFill>
        </p:spPr>
        <p:txBody>
          <a:bodyPr/>
          <a:lstStyle/>
          <a:p>
            <a:endParaRPr lang="en-US"/>
          </a:p>
        </p:txBody>
      </p:sp>
      <p:sp>
        <p:nvSpPr>
          <p:cNvPr id="8" name="Freeform 8"/>
          <p:cNvSpPr/>
          <p:nvPr/>
        </p:nvSpPr>
        <p:spPr>
          <a:xfrm>
            <a:off x="14778093" y="5167184"/>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4"/>
            <a:stretch>
              <a:fillRect/>
            </a:stretch>
          </a:blipFill>
        </p:spPr>
        <p:txBody>
          <a:bodyPr/>
          <a:lstStyle/>
          <a:p>
            <a:endParaRPr lang="en-US"/>
          </a:p>
        </p:txBody>
      </p:sp>
      <p:sp>
        <p:nvSpPr>
          <p:cNvPr id="12" name="Freeform 12"/>
          <p:cNvSpPr/>
          <p:nvPr/>
        </p:nvSpPr>
        <p:spPr>
          <a:xfrm>
            <a:off x="2053281" y="1594864"/>
            <a:ext cx="10709101"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2891481" y="2128264"/>
            <a:ext cx="8873127" cy="1831335"/>
          </a:xfrm>
          <a:prstGeom prst="rect">
            <a:avLst/>
          </a:prstGeom>
        </p:spPr>
        <p:txBody>
          <a:bodyPr wrap="square" lIns="0" tIns="0" rIns="0" bIns="0" rtlCol="0" anchor="t">
            <a:spAutoFit/>
          </a:bodyPr>
          <a:lstStyle/>
          <a:p>
            <a:pPr>
              <a:lnSpc>
                <a:spcPct val="107000"/>
              </a:lnSpc>
              <a:spcAft>
                <a:spcPts val="800"/>
              </a:spcAft>
            </a:pPr>
            <a:r>
              <a:rPr lang="vi-VN" sz="3600" b="1" dirty="0">
                <a:ea typeface="Calibri" panose="020F0502020204030204" pitchFamily="34" charset="0"/>
                <a:cs typeface="Times New Roman" panose="02020603050405020304" pitchFamily="18" charset="0"/>
              </a:rPr>
              <a:t>HOẠT ĐỘNG I: KHÁM PHÁ</a:t>
            </a:r>
            <a:endParaRPr lang="vi-VN" sz="3600" b="1" dirty="0">
              <a:effectLst/>
              <a:ea typeface="Calibri" panose="020F0502020204030204" pitchFamily="34" charset="0"/>
              <a:cs typeface="Times New Roman" panose="02020603050405020304" pitchFamily="18" charset="0"/>
            </a:endParaRPr>
          </a:p>
          <a:p>
            <a:pPr>
              <a:lnSpc>
                <a:spcPct val="107000"/>
              </a:lnSpc>
              <a:spcAft>
                <a:spcPts val="800"/>
              </a:spcAft>
            </a:pPr>
            <a:r>
              <a:rPr lang="en-US" sz="3600" b="1" dirty="0" err="1">
                <a:ea typeface="Calibri" panose="020F0502020204030204" pitchFamily="34" charset="0"/>
                <a:cs typeface="Times New Roman" panose="02020603050405020304" pitchFamily="18" charset="0"/>
              </a:rPr>
              <a:t>Khám</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phá</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màu</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sắc</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của</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thiên</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nhiên</a:t>
            </a:r>
            <a:endParaRPr lang="en-US" sz="3600" b="1" dirty="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233638" y="1653898"/>
            <a:ext cx="2534686" cy="3986821"/>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4"/>
            <a:stretch>
              <a:fillRect/>
            </a:stretch>
          </a:blipFill>
        </p:spPr>
        <p:txBody>
          <a:bodyPr/>
          <a:lstStyle/>
          <a:p>
            <a:endParaRPr lang="en-US"/>
          </a:p>
        </p:txBody>
      </p:sp>
      <p:pic>
        <p:nvPicPr>
          <p:cNvPr id="4" name="Picture 3">
            <a:extLst>
              <a:ext uri="{FF2B5EF4-FFF2-40B4-BE49-F238E27FC236}">
                <a16:creationId xmlns:a16="http://schemas.microsoft.com/office/drawing/2014/main" id="{E3B23BA3-8D5F-5FC4-0E85-E1F9C49C3C58}"/>
              </a:ext>
            </a:extLst>
          </p:cNvPr>
          <p:cNvPicPr>
            <a:picLocks noChangeAspect="1"/>
          </p:cNvPicPr>
          <p:nvPr/>
        </p:nvPicPr>
        <p:blipFill rotWithShape="1">
          <a:blip r:embed="rId7">
            <a:alphaModFix amt="71000"/>
          </a:blip>
          <a:srcRect l="11173" t="13551" r="9235" b="6048"/>
          <a:stretch/>
        </p:blipFill>
        <p:spPr>
          <a:xfrm>
            <a:off x="28608" y="375664"/>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0">
            <a:extLst>
              <a:ext uri="{FF2B5EF4-FFF2-40B4-BE49-F238E27FC236}">
                <a16:creationId xmlns:a16="http://schemas.microsoft.com/office/drawing/2014/main" id="{963D0135-9486-8A85-5547-AE7C5DC2FDE6}"/>
              </a:ext>
            </a:extLst>
          </p:cNvPr>
          <p:cNvSpPr txBox="1"/>
          <p:nvPr/>
        </p:nvSpPr>
        <p:spPr>
          <a:xfrm>
            <a:off x="2768324" y="4627359"/>
            <a:ext cx="9819756" cy="1448986"/>
          </a:xfrm>
          <a:prstGeom prst="rect">
            <a:avLst/>
          </a:prstGeom>
        </p:spPr>
        <p:txBody>
          <a:bodyPr wrap="square" lIns="0" tIns="0" rIns="0" bIns="0" rtlCol="0" anchor="t">
            <a:spAutoFit/>
          </a:bodyPr>
          <a:lstStyle/>
          <a:p>
            <a:pPr>
              <a:lnSpc>
                <a:spcPct val="107000"/>
              </a:lnSpc>
              <a:spcAft>
                <a:spcPts val="800"/>
              </a:spcAft>
            </a:pPr>
            <a:r>
              <a:rPr lang="pt-BR" sz="4400" b="1" dirty="0">
                <a:solidFill>
                  <a:srgbClr val="002060"/>
                </a:solidFill>
                <a:latin typeface="Times New Roman" panose="02020603050405020304" pitchFamily="18" charset="0"/>
                <a:cs typeface="Times New Roman" panose="02020603050405020304" pitchFamily="18" charset="0"/>
              </a:rPr>
              <a:t>Hãy chia sẻ bài tập của các em ở tiết 1 với các bạn trong lớp.</a:t>
            </a:r>
            <a:endParaRPr lang="en-US" sz="4400" dirty="0">
              <a:solidFill>
                <a:srgbClr val="002060"/>
              </a:solidFill>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10600" y="1331136"/>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2399016" y="4065720"/>
            <a:ext cx="14356155"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3743927" y="4831669"/>
            <a:ext cx="15237898" cy="2468433"/>
          </a:xfrm>
          <a:prstGeom prst="rect">
            <a:avLst/>
          </a:prstGeom>
        </p:spPr>
        <p:txBody>
          <a:bodyPr wrap="square" lIns="0" tIns="0" rIns="0" bIns="0" rtlCol="0" anchor="t">
            <a:spAutoFit/>
          </a:bodyPr>
          <a:lstStyle/>
          <a:p>
            <a:pPr>
              <a:lnSpc>
                <a:spcPct val="115000"/>
              </a:lnSpc>
            </a:pPr>
            <a:r>
              <a:rPr lang="vi-VN"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dirty="0">
                <a:ea typeface="Calibri" panose="020F0502020204030204" pitchFamily="34" charset="0"/>
                <a:cs typeface="Times New Roman" panose="02020603050405020304" pitchFamily="18" charset="0"/>
              </a:rPr>
              <a:t>HOẠT ĐỘNG 2: KIẾN TẠO KIẾN THỨC - KỸ NĂNG</a:t>
            </a:r>
            <a:endParaRPr lang="en-US" sz="3600" b="1" dirty="0">
              <a:ea typeface="Calibri" panose="020F0502020204030204" pitchFamily="34" charset="0"/>
              <a:cs typeface="Times New Roman" panose="02020603050405020304" pitchFamily="18" charset="0"/>
            </a:endParaRPr>
          </a:p>
          <a:p>
            <a:pPr>
              <a:lnSpc>
                <a:spcPct val="107000"/>
              </a:lnSpc>
              <a:spcAft>
                <a:spcPts val="800"/>
              </a:spcAft>
            </a:pPr>
            <a:r>
              <a:rPr lang="en-US" sz="3600" b="1" dirty="0" err="1">
                <a:solidFill>
                  <a:srgbClr val="0656A7"/>
                </a:solidFill>
                <a:latin typeface="Times New Roman" panose="02020603050405020304" pitchFamily="18" charset="0"/>
                <a:ea typeface="Calibri" panose="020F0502020204030204" pitchFamily="34" charset="0"/>
                <a:cs typeface="Times New Roman" panose="02020603050405020304" pitchFamily="18" charset="0"/>
              </a:rPr>
              <a:t>Ôn</a:t>
            </a:r>
            <a:r>
              <a:rPr lang="en-US" sz="3600" b="1" dirty="0">
                <a:solidFill>
                  <a:srgbClr val="0656A7"/>
                </a:solidFill>
                <a:latin typeface="Times New Roman" panose="02020603050405020304" pitchFamily="18" charset="0"/>
                <a:ea typeface="Calibri" panose="020F0502020204030204" pitchFamily="34" charset="0"/>
                <a:cs typeface="Times New Roman" panose="02020603050405020304" pitchFamily="18" charset="0"/>
              </a:rPr>
              <a:t> c</a:t>
            </a:r>
            <a:r>
              <a:rPr lang="vi-VN" sz="3600" b="1" dirty="0">
                <a:solidFill>
                  <a:srgbClr val="0656A7"/>
                </a:solidFill>
                <a:latin typeface="Times New Roman" panose="02020603050405020304" pitchFamily="18" charset="0"/>
                <a:ea typeface="Calibri" panose="020F0502020204030204" pitchFamily="34" charset="0"/>
                <a:cs typeface="Times New Roman" panose="02020603050405020304" pitchFamily="18" charset="0"/>
              </a:rPr>
              <a:t>ác bước tạo phù điêu về động vật bằng đất nặn</a:t>
            </a:r>
            <a:endParaRPr lang="en-US" sz="3600" b="1" dirty="0">
              <a:solidFill>
                <a:srgbClr val="0656A7"/>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en-US" sz="3600" b="1" dirty="0">
              <a:effectLst/>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1023931" y="2110324"/>
            <a:ext cx="3037453" cy="466518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131391C9-697A-DC61-EF6E-216FFC744D67}"/>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95436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pic>
        <p:nvPicPr>
          <p:cNvPr id="8" name="Picture 7" descr="A drawing of camels and pyramids&#10;&#10;Description automatically generated">
            <a:extLst>
              <a:ext uri="{FF2B5EF4-FFF2-40B4-BE49-F238E27FC236}">
                <a16:creationId xmlns:a16="http://schemas.microsoft.com/office/drawing/2014/main" id="{C60887A9-2662-B103-F55F-EE9DFF337A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723105"/>
            <a:ext cx="3680189" cy="3638436"/>
          </a:xfrm>
          <a:prstGeom prst="rect">
            <a:avLst/>
          </a:prstGeom>
        </p:spPr>
      </p:pic>
      <p:cxnSp>
        <p:nvCxnSpPr>
          <p:cNvPr id="9" name="Straight Connector 8">
            <a:extLst>
              <a:ext uri="{FF2B5EF4-FFF2-40B4-BE49-F238E27FC236}">
                <a16:creationId xmlns:a16="http://schemas.microsoft.com/office/drawing/2014/main" id="{ED9685AE-7EB1-91BA-FB21-E137348C578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4815118" y="2750071"/>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 name="Picture 9" descr="A group of camels and pyramids&#10;&#10;Description automatically generated">
            <a:extLst>
              <a:ext uri="{FF2B5EF4-FFF2-40B4-BE49-F238E27FC236}">
                <a16:creationId xmlns:a16="http://schemas.microsoft.com/office/drawing/2014/main" id="{4E72A10E-A4A8-3566-0666-4F9550885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946" y="3723105"/>
            <a:ext cx="3840480" cy="3610051"/>
          </a:xfrm>
          <a:prstGeom prst="rect">
            <a:avLst/>
          </a:prstGeom>
        </p:spPr>
      </p:pic>
      <p:cxnSp>
        <p:nvCxnSpPr>
          <p:cNvPr id="11" name="Straight Connector 10">
            <a:extLst>
              <a:ext uri="{FF2B5EF4-FFF2-40B4-BE49-F238E27FC236}">
                <a16:creationId xmlns:a16="http://schemas.microsoft.com/office/drawing/2014/main" id="{4F9EE822-0E4B-18AE-8EB3-711C0CDD83E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108892" y="2750071"/>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2" name="Picture 11" descr="A painting of pyramids in a field&#10;&#10;Description automatically generated">
            <a:extLst>
              <a:ext uri="{FF2B5EF4-FFF2-40B4-BE49-F238E27FC236}">
                <a16:creationId xmlns:a16="http://schemas.microsoft.com/office/drawing/2014/main" id="{5486F29C-B656-C41D-3870-8E3A92135F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3589" y="3723105"/>
            <a:ext cx="3840480" cy="3610051"/>
          </a:xfrm>
          <a:prstGeom prst="rect">
            <a:avLst/>
          </a:prstGeom>
        </p:spPr>
      </p:pic>
      <p:cxnSp>
        <p:nvCxnSpPr>
          <p:cNvPr id="13" name="Straight Connector 12">
            <a:extLst>
              <a:ext uri="{FF2B5EF4-FFF2-40B4-BE49-F238E27FC236}">
                <a16:creationId xmlns:a16="http://schemas.microsoft.com/office/drawing/2014/main" id="{BEFC779C-FF05-14A6-C884-DF6A48AE14B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13434930" y="2750071"/>
            <a:ext cx="0" cy="556534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4" name="Picture 13" descr="A painting of camels and palm trees&#10;&#10;Description automatically generated">
            <a:extLst>
              <a:ext uri="{FF2B5EF4-FFF2-40B4-BE49-F238E27FC236}">
                <a16:creationId xmlns:a16="http://schemas.microsoft.com/office/drawing/2014/main" id="{1817A6BD-686F-BF36-A3D2-88803455B2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80993" y="3723105"/>
            <a:ext cx="3840480" cy="3610051"/>
          </a:xfrm>
          <a:prstGeom prst="rect">
            <a:avLst/>
          </a:prstGeom>
        </p:spPr>
      </p:pic>
      <p:sp>
        <p:nvSpPr>
          <p:cNvPr id="15" name="TextBox 14">
            <a:extLst>
              <a:ext uri="{FF2B5EF4-FFF2-40B4-BE49-F238E27FC236}">
                <a16:creationId xmlns:a16="http://schemas.microsoft.com/office/drawing/2014/main" id="{216DF7EA-E597-167D-B007-EAFADEDBCB3A}"/>
              </a:ext>
            </a:extLst>
          </p:cNvPr>
          <p:cNvSpPr txBox="1"/>
          <p:nvPr/>
        </p:nvSpPr>
        <p:spPr>
          <a:xfrm>
            <a:off x="2286000" y="1265541"/>
            <a:ext cx="14554200" cy="842795"/>
          </a:xfrm>
          <a:prstGeom prst="rect">
            <a:avLst/>
          </a:prstGeom>
          <a:noFill/>
        </p:spPr>
        <p:txBody>
          <a:bodyPr wrap="square">
            <a:spAutoFit/>
          </a:bodyPr>
          <a:lstStyle/>
          <a:p>
            <a:pPr>
              <a:lnSpc>
                <a:spcPct val="107000"/>
              </a:lnSpc>
              <a:spcAft>
                <a:spcPts val="800"/>
              </a:spcAft>
            </a:pPr>
            <a:r>
              <a:rPr lang="vi-VN" sz="4800" b="1" dirty="0">
                <a:solidFill>
                  <a:srgbClr val="000000"/>
                </a:solidFill>
                <a:ea typeface="Calibri" panose="020F0502020204030204" pitchFamily="34" charset="0"/>
                <a:cs typeface="Times New Roman" panose="02020603050405020304" pitchFamily="18" charset="0"/>
              </a:rPr>
              <a:t>Các bước tạo phù điêu về động vật bằng đất nặn</a:t>
            </a:r>
            <a:endParaRPr lang="en-US" sz="1800" b="1" dirty="0">
              <a:solidFill>
                <a:srgbClr val="000000"/>
              </a:solidFill>
              <a:ea typeface="Calibri" panose="020F0502020204030204" pitchFamily="34" charset="0"/>
              <a:cs typeface="Times New Roman" panose="02020603050405020304" pitchFamily="18" charset="0"/>
            </a:endParaRPr>
          </a:p>
        </p:txBody>
      </p:sp>
      <p:grpSp>
        <p:nvGrpSpPr>
          <p:cNvPr id="16" name="Group 15">
            <a:extLst>
              <a:ext uri="{FF2B5EF4-FFF2-40B4-BE49-F238E27FC236}">
                <a16:creationId xmlns:a16="http://schemas.microsoft.com/office/drawing/2014/main" id="{D1B712B3-86BE-6EE2-38A7-AC9C9DFCAC2A}"/>
              </a:ext>
            </a:extLst>
          </p:cNvPr>
          <p:cNvGrpSpPr/>
          <p:nvPr/>
        </p:nvGrpSpPr>
        <p:grpSpPr>
          <a:xfrm>
            <a:off x="4893653" y="7450968"/>
            <a:ext cx="4326547" cy="1273932"/>
            <a:chOff x="1786299" y="4958902"/>
            <a:chExt cx="6666824" cy="1321263"/>
          </a:xfrm>
        </p:grpSpPr>
        <p:sp>
          <p:nvSpPr>
            <p:cNvPr id="17" name="Rectangle: Rounded Corners 16">
              <a:extLst>
                <a:ext uri="{FF2B5EF4-FFF2-40B4-BE49-F238E27FC236}">
                  <a16:creationId xmlns:a16="http://schemas.microsoft.com/office/drawing/2014/main" id="{A064F914-3696-3681-6154-1142A2507AD6}"/>
                </a:ext>
              </a:extLst>
            </p:cNvPr>
            <p:cNvSpPr/>
            <p:nvPr/>
          </p:nvSpPr>
          <p:spPr>
            <a:xfrm>
              <a:off x="1786299" y="4958902"/>
              <a:ext cx="613574" cy="477885"/>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ontserrat Black" panose="00000A00000000000000" pitchFamily="2" charset="0"/>
                </a:rPr>
                <a:t>2</a:t>
              </a:r>
              <a:endParaRPr lang="en-US" sz="2800" dirty="0">
                <a:latin typeface="Montserrat Black" panose="00000A00000000000000" pitchFamily="2" charset="0"/>
              </a:endParaRPr>
            </a:p>
          </p:txBody>
        </p:sp>
        <p:sp>
          <p:nvSpPr>
            <p:cNvPr id="18" name="TextBox 17">
              <a:extLst>
                <a:ext uri="{FF2B5EF4-FFF2-40B4-BE49-F238E27FC236}">
                  <a16:creationId xmlns:a16="http://schemas.microsoft.com/office/drawing/2014/main" id="{22EB9631-97E6-19C1-A384-374FC7BD40CA}"/>
                </a:ext>
              </a:extLst>
            </p:cNvPr>
            <p:cNvSpPr txBox="1"/>
            <p:nvPr/>
          </p:nvSpPr>
          <p:spPr>
            <a:xfrm>
              <a:off x="2283163" y="5035240"/>
              <a:ext cx="6169960" cy="1244925"/>
            </a:xfrm>
            <a:prstGeom prst="rect">
              <a:avLst/>
            </a:prstGeom>
            <a:noFill/>
          </p:spPr>
          <p:txBody>
            <a:bodyPr wrap="square" rtlCol="0">
              <a:spAutoFit/>
            </a:bodyPr>
            <a:lstStyle/>
            <a:p>
              <a:r>
                <a:rPr lang="vi-VN" sz="2400" dirty="0"/>
                <a:t>Sử dụng đất nặn tạo nền phù điêu lên bìa các- tông theo hình đã vẽ.</a:t>
              </a:r>
              <a:endParaRPr lang="en-US" sz="2400" dirty="0"/>
            </a:p>
          </p:txBody>
        </p:sp>
      </p:grpSp>
      <p:grpSp>
        <p:nvGrpSpPr>
          <p:cNvPr id="19" name="Group 18">
            <a:extLst>
              <a:ext uri="{FF2B5EF4-FFF2-40B4-BE49-F238E27FC236}">
                <a16:creationId xmlns:a16="http://schemas.microsoft.com/office/drawing/2014/main" id="{6804538B-B991-D96C-125C-F163C887A21A}"/>
              </a:ext>
            </a:extLst>
          </p:cNvPr>
          <p:cNvGrpSpPr/>
          <p:nvPr/>
        </p:nvGrpSpPr>
        <p:grpSpPr>
          <a:xfrm>
            <a:off x="9179109" y="7450968"/>
            <a:ext cx="4617612" cy="904600"/>
            <a:chOff x="1786299" y="4958902"/>
            <a:chExt cx="4811545" cy="938209"/>
          </a:xfrm>
        </p:grpSpPr>
        <p:sp>
          <p:nvSpPr>
            <p:cNvPr id="20" name="Rectangle: Rounded Corners 19">
              <a:extLst>
                <a:ext uri="{FF2B5EF4-FFF2-40B4-BE49-F238E27FC236}">
                  <a16:creationId xmlns:a16="http://schemas.microsoft.com/office/drawing/2014/main" id="{DA5CA3AB-B35A-4E0D-33DA-C57CFA1064A8}"/>
                </a:ext>
              </a:extLst>
            </p:cNvPr>
            <p:cNvSpPr/>
            <p:nvPr/>
          </p:nvSpPr>
          <p:spPr>
            <a:xfrm>
              <a:off x="1786299" y="4958902"/>
              <a:ext cx="457199" cy="478816"/>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ontserrat Black" panose="00000A00000000000000" pitchFamily="2" charset="0"/>
                </a:rPr>
                <a:t>3</a:t>
              </a:r>
              <a:endParaRPr lang="en-US" sz="2800" dirty="0">
                <a:latin typeface="Montserrat Black" panose="00000A00000000000000" pitchFamily="2" charset="0"/>
              </a:endParaRPr>
            </a:p>
          </p:txBody>
        </p:sp>
        <p:sp>
          <p:nvSpPr>
            <p:cNvPr id="21" name="TextBox 20">
              <a:extLst>
                <a:ext uri="{FF2B5EF4-FFF2-40B4-BE49-F238E27FC236}">
                  <a16:creationId xmlns:a16="http://schemas.microsoft.com/office/drawing/2014/main" id="{F15BCABC-1B38-B497-11B7-E66CA746E4D0}"/>
                </a:ext>
              </a:extLst>
            </p:cNvPr>
            <p:cNvSpPr txBox="1"/>
            <p:nvPr/>
          </p:nvSpPr>
          <p:spPr>
            <a:xfrm>
              <a:off x="2243498" y="5035240"/>
              <a:ext cx="4354346" cy="861871"/>
            </a:xfrm>
            <a:prstGeom prst="rect">
              <a:avLst/>
            </a:prstGeom>
            <a:noFill/>
          </p:spPr>
          <p:txBody>
            <a:bodyPr wrap="square" rtlCol="0">
              <a:spAutoFit/>
            </a:bodyPr>
            <a:lstStyle/>
            <a:p>
              <a:r>
                <a:rPr lang="vi-VN" sz="2400" dirty="0"/>
                <a:t>Tạo hình động vật gắn lên nền phù điêu.</a:t>
              </a:r>
              <a:endParaRPr lang="en-US" sz="2400" dirty="0"/>
            </a:p>
          </p:txBody>
        </p:sp>
      </p:grpSp>
      <p:grpSp>
        <p:nvGrpSpPr>
          <p:cNvPr id="22" name="Group 21">
            <a:extLst>
              <a:ext uri="{FF2B5EF4-FFF2-40B4-BE49-F238E27FC236}">
                <a16:creationId xmlns:a16="http://schemas.microsoft.com/office/drawing/2014/main" id="{850B7EC7-BD58-7270-D9E8-90BAE7C8AEDA}"/>
              </a:ext>
            </a:extLst>
          </p:cNvPr>
          <p:cNvGrpSpPr/>
          <p:nvPr/>
        </p:nvGrpSpPr>
        <p:grpSpPr>
          <a:xfrm>
            <a:off x="744206" y="7450968"/>
            <a:ext cx="4237526" cy="904600"/>
            <a:chOff x="1786299" y="4958902"/>
            <a:chExt cx="6235311" cy="938209"/>
          </a:xfrm>
        </p:grpSpPr>
        <p:sp>
          <p:nvSpPr>
            <p:cNvPr id="23" name="Rectangle: Rounded Corners 22">
              <a:extLst>
                <a:ext uri="{FF2B5EF4-FFF2-40B4-BE49-F238E27FC236}">
                  <a16:creationId xmlns:a16="http://schemas.microsoft.com/office/drawing/2014/main" id="{D826CD27-3021-D078-66BF-151B5FAA17E7}"/>
                </a:ext>
              </a:extLst>
            </p:cNvPr>
            <p:cNvSpPr/>
            <p:nvPr/>
          </p:nvSpPr>
          <p:spPr>
            <a:xfrm>
              <a:off x="1786299" y="4958902"/>
              <a:ext cx="571202" cy="478816"/>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ontserrat Black" panose="00000A00000000000000" pitchFamily="2" charset="0"/>
                </a:rPr>
                <a:t>1</a:t>
              </a:r>
              <a:endParaRPr lang="en-US" sz="2800" dirty="0">
                <a:latin typeface="Montserrat Black" panose="00000A00000000000000" pitchFamily="2" charset="0"/>
              </a:endParaRPr>
            </a:p>
          </p:txBody>
        </p:sp>
        <p:sp>
          <p:nvSpPr>
            <p:cNvPr id="24" name="TextBox 23">
              <a:extLst>
                <a:ext uri="{FF2B5EF4-FFF2-40B4-BE49-F238E27FC236}">
                  <a16:creationId xmlns:a16="http://schemas.microsoft.com/office/drawing/2014/main" id="{3EBE6E4B-C3E5-97D0-AEB9-D42BBC1062DA}"/>
                </a:ext>
              </a:extLst>
            </p:cNvPr>
            <p:cNvSpPr txBox="1"/>
            <p:nvPr/>
          </p:nvSpPr>
          <p:spPr>
            <a:xfrm>
              <a:off x="2373105" y="5035240"/>
              <a:ext cx="5648505" cy="861871"/>
            </a:xfrm>
            <a:prstGeom prst="rect">
              <a:avLst/>
            </a:prstGeom>
            <a:noFill/>
          </p:spPr>
          <p:txBody>
            <a:bodyPr wrap="square" rtlCol="0">
              <a:spAutoFit/>
            </a:bodyPr>
            <a:lstStyle/>
            <a:p>
              <a:r>
                <a:rPr lang="vi-VN" sz="2400" dirty="0"/>
                <a:t>Vẽ phác hình bức tranh trên giấy.</a:t>
              </a:r>
              <a:endParaRPr lang="en-US" sz="2400" dirty="0"/>
            </a:p>
          </p:txBody>
        </p:sp>
      </p:grpSp>
      <p:grpSp>
        <p:nvGrpSpPr>
          <p:cNvPr id="25" name="Group 24">
            <a:extLst>
              <a:ext uri="{FF2B5EF4-FFF2-40B4-BE49-F238E27FC236}">
                <a16:creationId xmlns:a16="http://schemas.microsoft.com/office/drawing/2014/main" id="{3F693D66-6813-A8FC-F75C-47300975D65B}"/>
              </a:ext>
            </a:extLst>
          </p:cNvPr>
          <p:cNvGrpSpPr/>
          <p:nvPr/>
        </p:nvGrpSpPr>
        <p:grpSpPr>
          <a:xfrm>
            <a:off x="13617429" y="7450968"/>
            <a:ext cx="4138990" cy="904600"/>
            <a:chOff x="1786299" y="4958902"/>
            <a:chExt cx="4312821" cy="938209"/>
          </a:xfrm>
        </p:grpSpPr>
        <p:sp>
          <p:nvSpPr>
            <p:cNvPr id="26" name="Rectangle: Rounded Corners 25">
              <a:extLst>
                <a:ext uri="{FF2B5EF4-FFF2-40B4-BE49-F238E27FC236}">
                  <a16:creationId xmlns:a16="http://schemas.microsoft.com/office/drawing/2014/main" id="{A4154CF6-6303-286A-AD86-FB01AB1F12B1}"/>
                </a:ext>
              </a:extLst>
            </p:cNvPr>
            <p:cNvSpPr/>
            <p:nvPr/>
          </p:nvSpPr>
          <p:spPr>
            <a:xfrm>
              <a:off x="1786299" y="4958902"/>
              <a:ext cx="457199" cy="478816"/>
            </a:xfrm>
            <a:prstGeom prst="roundRect">
              <a:avLst/>
            </a:prstGeom>
            <a:solidFill>
              <a:srgbClr val="C3A4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latin typeface="Montserrat Black" panose="00000A00000000000000" pitchFamily="2" charset="0"/>
                </a:rPr>
                <a:t>4</a:t>
              </a:r>
              <a:endParaRPr lang="en-US" sz="2800" dirty="0">
                <a:latin typeface="Montserrat Black" panose="00000A00000000000000" pitchFamily="2" charset="0"/>
              </a:endParaRPr>
            </a:p>
          </p:txBody>
        </p:sp>
        <p:sp>
          <p:nvSpPr>
            <p:cNvPr id="27" name="TextBox 26">
              <a:extLst>
                <a:ext uri="{FF2B5EF4-FFF2-40B4-BE49-F238E27FC236}">
                  <a16:creationId xmlns:a16="http://schemas.microsoft.com/office/drawing/2014/main" id="{A40C77CB-30D7-ADBF-0769-5D425E34D6E2}"/>
                </a:ext>
              </a:extLst>
            </p:cNvPr>
            <p:cNvSpPr txBox="1"/>
            <p:nvPr/>
          </p:nvSpPr>
          <p:spPr>
            <a:xfrm>
              <a:off x="2243498" y="5035240"/>
              <a:ext cx="3855622" cy="861871"/>
            </a:xfrm>
            <a:prstGeom prst="rect">
              <a:avLst/>
            </a:prstGeom>
            <a:noFill/>
          </p:spPr>
          <p:txBody>
            <a:bodyPr wrap="square" rtlCol="0">
              <a:spAutoFit/>
            </a:bodyPr>
            <a:lstStyle/>
            <a:p>
              <a:r>
                <a:rPr lang="vi-VN" sz="2400" dirty="0"/>
                <a:t>Tạo thêm cản vật, chi tiết, hoàn thiện sản phẩm.</a:t>
              </a:r>
              <a:endParaRPr lang="en-US" sz="2400" dirty="0"/>
            </a:p>
          </p:txBody>
        </p:sp>
      </p:grpSp>
      <p:pic>
        <p:nvPicPr>
          <p:cNvPr id="29" name="Picture 28">
            <a:extLst>
              <a:ext uri="{FF2B5EF4-FFF2-40B4-BE49-F238E27FC236}">
                <a16:creationId xmlns:a16="http://schemas.microsoft.com/office/drawing/2014/main" id="{B7ABEE75-C8E9-81E0-B25E-70D9CE143465}"/>
              </a:ext>
            </a:extLst>
          </p:cNvPr>
          <p:cNvPicPr>
            <a:picLocks noChangeAspect="1"/>
          </p:cNvPicPr>
          <p:nvPr/>
        </p:nvPicPr>
        <p:blipFill rotWithShape="1">
          <a:blip r:embed="rId6">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36405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4E1"/>
        </a:solidFill>
        <a:effectLst/>
      </p:bgPr>
    </p:bg>
    <p:spTree>
      <p:nvGrpSpPr>
        <p:cNvPr id="1" name=""/>
        <p:cNvGrpSpPr/>
        <p:nvPr/>
      </p:nvGrpSpPr>
      <p:grpSpPr>
        <a:xfrm>
          <a:off x="0" y="0"/>
          <a:ext cx="0" cy="0"/>
          <a:chOff x="0" y="0"/>
          <a:chExt cx="0" cy="0"/>
        </a:xfrm>
      </p:grpSpPr>
      <p:sp>
        <p:nvSpPr>
          <p:cNvPr id="3" name="Freeform 3"/>
          <p:cNvSpPr/>
          <p:nvPr/>
        </p:nvSpPr>
        <p:spPr>
          <a:xfrm>
            <a:off x="1676399" y="3412331"/>
            <a:ext cx="14935201" cy="2874169"/>
          </a:xfrm>
          <a:custGeom>
            <a:avLst/>
            <a:gdLst/>
            <a:ahLst/>
            <a:cxnLst/>
            <a:rect l="l" t="t" r="r" b="b"/>
            <a:pathLst>
              <a:path w="13014469" h="5264107">
                <a:moveTo>
                  <a:pt x="0" y="0"/>
                </a:moveTo>
                <a:lnTo>
                  <a:pt x="13014470" y="0"/>
                </a:lnTo>
                <a:lnTo>
                  <a:pt x="13014470" y="5264108"/>
                </a:lnTo>
                <a:lnTo>
                  <a:pt x="0" y="52641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4876800" y="8576642"/>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5" name="Freeform 5"/>
          <p:cNvSpPr/>
          <p:nvPr/>
        </p:nvSpPr>
        <p:spPr>
          <a:xfrm>
            <a:off x="-914400" y="8724900"/>
            <a:ext cx="16230600" cy="2874169"/>
          </a:xfrm>
          <a:custGeom>
            <a:avLst/>
            <a:gdLst/>
            <a:ahLst/>
            <a:cxnLst/>
            <a:rect l="l" t="t" r="r" b="b"/>
            <a:pathLst>
              <a:path w="16230600" h="2874169">
                <a:moveTo>
                  <a:pt x="0" y="0"/>
                </a:moveTo>
                <a:lnTo>
                  <a:pt x="16230600" y="0"/>
                </a:lnTo>
                <a:lnTo>
                  <a:pt x="16230600" y="2874169"/>
                </a:lnTo>
                <a:lnTo>
                  <a:pt x="0" y="2874169"/>
                </a:lnTo>
                <a:lnTo>
                  <a:pt x="0" y="0"/>
                </a:lnTo>
                <a:close/>
              </a:path>
            </a:pathLst>
          </a:custGeom>
          <a:blipFill>
            <a:blip r:embed="rId4"/>
            <a:stretch>
              <a:fillRect/>
            </a:stretch>
          </a:blipFill>
        </p:spPr>
        <p:txBody>
          <a:bodyPr/>
          <a:lstStyle/>
          <a:p>
            <a:endParaRPr lang="en-US"/>
          </a:p>
        </p:txBody>
      </p:sp>
      <p:sp>
        <p:nvSpPr>
          <p:cNvPr id="6" name="TextBox 6"/>
          <p:cNvSpPr txBox="1"/>
          <p:nvPr/>
        </p:nvSpPr>
        <p:spPr>
          <a:xfrm>
            <a:off x="2590800" y="4050481"/>
            <a:ext cx="13487400" cy="1397819"/>
          </a:xfrm>
          <a:prstGeom prst="rect">
            <a:avLst/>
          </a:prstGeom>
        </p:spPr>
        <p:txBody>
          <a:bodyPr wrap="square" lIns="0" tIns="0" rIns="0" bIns="0" rtlCol="0" anchor="t">
            <a:spAutoFit/>
          </a:bodyPr>
          <a:lstStyle/>
          <a:p>
            <a:pPr algn="just">
              <a:lnSpc>
                <a:spcPct val="150000"/>
              </a:lnSpc>
            </a:pPr>
            <a:r>
              <a:rPr lang="vi-VN" sz="3200" b="1" dirty="0">
                <a:ea typeface="Calibri" panose="020F0502020204030204" pitchFamily="34" charset="0"/>
              </a:rPr>
              <a:t>Kết hợp các hình khối với vị trí và độ nổi khác nhau trên mặt phẳng có thể diễn tả được không gian xa, gần trong tác phẩm phù điêu..</a:t>
            </a:r>
            <a:endParaRPr lang="en-US" sz="3200" b="1" dirty="0">
              <a:ea typeface="Calibri" panose="020F0502020204030204" pitchFamily="34" charset="0"/>
            </a:endParaRPr>
          </a:p>
        </p:txBody>
      </p:sp>
      <p:sp>
        <p:nvSpPr>
          <p:cNvPr id="7" name="TextBox 7"/>
          <p:cNvSpPr txBox="1"/>
          <p:nvPr/>
        </p:nvSpPr>
        <p:spPr>
          <a:xfrm>
            <a:off x="3505200" y="1214464"/>
            <a:ext cx="10770680" cy="1566836"/>
          </a:xfrm>
          <a:prstGeom prst="rect">
            <a:avLst/>
          </a:prstGeom>
        </p:spPr>
        <p:txBody>
          <a:bodyPr lIns="0" tIns="0" rIns="0" bIns="0" rtlCol="0" anchor="t">
            <a:spAutoFit/>
          </a:bodyPr>
          <a:lstStyle/>
          <a:p>
            <a:pPr algn="ctr">
              <a:lnSpc>
                <a:spcPts val="12858"/>
              </a:lnSpc>
            </a:pPr>
            <a:r>
              <a:rPr lang="vi-VN" sz="9184" dirty="0">
                <a:solidFill>
                  <a:srgbClr val="000000"/>
                </a:solidFill>
              </a:rPr>
              <a:t>Em nhớ nhé</a:t>
            </a:r>
            <a:endParaRPr lang="en-US" sz="9184" dirty="0">
              <a:solidFill>
                <a:srgbClr val="000000"/>
              </a:solidFill>
            </a:endParaRPr>
          </a:p>
        </p:txBody>
      </p:sp>
      <p:pic>
        <p:nvPicPr>
          <p:cNvPr id="2" name="Picture 1">
            <a:extLst>
              <a:ext uri="{FF2B5EF4-FFF2-40B4-BE49-F238E27FC236}">
                <a16:creationId xmlns:a16="http://schemas.microsoft.com/office/drawing/2014/main" id="{58DC1151-7658-A738-842E-A83ABF512726}"/>
              </a:ext>
            </a:extLst>
          </p:cNvPr>
          <p:cNvPicPr>
            <a:picLocks noChangeAspect="1"/>
          </p:cNvPicPr>
          <p:nvPr/>
        </p:nvPicPr>
        <p:blipFill rotWithShape="1">
          <a:blip r:embed="rId5">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45929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88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165" b="-113258"/>
            </a:stretch>
          </a:blipFill>
        </p:spPr>
        <p:txBody>
          <a:bodyPr/>
          <a:lstStyle/>
          <a:p>
            <a:endParaRPr lang="en-US"/>
          </a:p>
        </p:txBody>
      </p:sp>
      <p:sp>
        <p:nvSpPr>
          <p:cNvPr id="3" name="Freeform 3"/>
          <p:cNvSpPr/>
          <p:nvPr/>
        </p:nvSpPr>
        <p:spPr>
          <a:xfrm>
            <a:off x="12539741" y="7089988"/>
            <a:ext cx="8430861" cy="4336624"/>
          </a:xfrm>
          <a:custGeom>
            <a:avLst/>
            <a:gdLst/>
            <a:ahLst/>
            <a:cxnLst/>
            <a:rect l="l" t="t" r="r" b="b"/>
            <a:pathLst>
              <a:path w="8430861" h="4336624">
                <a:moveTo>
                  <a:pt x="0" y="0"/>
                </a:moveTo>
                <a:lnTo>
                  <a:pt x="8430861" y="0"/>
                </a:lnTo>
                <a:lnTo>
                  <a:pt x="8430861" y="4336624"/>
                </a:lnTo>
                <a:lnTo>
                  <a:pt x="0" y="4336624"/>
                </a:lnTo>
                <a:lnTo>
                  <a:pt x="0" y="0"/>
                </a:lnTo>
                <a:close/>
              </a:path>
            </a:pathLst>
          </a:custGeom>
          <a:blipFill>
            <a:blip r:embed="rId3"/>
            <a:stretch>
              <a:fillRect/>
            </a:stretch>
          </a:blipFill>
        </p:spPr>
        <p:txBody>
          <a:bodyPr/>
          <a:lstStyle/>
          <a:p>
            <a:endParaRPr lang="en-US"/>
          </a:p>
        </p:txBody>
      </p:sp>
      <p:sp>
        <p:nvSpPr>
          <p:cNvPr id="4" name="Freeform 4"/>
          <p:cNvSpPr/>
          <p:nvPr/>
        </p:nvSpPr>
        <p:spPr>
          <a:xfrm>
            <a:off x="-677268" y="7383797"/>
            <a:ext cx="7288470" cy="3749007"/>
          </a:xfrm>
          <a:custGeom>
            <a:avLst/>
            <a:gdLst/>
            <a:ahLst/>
            <a:cxnLst/>
            <a:rect l="l" t="t" r="r" b="b"/>
            <a:pathLst>
              <a:path w="7288470" h="3749007">
                <a:moveTo>
                  <a:pt x="0" y="0"/>
                </a:moveTo>
                <a:lnTo>
                  <a:pt x="7288470" y="0"/>
                </a:lnTo>
                <a:lnTo>
                  <a:pt x="7288470" y="3749006"/>
                </a:lnTo>
                <a:lnTo>
                  <a:pt x="0" y="3749006"/>
                </a:lnTo>
                <a:lnTo>
                  <a:pt x="0" y="0"/>
                </a:lnTo>
                <a:close/>
              </a:path>
            </a:pathLst>
          </a:custGeom>
          <a:blipFill>
            <a:blip r:embed="rId3"/>
            <a:stretch>
              <a:fillRect/>
            </a:stretch>
          </a:blipFill>
        </p:spPr>
        <p:txBody>
          <a:bodyPr/>
          <a:lstStyle/>
          <a:p>
            <a:endParaRPr lang="en-US"/>
          </a:p>
        </p:txBody>
      </p:sp>
      <p:sp>
        <p:nvSpPr>
          <p:cNvPr id="5" name="Freeform 5"/>
          <p:cNvSpPr/>
          <p:nvPr/>
        </p:nvSpPr>
        <p:spPr>
          <a:xfrm>
            <a:off x="5411822" y="8265715"/>
            <a:ext cx="7864217" cy="3735503"/>
          </a:xfrm>
          <a:custGeom>
            <a:avLst/>
            <a:gdLst/>
            <a:ahLst/>
            <a:cxnLst/>
            <a:rect l="l" t="t" r="r" b="b"/>
            <a:pathLst>
              <a:path w="7864217" h="3735503">
                <a:moveTo>
                  <a:pt x="0" y="0"/>
                </a:moveTo>
                <a:lnTo>
                  <a:pt x="7864217" y="0"/>
                </a:lnTo>
                <a:lnTo>
                  <a:pt x="7864217" y="3735503"/>
                </a:lnTo>
                <a:lnTo>
                  <a:pt x="0" y="3735503"/>
                </a:lnTo>
                <a:lnTo>
                  <a:pt x="0" y="0"/>
                </a:lnTo>
                <a:close/>
              </a:path>
            </a:pathLst>
          </a:custGeom>
          <a:blipFill>
            <a:blip r:embed="rId4"/>
            <a:stretch>
              <a:fillRect/>
            </a:stretch>
          </a:blipFill>
        </p:spPr>
        <p:txBody>
          <a:bodyPr/>
          <a:lstStyle/>
          <a:p>
            <a:endParaRPr lang="en-US"/>
          </a:p>
        </p:txBody>
      </p:sp>
      <p:sp>
        <p:nvSpPr>
          <p:cNvPr id="6" name="Freeform 6"/>
          <p:cNvSpPr/>
          <p:nvPr/>
        </p:nvSpPr>
        <p:spPr>
          <a:xfrm>
            <a:off x="-8639760" y="1355878"/>
            <a:ext cx="16230600" cy="6052661"/>
          </a:xfrm>
          <a:custGeom>
            <a:avLst/>
            <a:gdLst/>
            <a:ahLst/>
            <a:cxnLst/>
            <a:rect l="l" t="t" r="r" b="b"/>
            <a:pathLst>
              <a:path w="16230600" h="6052661">
                <a:moveTo>
                  <a:pt x="0" y="0"/>
                </a:moveTo>
                <a:lnTo>
                  <a:pt x="16230600" y="0"/>
                </a:lnTo>
                <a:lnTo>
                  <a:pt x="16230600" y="6052662"/>
                </a:lnTo>
                <a:lnTo>
                  <a:pt x="0" y="6052662"/>
                </a:lnTo>
                <a:lnTo>
                  <a:pt x="0" y="0"/>
                </a:lnTo>
                <a:close/>
              </a:path>
            </a:pathLst>
          </a:custGeom>
          <a:blipFill>
            <a:blip r:embed="rId5"/>
            <a:stretch>
              <a:fillRect/>
            </a:stretch>
          </a:blipFill>
        </p:spPr>
        <p:txBody>
          <a:bodyPr/>
          <a:lstStyle/>
          <a:p>
            <a:endParaRPr lang="en-US"/>
          </a:p>
        </p:txBody>
      </p:sp>
      <p:sp>
        <p:nvSpPr>
          <p:cNvPr id="7" name="Freeform 7"/>
          <p:cNvSpPr/>
          <p:nvPr/>
        </p:nvSpPr>
        <p:spPr>
          <a:xfrm>
            <a:off x="12031270" y="3774852"/>
            <a:ext cx="9670551" cy="4097896"/>
          </a:xfrm>
          <a:custGeom>
            <a:avLst/>
            <a:gdLst/>
            <a:ahLst/>
            <a:cxnLst/>
            <a:rect l="l" t="t" r="r" b="b"/>
            <a:pathLst>
              <a:path w="9670551" h="4097896">
                <a:moveTo>
                  <a:pt x="0" y="0"/>
                </a:moveTo>
                <a:lnTo>
                  <a:pt x="9670551" y="0"/>
                </a:lnTo>
                <a:lnTo>
                  <a:pt x="9670551" y="4097896"/>
                </a:lnTo>
                <a:lnTo>
                  <a:pt x="0" y="4097896"/>
                </a:lnTo>
                <a:lnTo>
                  <a:pt x="0" y="0"/>
                </a:lnTo>
                <a:close/>
              </a:path>
            </a:pathLst>
          </a:custGeom>
          <a:blipFill>
            <a:blip r:embed="rId6"/>
            <a:stretch>
              <a:fillRect/>
            </a:stretch>
          </a:blipFill>
        </p:spPr>
        <p:txBody>
          <a:bodyPr/>
          <a:lstStyle/>
          <a:p>
            <a:endParaRPr lang="en-US"/>
          </a:p>
        </p:txBody>
      </p:sp>
      <p:sp>
        <p:nvSpPr>
          <p:cNvPr id="8" name="Freeform 8"/>
          <p:cNvSpPr/>
          <p:nvPr/>
        </p:nvSpPr>
        <p:spPr>
          <a:xfrm>
            <a:off x="13577982" y="7744330"/>
            <a:ext cx="1389523" cy="2265343"/>
          </a:xfrm>
          <a:custGeom>
            <a:avLst/>
            <a:gdLst/>
            <a:ahLst/>
            <a:cxnLst/>
            <a:rect l="l" t="t" r="r" b="b"/>
            <a:pathLst>
              <a:path w="1389523" h="2265343">
                <a:moveTo>
                  <a:pt x="0" y="0"/>
                </a:moveTo>
                <a:lnTo>
                  <a:pt x="1389523" y="0"/>
                </a:lnTo>
                <a:lnTo>
                  <a:pt x="1389523" y="2265343"/>
                </a:lnTo>
                <a:lnTo>
                  <a:pt x="0" y="2265343"/>
                </a:lnTo>
                <a:lnTo>
                  <a:pt x="0" y="0"/>
                </a:lnTo>
                <a:close/>
              </a:path>
            </a:pathLst>
          </a:custGeom>
          <a:blipFill>
            <a:blip r:embed="rId7"/>
            <a:stretch>
              <a:fillRect/>
            </a:stretch>
          </a:blipFill>
        </p:spPr>
        <p:txBody>
          <a:bodyPr/>
          <a:lstStyle/>
          <a:p>
            <a:endParaRPr lang="en-US"/>
          </a:p>
        </p:txBody>
      </p:sp>
      <p:sp>
        <p:nvSpPr>
          <p:cNvPr id="9" name="Freeform 9"/>
          <p:cNvSpPr/>
          <p:nvPr/>
        </p:nvSpPr>
        <p:spPr>
          <a:xfrm>
            <a:off x="-175598" y="7383797"/>
            <a:ext cx="1947481" cy="3122215"/>
          </a:xfrm>
          <a:custGeom>
            <a:avLst/>
            <a:gdLst/>
            <a:ahLst/>
            <a:cxnLst/>
            <a:rect l="l" t="t" r="r" b="b"/>
            <a:pathLst>
              <a:path w="1947481" h="3122215">
                <a:moveTo>
                  <a:pt x="0" y="0"/>
                </a:moveTo>
                <a:lnTo>
                  <a:pt x="1947481" y="0"/>
                </a:lnTo>
                <a:lnTo>
                  <a:pt x="1947481" y="3122214"/>
                </a:lnTo>
                <a:lnTo>
                  <a:pt x="0" y="3122214"/>
                </a:lnTo>
                <a:lnTo>
                  <a:pt x="0" y="0"/>
                </a:lnTo>
                <a:close/>
              </a:path>
            </a:pathLst>
          </a:custGeom>
          <a:blipFill>
            <a:blip r:embed="rId8"/>
            <a:stretch>
              <a:fillRect/>
            </a:stretch>
          </a:blipFill>
        </p:spPr>
        <p:txBody>
          <a:bodyPr/>
          <a:lstStyle/>
          <a:p>
            <a:endParaRPr lang="en-US"/>
          </a:p>
        </p:txBody>
      </p:sp>
      <p:sp>
        <p:nvSpPr>
          <p:cNvPr id="10" name="Freeform 10"/>
          <p:cNvSpPr/>
          <p:nvPr/>
        </p:nvSpPr>
        <p:spPr>
          <a:xfrm rot="976469" flipH="1">
            <a:off x="13984769" y="7570530"/>
            <a:ext cx="7116725" cy="5301960"/>
          </a:xfrm>
          <a:custGeom>
            <a:avLst/>
            <a:gdLst/>
            <a:ahLst/>
            <a:cxnLst/>
            <a:rect l="l" t="t" r="r" b="b"/>
            <a:pathLst>
              <a:path w="7116725" h="5301960">
                <a:moveTo>
                  <a:pt x="7116726" y="0"/>
                </a:moveTo>
                <a:lnTo>
                  <a:pt x="0" y="0"/>
                </a:lnTo>
                <a:lnTo>
                  <a:pt x="0" y="5301961"/>
                </a:lnTo>
                <a:lnTo>
                  <a:pt x="7116726" y="5301961"/>
                </a:lnTo>
                <a:lnTo>
                  <a:pt x="7116726" y="0"/>
                </a:lnTo>
                <a:close/>
              </a:path>
            </a:pathLst>
          </a:custGeom>
          <a:blipFill>
            <a:blip r:embed="rId9"/>
            <a:stretch>
              <a:fillRect/>
            </a:stretch>
          </a:blipFill>
        </p:spPr>
        <p:txBody>
          <a:bodyPr/>
          <a:lstStyle/>
          <a:p>
            <a:endParaRPr lang="en-US"/>
          </a:p>
        </p:txBody>
      </p:sp>
      <p:sp>
        <p:nvSpPr>
          <p:cNvPr id="12" name="Freeform 12"/>
          <p:cNvSpPr/>
          <p:nvPr/>
        </p:nvSpPr>
        <p:spPr>
          <a:xfrm>
            <a:off x="883845" y="3888416"/>
            <a:ext cx="16990498" cy="2591922"/>
          </a:xfrm>
          <a:custGeom>
            <a:avLst/>
            <a:gdLst/>
            <a:ahLst/>
            <a:cxnLst/>
            <a:rect l="l" t="t" r="r" b="b"/>
            <a:pathLst>
              <a:path w="7698356" h="2473097">
                <a:moveTo>
                  <a:pt x="0" y="0"/>
                </a:moveTo>
                <a:lnTo>
                  <a:pt x="7698356" y="0"/>
                </a:lnTo>
                <a:lnTo>
                  <a:pt x="7698356" y="2473097"/>
                </a:lnTo>
                <a:lnTo>
                  <a:pt x="0" y="24730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3" name="TextBox 13"/>
          <p:cNvSpPr txBox="1"/>
          <p:nvPr/>
        </p:nvSpPr>
        <p:spPr>
          <a:xfrm>
            <a:off x="2828145" y="4382208"/>
            <a:ext cx="15237898" cy="1919949"/>
          </a:xfrm>
          <a:prstGeom prst="rect">
            <a:avLst/>
          </a:prstGeom>
        </p:spPr>
        <p:txBody>
          <a:bodyPr wrap="square" lIns="0" tIns="0" rIns="0" bIns="0" rtlCol="0" anchor="t">
            <a:spAutoFit/>
          </a:bodyPr>
          <a:lstStyle/>
          <a:p>
            <a:pPr algn="just">
              <a:lnSpc>
                <a:spcPct val="115000"/>
              </a:lnSpc>
              <a:spcAft>
                <a:spcPts val="800"/>
              </a:spcAft>
              <a:tabLst>
                <a:tab pos="5731510" algn="r"/>
              </a:tabLst>
            </a:pPr>
            <a:r>
              <a:rPr lang="vi-VN" sz="3600" b="1" dirty="0">
                <a:ea typeface="Calibri" panose="020F0502020204030204" pitchFamily="34" charset="0"/>
                <a:cs typeface="Times New Roman" panose="02020603050405020304" pitchFamily="18" charset="0"/>
              </a:rPr>
              <a:t>HOẠT ĐỘNG 3: LUYỆN TẬP- SÁNG TẠO</a:t>
            </a:r>
          </a:p>
          <a:p>
            <a:pPr algn="just">
              <a:lnSpc>
                <a:spcPct val="115000"/>
              </a:lnSpc>
              <a:spcAft>
                <a:spcPts val="800"/>
              </a:spcAft>
              <a:tabLst>
                <a:tab pos="5731510" algn="r"/>
              </a:tabLst>
            </a:pPr>
            <a:r>
              <a:rPr lang="vi-VN"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Tạo</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phù</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điêu</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về</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động</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vật</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hoang</a:t>
            </a:r>
            <a:r>
              <a:rPr lang="en-US" sz="3600" b="1" dirty="0">
                <a:ea typeface="Calibri" panose="020F0502020204030204" pitchFamily="34" charset="0"/>
                <a:cs typeface="Times New Roman" panose="02020603050405020304" pitchFamily="18" charset="0"/>
              </a:rPr>
              <a:t> </a:t>
            </a:r>
            <a:r>
              <a:rPr lang="en-US" sz="3600" b="1" dirty="0" err="1">
                <a:ea typeface="Calibri" panose="020F0502020204030204" pitchFamily="34" charset="0"/>
                <a:cs typeface="Times New Roman" panose="02020603050405020304" pitchFamily="18" charset="0"/>
              </a:rPr>
              <a:t>dã</a:t>
            </a:r>
            <a:r>
              <a:rPr lang="en-US" sz="3600" b="1" dirty="0">
                <a:ea typeface="Calibri" panose="020F0502020204030204" pitchFamily="34" charset="0"/>
                <a:cs typeface="Times New Roman" panose="02020603050405020304" pitchFamily="18" charset="0"/>
              </a:rPr>
              <a:t> ở </a:t>
            </a:r>
            <a:r>
              <a:rPr lang="en-US" sz="3600" b="1" dirty="0" err="1">
                <a:ea typeface="Calibri" panose="020F0502020204030204" pitchFamily="34" charset="0"/>
                <a:cs typeface="Times New Roman" panose="02020603050405020304" pitchFamily="18" charset="0"/>
              </a:rPr>
              <a:t>châu</a:t>
            </a:r>
            <a:r>
              <a:rPr lang="en-US" sz="3600" b="1" dirty="0">
                <a:ea typeface="Calibri" panose="020F0502020204030204" pitchFamily="34" charset="0"/>
                <a:cs typeface="Times New Roman" panose="02020603050405020304" pitchFamily="18" charset="0"/>
              </a:rPr>
              <a:t> Phi</a:t>
            </a:r>
            <a:r>
              <a:rPr lang="vi-VN" sz="3600" b="1" dirty="0">
                <a:ea typeface="Calibri" panose="020F0502020204030204" pitchFamily="34" charset="0"/>
                <a:cs typeface="Times New Roman" panose="02020603050405020304" pitchFamily="18" charset="0"/>
              </a:rPr>
              <a:t> (tiếp theo)</a:t>
            </a:r>
            <a:endParaRPr lang="en-US" sz="3600" b="1" dirty="0">
              <a:ea typeface="Calibri" panose="020F0502020204030204" pitchFamily="34" charset="0"/>
              <a:cs typeface="Times New Roman" panose="02020603050405020304" pitchFamily="18" charset="0"/>
            </a:endParaRP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Freeform 11"/>
          <p:cNvSpPr/>
          <p:nvPr/>
        </p:nvSpPr>
        <p:spPr>
          <a:xfrm>
            <a:off x="132675" y="2448393"/>
            <a:ext cx="2592227" cy="4226116"/>
          </a:xfrm>
          <a:custGeom>
            <a:avLst/>
            <a:gdLst/>
            <a:ahLst/>
            <a:cxnLst/>
            <a:rect l="l" t="t" r="r" b="b"/>
            <a:pathLst>
              <a:path w="2592227" h="4226116">
                <a:moveTo>
                  <a:pt x="0" y="0"/>
                </a:moveTo>
                <a:lnTo>
                  <a:pt x="2592228" y="0"/>
                </a:lnTo>
                <a:lnTo>
                  <a:pt x="2592228" y="4226116"/>
                </a:lnTo>
                <a:lnTo>
                  <a:pt x="0" y="4226116"/>
                </a:lnTo>
                <a:lnTo>
                  <a:pt x="0" y="0"/>
                </a:lnTo>
                <a:close/>
              </a:path>
            </a:pathLst>
          </a:custGeom>
          <a:blipFill>
            <a:blip r:embed="rId7"/>
            <a:stretch>
              <a:fillRect/>
            </a:stretch>
          </a:blipFill>
        </p:spPr>
        <p:txBody>
          <a:bodyPr/>
          <a:lstStyle/>
          <a:p>
            <a:endParaRPr lang="en-US"/>
          </a:p>
        </p:txBody>
      </p:sp>
      <p:pic>
        <p:nvPicPr>
          <p:cNvPr id="14" name="Picture 13">
            <a:extLst>
              <a:ext uri="{FF2B5EF4-FFF2-40B4-BE49-F238E27FC236}">
                <a16:creationId xmlns:a16="http://schemas.microsoft.com/office/drawing/2014/main" id="{E2F65BD3-4DAE-DD79-C56D-F3155451674B}"/>
              </a:ext>
            </a:extLst>
          </p:cNvPr>
          <p:cNvPicPr>
            <a:picLocks noChangeAspect="1"/>
          </p:cNvPicPr>
          <p:nvPr/>
        </p:nvPicPr>
        <p:blipFill rotWithShape="1">
          <a:blip r:embed="rId12">
            <a:alphaModFix amt="71000"/>
          </a:blip>
          <a:srcRect l="11173" t="13551" r="9235" b="6048"/>
          <a:stretch/>
        </p:blipFill>
        <p:spPr>
          <a:xfrm>
            <a:off x="32727" y="266700"/>
            <a:ext cx="1262673" cy="1278234"/>
          </a:xfrm>
          <a:prstGeom prst="roundRect">
            <a:avLst>
              <a:gd name="adj" fmla="val 1288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695356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531</TotalTime>
  <Words>593</Words>
  <Application>Microsoft Office PowerPoint</Application>
  <PresentationFormat>Custom</PresentationFormat>
  <Paragraphs>51</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Times New Roman</vt:lpstr>
      <vt:lpstr>Calibri</vt:lpstr>
      <vt:lpstr>Montserrat SemiBold</vt:lpstr>
      <vt:lpstr>Montserrat ExtraBold</vt:lpstr>
      <vt:lpstr>Montserrat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Nguyễn Ngọc Quốc Khánh</cp:lastModifiedBy>
  <cp:revision>46</cp:revision>
  <dcterms:created xsi:type="dcterms:W3CDTF">2006-08-16T00:00:00Z</dcterms:created>
  <dcterms:modified xsi:type="dcterms:W3CDTF">2024-11-10T15:33:25Z</dcterms:modified>
  <dc:identifier>DAF4j5_yhQ8</dc:identifier>
</cp:coreProperties>
</file>