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4" r:id="rId2"/>
  </p:sldMasterIdLst>
  <p:notesMasterIdLst>
    <p:notesMasterId r:id="rId16"/>
  </p:notesMasterIdLst>
  <p:sldIdLst>
    <p:sldId id="256" r:id="rId3"/>
    <p:sldId id="7123" r:id="rId4"/>
    <p:sldId id="257" r:id="rId5"/>
    <p:sldId id="7097" r:id="rId6"/>
    <p:sldId id="264" r:id="rId7"/>
    <p:sldId id="266" r:id="rId8"/>
    <p:sldId id="7116" r:id="rId9"/>
    <p:sldId id="7118" r:id="rId10"/>
    <p:sldId id="7119" r:id="rId11"/>
    <p:sldId id="7117" r:id="rId12"/>
    <p:sldId id="7108" r:id="rId13"/>
    <p:sldId id="7120" r:id="rId14"/>
    <p:sldId id="7115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等线 Light" panose="02010600030101010101" pitchFamily="2" charset="-122"/>
      <p:regular r:id="rId19"/>
    </p:embeddedFont>
    <p:embeddedFont>
      <p:font typeface="#9Slide07 Altus" panose="020B0604020202020204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#9Slide07 IcielNabila" panose="020B0604020202020204" charset="0"/>
      <p:regular r:id="rId22"/>
    </p:embeddedFont>
    <p:embeddedFont>
      <p:font typeface="#9Slide07 Soup of Justice" panose="020B0604020202020204" charset="0"/>
      <p:regular r:id="rId23"/>
    </p:embeddedFont>
    <p:embeddedFont>
      <p:font typeface="Agency FB" panose="020B0503020202020204" pitchFamily="34" charset="0"/>
      <p:regular r:id="rId24"/>
      <p:bold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SVN-Newton" panose="02040603050506020204" pitchFamily="18" charset="0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579"/>
    <a:srgbClr val="654A86"/>
    <a:srgbClr val="927EB9"/>
    <a:srgbClr val="BBAAD0"/>
    <a:srgbClr val="AEC77D"/>
    <a:srgbClr val="F0E6F2"/>
    <a:srgbClr val="ECE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213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2A092-FCAF-4A0B-9060-664E2CEA4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40B81-4713-4A4F-BB39-CC1B9B916C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40B81-4713-4A4F-BB39-CC1B9B916C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903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286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40B81-4713-4A4F-BB39-CC1B9B916C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948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152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40B81-4713-4A4F-BB39-CC1B9B916C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218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340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173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77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40B81-4713-4A4F-BB39-CC1B9B916C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30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40B81-4713-4A4F-BB39-CC1B9B916C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63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40B81-4713-4A4F-BB39-CC1B9B916C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58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6DC59F-5F54-499D-B02B-E73A3880C86B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E3FA9-363E-4663-9E8C-E73C285856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100" y="3206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6DC59F-5F54-499D-B02B-E73A3880C86B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E3FA9-363E-4663-9E8C-E73C285856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6DC59F-5F54-499D-B02B-E73A3880C86B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E3FA9-363E-4663-9E8C-E73C285856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C717E-93B2-47F9-9C35-7FC41BB9BF90}" type="datetime1">
              <a:rPr lang="zh-CN" altLang="en-US"/>
              <a:t>2024/9/15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5B8FF-A159-4928-B333-16EC65337BF6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DC59F-5F54-499D-B02B-E73A3880C86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E3FA9-363E-4663-9E8C-E73C2858563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917239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100" y="3206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DC59F-5F54-499D-B02B-E73A3880C86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E3FA9-363E-4663-9E8C-E73C2858563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126001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DC59F-5F54-499D-B02B-E73A3880C86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E3FA9-363E-4663-9E8C-E73C2858563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456606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100" y="3206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DC59F-5F54-499D-B02B-E73A3880C86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E3FA9-363E-4663-9E8C-E73C2858563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477504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DC59F-5F54-499D-B02B-E73A3880C86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E3FA9-363E-4663-9E8C-E73C2858563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056114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100" y="3206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DC59F-5F54-499D-B02B-E73A3880C86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E3FA9-363E-4663-9E8C-E73C2858563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140944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DC59F-5F54-499D-B02B-E73A3880C86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E3FA9-363E-4663-9E8C-E73C2858563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103910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100" y="3206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6DC59F-5F54-499D-B02B-E73A3880C86B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E3FA9-363E-4663-9E8C-E73C285856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DC59F-5F54-499D-B02B-E73A3880C86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E3FA9-363E-4663-9E8C-E73C2858563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29935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DC59F-5F54-499D-B02B-E73A3880C86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E3FA9-363E-4663-9E8C-E73C2858563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455151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100" y="3206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DC59F-5F54-499D-B02B-E73A3880C86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E3FA9-363E-4663-9E8C-E73C2858563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901787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DC59F-5F54-499D-B02B-E73A3880C86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E3FA9-363E-4663-9E8C-E73C2858563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796489"/>
      </p:ext>
    </p:extLst>
  </p:cSld>
  <p:clrMapOvr>
    <a:masterClrMapping/>
  </p:clrMapOvr>
  <p:transition spd="slow"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C717E-93B2-47F9-9C35-7FC41BB9BF90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5B8FF-A159-4928-B333-16EC65337BF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584371"/>
      </p:ext>
    </p:extLst>
  </p:cSld>
  <p:clrMapOvr>
    <a:masterClrMapping/>
  </p:clrMapOvr>
  <p:transition spd="slow" advClick="0" advTm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6DC59F-5F54-499D-B02B-E73A3880C86B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E3FA9-363E-4663-9E8C-E73C285856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100" y="3206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6DC59F-5F54-499D-B02B-E73A3880C86B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E3FA9-363E-4663-9E8C-E73C285856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6DC59F-5F54-499D-B02B-E73A3880C86B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E3FA9-363E-4663-9E8C-E73C285856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100" y="3206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6DC59F-5F54-499D-B02B-E73A3880C86B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E3FA9-363E-4663-9E8C-E73C285856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6DC59F-5F54-499D-B02B-E73A3880C86B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E3FA9-363E-4663-9E8C-E73C285856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6DC59F-5F54-499D-B02B-E73A3880C86B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E3FA9-363E-4663-9E8C-E73C285856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6DC59F-5F54-499D-B02B-E73A3880C86B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E3FA9-363E-4663-9E8C-E73C285856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Bùi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Tư Bùi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5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5118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9" y="453173"/>
            <a:ext cx="11607800" cy="630237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461961" y="6557812"/>
            <a:ext cx="2625116" cy="165975"/>
            <a:chOff x="6096000" y="4429760"/>
            <a:chExt cx="2625116" cy="165975"/>
          </a:xfrm>
          <a:solidFill>
            <a:srgbClr val="927EB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椭圆 25"/>
            <p:cNvSpPr/>
            <p:nvPr/>
          </p:nvSpPr>
          <p:spPr>
            <a:xfrm>
              <a:off x="8558556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794512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327278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711639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09600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</p:grpSp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pic>
        <p:nvPicPr>
          <p:cNvPr id="1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03"/>
            <a:ext cx="1179737" cy="12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组合 83"/>
          <p:cNvGrpSpPr/>
          <p:nvPr/>
        </p:nvGrpSpPr>
        <p:grpSpPr>
          <a:xfrm>
            <a:off x="4049007" y="1101460"/>
            <a:ext cx="1806792" cy="1610623"/>
            <a:chOff x="6329451" y="5719734"/>
            <a:chExt cx="2965076" cy="2880320"/>
          </a:xfrm>
        </p:grpSpPr>
        <p:sp>
          <p:nvSpPr>
            <p:cNvPr id="37" name="泪滴形 54"/>
            <p:cNvSpPr/>
            <p:nvPr/>
          </p:nvSpPr>
          <p:spPr>
            <a:xfrm flipV="1">
              <a:off x="6414207" y="5719734"/>
              <a:ext cx="2880320" cy="2880320"/>
            </a:xfrm>
            <a:prstGeom prst="teardrop">
              <a:avLst/>
            </a:prstGeom>
            <a:solidFill>
              <a:srgbClr val="BBAAD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1705">
                <a:solidFill>
                  <a:srgbClr val="002060"/>
                </a:solidFill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29451" y="6491511"/>
              <a:ext cx="2724657" cy="13760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8565"/>
              <a:r>
                <a:rPr lang="en-US" altLang="zh-CN" sz="4400" dirty="0" err="1">
                  <a:solidFill>
                    <a:srgbClr val="002060"/>
                  </a:solidFill>
                  <a:latin typeface="#9Slide07 IcielNabila" pitchFamily="2" charset="0"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rPr>
                <a:t>Bài</a:t>
              </a:r>
              <a:r>
                <a:rPr lang="en-US" altLang="zh-CN" sz="4400" dirty="0">
                  <a:solidFill>
                    <a:srgbClr val="002060"/>
                  </a:solidFill>
                  <a:latin typeface="#9Slide07 IcielNabila" pitchFamily="2" charset="0"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rPr>
                <a:t> 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06CCA-74FE-A8AD-BC9D-D5953B19E4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37" y="1906772"/>
            <a:ext cx="4035902" cy="4029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7264" y="2516653"/>
            <a:ext cx="8520205" cy="3574265"/>
          </a:xfrm>
          <a:prstGeom prst="rect">
            <a:avLst/>
          </a:prstGeom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9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9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609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659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3D6D6F-DB5E-497E-8D12-4B7074B91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8" y="504850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089" y="0"/>
              <a:ext cx="5888291" cy="3429000"/>
            </a:xfrm>
            <a:prstGeom prst="rect">
              <a:avLst/>
            </a:prstGeom>
          </p:spPr>
        </p:pic>
      </p:grpSp>
      <p:grpSp>
        <p:nvGrpSpPr>
          <p:cNvPr id="16" name="组合 1">
            <a:extLst>
              <a:ext uri="{FF2B5EF4-FFF2-40B4-BE49-F238E27FC236}">
                <a16:creationId xmlns:a16="http://schemas.microsoft.com/office/drawing/2014/main" id="{736528DC-17AE-4779-A2EA-AAA23D6A10E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18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709" y="0"/>
              <a:ext cx="5888291" cy="34290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4142860" y="2256758"/>
            <a:ext cx="6639959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VIẾT</a:t>
            </a:r>
            <a:r>
              <a:rPr kumimoji="0" lang="vi-VN" sz="12000" b="1" i="0" u="none" strike="noStrike" kern="0" cap="none" spc="0" normalizeH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 CÂU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2000" b="1" i="0" u="none" strike="noStrike" kern="0" cap="none" spc="0" normalizeH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ỨNG DỤNG</a:t>
            </a:r>
            <a:endParaRPr kumimoji="0" lang="en-US" sz="12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文本框 30"/>
          <p:cNvSpPr txBox="1"/>
          <p:nvPr/>
        </p:nvSpPr>
        <p:spPr>
          <a:xfrm>
            <a:off x="1705707" y="2393928"/>
            <a:ext cx="23774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3800" b="1" i="0" u="none" strike="noStrike" kern="0" cap="none" spc="300" normalizeH="0" baseline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sym typeface="Agency FB" panose="020B0503020202020204" pitchFamily="34" charset="0"/>
              </a:rPr>
              <a:t>03</a:t>
            </a:r>
            <a:endParaRPr kumimoji="0" lang="zh-CN" altLang="en-US" sz="13800" b="1" i="0" u="none" strike="noStrike" kern="0" cap="none" spc="300" normalizeH="0" baseline="0" noProof="0" dirty="0">
              <a:ln>
                <a:noFill/>
              </a:ln>
              <a:solidFill>
                <a:srgbClr val="BBAAD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Agency FB" panose="020B0503020202020204" pitchFamily="34" charset="0"/>
              <a:ea typeface="微软雅黑 Light" panose="020B0502040204020203" pitchFamily="34" charset="-122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E1A58335-6ADE-482A-9BB5-D2E21B91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779839" y="76275"/>
            <a:ext cx="9959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60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VIẾT CÂU ỨNG DỤNG</a:t>
            </a:r>
            <a:endParaRPr lang="en-US" sz="3600" b="1" kern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661" y="0"/>
              <a:ext cx="4476339" cy="260676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63051"/>
              <a:ext cx="3410857" cy="2194949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895841" y="2613374"/>
            <a:ext cx="1143585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50000"/>
              </a:lnSpc>
              <a:buAutoNum type="alphaLcPeriod"/>
            </a:pPr>
            <a:r>
              <a:rPr lang="en-US" sz="3200" b="1" dirty="0" err="1">
                <a:latin typeface="UTM Avo" panose="02040603050506020204" pitchFamily="18" charset="0"/>
              </a:rPr>
              <a:t>Chữ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cái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nào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viết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hoa</a:t>
            </a:r>
            <a:r>
              <a:rPr lang="en-US" sz="3200" b="1">
                <a:latin typeface="UTM Avo" panose="02040603050506020204" pitchFamily="18" charset="0"/>
              </a:rPr>
              <a:t>? </a:t>
            </a:r>
          </a:p>
          <a:p>
            <a:pPr marL="514350" indent="-514350" algn="just">
              <a:lnSpc>
                <a:spcPct val="300000"/>
              </a:lnSpc>
              <a:buAutoNum type="alphaLcPeriod"/>
            </a:pPr>
            <a:r>
              <a:rPr lang="en-US" sz="3200" b="1">
                <a:latin typeface="UTM Avo" panose="02040603050506020204" pitchFamily="18" charset="0"/>
              </a:rPr>
              <a:t>Những </a:t>
            </a:r>
            <a:r>
              <a:rPr lang="en-US" sz="3200" b="1" dirty="0" err="1">
                <a:latin typeface="UTM Avo" panose="02040603050506020204" pitchFamily="18" charset="0"/>
              </a:rPr>
              <a:t>chữ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cái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nào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cao</a:t>
            </a:r>
            <a:r>
              <a:rPr lang="en-US" sz="3200" b="1" dirty="0">
                <a:latin typeface="UTM Avo" panose="02040603050506020204" pitchFamily="18" charset="0"/>
              </a:rPr>
              <a:t> 2</a:t>
            </a:r>
            <a:r>
              <a:rPr lang="vi-VN" sz="3200" b="1" dirty="0">
                <a:latin typeface="UTM Avo" panose="02040603050506020204" pitchFamily="18" charset="0"/>
              </a:rPr>
              <a:t> ô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>
                <a:latin typeface="UTM Avo" panose="02040603050506020204" pitchFamily="18" charset="0"/>
              </a:rPr>
              <a:t>li</a:t>
            </a:r>
            <a:r>
              <a:rPr lang="vi-VN" sz="3200" b="1">
                <a:latin typeface="UTM Avo" panose="02040603050506020204" pitchFamily="18" charset="0"/>
              </a:rPr>
              <a:t> rưỡi</a:t>
            </a:r>
            <a:r>
              <a:rPr lang="en-US" sz="3200" b="1">
                <a:latin typeface="UTM Avo" panose="02040603050506020204" pitchFamily="18" charset="0"/>
              </a:rPr>
              <a:t>?</a:t>
            </a:r>
            <a:r>
              <a:rPr lang="en-US" sz="3200" b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endParaRPr lang="vi-VN" sz="3600" b="1" dirty="0">
              <a:solidFill>
                <a:srgbClr val="C00000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250000"/>
              </a:lnSpc>
            </a:pPr>
            <a:r>
              <a:rPr lang="vi-VN" sz="3200" b="1" dirty="0">
                <a:latin typeface="UTM Avo" panose="02040603050506020204" pitchFamily="18" charset="0"/>
              </a:rPr>
              <a:t>c</a:t>
            </a:r>
            <a:r>
              <a:rPr lang="en-US" sz="3200" b="1" dirty="0">
                <a:latin typeface="UTM Avo" panose="02040603050506020204" pitchFamily="18" charset="0"/>
              </a:rPr>
              <a:t>.</a:t>
            </a:r>
            <a:r>
              <a:rPr lang="vi-VN" sz="3200" b="1" dirty="0">
                <a:latin typeface="UTM Avo" panose="02040603050506020204" pitchFamily="18" charset="0"/>
              </a:rPr>
              <a:t> Cuối câu có dấu gì</a:t>
            </a:r>
            <a:r>
              <a:rPr lang="en-US" sz="3200" b="1">
                <a:latin typeface="UTM Avo" panose="02040603050506020204" pitchFamily="18" charset="0"/>
              </a:rPr>
              <a:t>?</a:t>
            </a:r>
            <a:r>
              <a:rPr lang="en-US" sz="3200" b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</a:t>
            </a:r>
            <a:endParaRPr lang="en-US" sz="3200" b="1" dirty="0">
              <a:solidFill>
                <a:srgbClr val="C00000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5" r="51550" b="32972"/>
          <a:stretch/>
        </p:blipFill>
        <p:spPr>
          <a:xfrm>
            <a:off x="292100" y="755379"/>
            <a:ext cx="11382130" cy="210591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92100" y="761992"/>
            <a:ext cx="12192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552579"/>
                </a:solidFill>
                <a:latin typeface="HP001 4 hàng" panose="020B0603050302020204" pitchFamily="34" charset="0"/>
              </a:rPr>
              <a:t>Á</a:t>
            </a:r>
            <a:r>
              <a:rPr lang="vi-VN" sz="6000" b="1">
                <a:solidFill>
                  <a:srgbClr val="552579"/>
                </a:solidFill>
                <a:latin typeface="HP001 4 hàng" panose="020B0603050302020204" pitchFamily="34" charset="0"/>
              </a:rPr>
              <a:t>nh </a:t>
            </a:r>
            <a:r>
              <a:rPr lang="vi-VN" sz="6000" b="1" dirty="0">
                <a:solidFill>
                  <a:srgbClr val="552579"/>
                </a:solidFill>
                <a:latin typeface="HP001 4 hàng" panose="020B0603050302020204" pitchFamily="34" charset="0"/>
              </a:rPr>
              <a:t>nắng tràn </a:t>
            </a:r>
            <a:r>
              <a:rPr lang="vi-VN" sz="6000" b="1">
                <a:solidFill>
                  <a:srgbClr val="552579"/>
                </a:solidFill>
                <a:latin typeface="HP001 4 hàng" panose="020B0603050302020204" pitchFamily="34" charset="0"/>
              </a:rPr>
              <a:t>ngập sân</a:t>
            </a:r>
            <a:r>
              <a:rPr lang="en-US" sz="6000" b="1">
                <a:solidFill>
                  <a:srgbClr val="552579"/>
                </a:solidFill>
                <a:latin typeface="HP001 4 hàng" panose="020B0603050302020204" pitchFamily="34" charset="0"/>
              </a:rPr>
              <a:t> </a:t>
            </a:r>
            <a:r>
              <a:rPr lang="vi-VN" sz="6000" b="1">
                <a:solidFill>
                  <a:srgbClr val="552579"/>
                </a:solidFill>
                <a:latin typeface="HP001 4 hàng" panose="020B0603050302020204" pitchFamily="34" charset="0"/>
              </a:rPr>
              <a:t>trường</a:t>
            </a:r>
            <a:r>
              <a:rPr lang="vi-VN" sz="6000" b="1" dirty="0">
                <a:solidFill>
                  <a:srgbClr val="552579"/>
                </a:solidFill>
                <a:latin typeface="HP001 4 hàng" panose="020B0603050302020204" pitchFamily="34" charset="0"/>
              </a:rPr>
              <a:t>.</a:t>
            </a:r>
            <a:endParaRPr lang="en-US" sz="6000" b="1" dirty="0">
              <a:solidFill>
                <a:srgbClr val="552579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91EDA3-89BF-67E5-AEE0-89AEBDAA0F50}"/>
              </a:ext>
            </a:extLst>
          </p:cNvPr>
          <p:cNvSpPr txBox="1"/>
          <p:nvPr/>
        </p:nvSpPr>
        <p:spPr>
          <a:xfrm>
            <a:off x="1299312" y="3668788"/>
            <a:ext cx="31188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Chữ </a:t>
            </a:r>
            <a:r>
              <a:rPr lang="en-US" sz="3200" b="1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vi-VN" sz="4000" b="1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A</a:t>
            </a:r>
            <a:endParaRPr lang="vi-VN" sz="40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10A344-25B3-4025-F5E6-E3F2F87A91A1}"/>
              </a:ext>
            </a:extLst>
          </p:cNvPr>
          <p:cNvSpPr txBox="1"/>
          <p:nvPr/>
        </p:nvSpPr>
        <p:spPr>
          <a:xfrm>
            <a:off x="2525925" y="4938115"/>
            <a:ext cx="1143585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Chữ</a:t>
            </a:r>
            <a:r>
              <a:rPr lang="en-US" sz="320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A, g</a:t>
            </a:r>
            <a:r>
              <a:rPr lang="vi-VN" sz="3600" b="1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, 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A55CAD-62E6-D6D2-51BD-DF72D1E12706}"/>
              </a:ext>
            </a:extLst>
          </p:cNvPr>
          <p:cNvSpPr txBox="1"/>
          <p:nvPr/>
        </p:nvSpPr>
        <p:spPr>
          <a:xfrm>
            <a:off x="5861385" y="5691140"/>
            <a:ext cx="485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vi-VN" sz="3200" b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chấm  (.)</a:t>
            </a:r>
            <a:endParaRPr lang="en-US" sz="3200" b="1" dirty="0">
              <a:solidFill>
                <a:srgbClr val="C00000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uiExpand="1" build="p"/>
      <p:bldP spid="12" grpId="0" uiExpand="1" build="p"/>
      <p:bldP spid="1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3D6D6F-DB5E-497E-8D12-4B7074B91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8" y="504850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089" y="0"/>
              <a:ext cx="5888291" cy="34290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922157" y="1628368"/>
            <a:ext cx="6705682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VIẾT</a:t>
            </a:r>
            <a:r>
              <a:rPr kumimoji="0" lang="vi-VN" sz="10000" b="1" i="0" u="none" strike="noStrike" kern="0" cap="none" spc="0" normalizeH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0000" b="1" i="0" u="none" strike="noStrike" kern="0" cap="none" spc="0" normalizeH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VỞ TẬP VIẾT</a:t>
            </a:r>
            <a:endParaRPr kumimoji="0" lang="en-US" sz="10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文本框 30"/>
          <p:cNvSpPr txBox="1"/>
          <p:nvPr/>
        </p:nvSpPr>
        <p:spPr>
          <a:xfrm>
            <a:off x="922158" y="460290"/>
            <a:ext cx="2377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000" b="1" i="0" u="none" strike="noStrike" kern="0" cap="none" spc="300" normalizeH="0" baseline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rPr>
              <a:t>04</a:t>
            </a:r>
            <a:endParaRPr kumimoji="0" lang="zh-CN" altLang="en-US" sz="12000" b="1" i="0" u="none" strike="noStrike" kern="0" cap="none" spc="300" normalizeH="0" baseline="0" noProof="0" dirty="0">
              <a:ln>
                <a:noFill/>
              </a:ln>
              <a:solidFill>
                <a:srgbClr val="BBAAD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Agency FB" panose="020B0503020202020204" pitchFamily="34" charset="0"/>
              <a:ea typeface="微软雅黑 Light" panose="020B0502040204020203" pitchFamily="34" charset="-122"/>
              <a:cs typeface="+mn-cs"/>
              <a:sym typeface="Agency FB" panose="020B0503020202020204" pitchFamily="34" charset="0"/>
            </a:endParaRPr>
          </a:p>
        </p:txBody>
      </p:sp>
      <p:pic>
        <p:nvPicPr>
          <p:cNvPr id="10" name="Picture 9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79" y="3360885"/>
            <a:ext cx="5968600" cy="373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65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40">
            <a:off x="-1183655" y="-2585802"/>
            <a:ext cx="14175756" cy="66185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3228" y="2780248"/>
            <a:ext cx="929613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CHÚC CÁC EM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HỌC TỐT</a:t>
            </a:r>
            <a:endParaRPr kumimoji="0" lang="en-US" sz="12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1D4B2F-7E11-00F0-66E1-B509865A5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199" y="2951047"/>
            <a:ext cx="403590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3472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C94287D1-3806-41C9-A7A0-E81A5BCEC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8" y="277812"/>
            <a:ext cx="11607800" cy="6302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1210" y="177831"/>
            <a:ext cx="9103554" cy="148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9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YÊU CẦU CẦN ĐẠT</a:t>
            </a:r>
            <a:endParaRPr kumimoji="0" lang="en-US" sz="9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36528DC-17AE-4779-A2EA-AAA23D6A10EB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709" y="0"/>
              <a:ext cx="5888291" cy="34290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03842" y="2725462"/>
            <a:ext cx="11888158" cy="185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vừa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ứng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3428" y="5319779"/>
            <a:ext cx="8648408" cy="2079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R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èn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HS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nhẫn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cẩn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ý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thẩm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mỹ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D2150C-CC1A-E2C5-F8A1-26882CD264FC}"/>
              </a:ext>
            </a:extLst>
          </p:cNvPr>
          <p:cNvGrpSpPr/>
          <p:nvPr/>
        </p:nvGrpSpPr>
        <p:grpSpPr>
          <a:xfrm flipH="1">
            <a:off x="347358" y="1760613"/>
            <a:ext cx="6642722" cy="834412"/>
            <a:chOff x="571792" y="1951665"/>
            <a:chExt cx="5731915" cy="834412"/>
          </a:xfrm>
        </p:grpSpPr>
        <p:sp>
          <p:nvSpPr>
            <p:cNvPr id="12" name="圆角矩形 1"/>
            <p:cNvSpPr/>
            <p:nvPr/>
          </p:nvSpPr>
          <p:spPr>
            <a:xfrm>
              <a:off x="571792" y="1951665"/>
              <a:ext cx="5731915" cy="752318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rgbClr val="654A86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626487" y="2078191"/>
              <a:ext cx="39133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52579"/>
                  </a:solidFill>
                  <a:effectLst/>
                  <a:uLnTx/>
                  <a:uFillTx/>
                  <a:latin typeface="HP001 4 hàng" panose="020B0603050302020204" pitchFamily="34" charset="0"/>
                  <a:ea typeface="Times New Roman" panose="02020603050405020304" pitchFamily="18" charset="0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52579"/>
                  </a:solidFill>
                  <a:effectLst/>
                  <a:uLnTx/>
                  <a:uFillTx/>
                  <a:latin typeface="HP001 4 hàng" panose="020B0603050302020204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52579"/>
                  </a:solidFill>
                  <a:effectLst/>
                  <a:uLnTx/>
                  <a:uFillTx/>
                  <a:latin typeface="HP001 4 hàng" panose="020B0603050302020204" pitchFamily="34" charset="0"/>
                  <a:ea typeface="Times New Roman" panose="02020603050405020304" pitchFamily="18" charset="0"/>
                  <a:cs typeface="+mn-cs"/>
                </a:rPr>
                <a:t>thức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52579"/>
                  </a:solidFill>
                  <a:effectLst/>
                  <a:uLnTx/>
                  <a:uFillTx/>
                  <a:latin typeface="HP001 4 hàng" panose="020B0603050302020204" pitchFamily="34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52579"/>
                  </a:solidFill>
                  <a:effectLst/>
                  <a:uLnTx/>
                  <a:uFillTx/>
                  <a:latin typeface="HP001 4 hàng" panose="020B0603050302020204" pitchFamily="34" charset="0"/>
                  <a:ea typeface="Times New Roman" panose="02020603050405020304" pitchFamily="18" charset="0"/>
                  <a:cs typeface="+mn-cs"/>
                </a:rPr>
                <a:t>kĩ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52579"/>
                  </a:solidFill>
                  <a:effectLst/>
                  <a:uLnTx/>
                  <a:uFillTx/>
                  <a:latin typeface="HP001 4 hàng" panose="020B0603050302020204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52579"/>
                  </a:solidFill>
                  <a:effectLst/>
                  <a:uLnTx/>
                  <a:uFillTx/>
                  <a:latin typeface="HP001 4 hàng" panose="020B0603050302020204" pitchFamily="34" charset="0"/>
                  <a:ea typeface="Times New Roman" panose="02020603050405020304" pitchFamily="18" charset="0"/>
                  <a:cs typeface="+mn-cs"/>
                </a:rPr>
                <a:t>năng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5257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E0BAA3-ADBC-87BB-3DD4-58589A5D856C}"/>
              </a:ext>
            </a:extLst>
          </p:cNvPr>
          <p:cNvGrpSpPr/>
          <p:nvPr/>
        </p:nvGrpSpPr>
        <p:grpSpPr>
          <a:xfrm>
            <a:off x="5486400" y="4412531"/>
            <a:ext cx="6682117" cy="802956"/>
            <a:chOff x="3732849" y="4457500"/>
            <a:chExt cx="5731915" cy="802956"/>
          </a:xfrm>
        </p:grpSpPr>
        <p:sp>
          <p:nvSpPr>
            <p:cNvPr id="13" name="圆角矩形 1"/>
            <p:cNvSpPr/>
            <p:nvPr/>
          </p:nvSpPr>
          <p:spPr>
            <a:xfrm>
              <a:off x="3732849" y="4457500"/>
              <a:ext cx="5731915" cy="752318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rgbClr val="654A86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16176" y="4552570"/>
              <a:ext cx="437844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Năng lực, phẩm chất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8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C94287D1-3806-41C9-A7A0-E81A5BCEC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9" y="562821"/>
            <a:ext cx="11607800" cy="63023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36528DC-17AE-4779-A2EA-AAA23D6A10E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709" y="0"/>
              <a:ext cx="5888291" cy="34290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698404" y="2472405"/>
            <a:ext cx="9536024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1500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KHỞI ĐỘNG</a:t>
            </a:r>
            <a:endParaRPr lang="en-US" sz="15000" b="1" kern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/>
            </a:endParaRPr>
          </a:p>
        </p:txBody>
      </p:sp>
      <p:sp>
        <p:nvSpPr>
          <p:cNvPr id="44" name="文本框 30"/>
          <p:cNvSpPr txBox="1"/>
          <p:nvPr/>
        </p:nvSpPr>
        <p:spPr>
          <a:xfrm>
            <a:off x="1024319" y="1158769"/>
            <a:ext cx="29524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1" i="0" u="none" strike="noStrike" kern="0" cap="none" spc="300" normalizeH="0" baseline="0" noProof="0" dirty="0">
                <a:ln>
                  <a:noFill/>
                </a:ln>
                <a:solidFill>
                  <a:srgbClr val="654A8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sym typeface="Agency FB" panose="020B0503020202020204" pitchFamily="34" charset="0"/>
              </a:rPr>
              <a:t>01</a:t>
            </a:r>
            <a:endParaRPr kumimoji="0" lang="zh-CN" altLang="en-US" sz="13800" b="1" i="0" u="none" strike="noStrike" kern="0" cap="none" spc="300" normalizeH="0" baseline="0" noProof="0" dirty="0">
              <a:ln>
                <a:noFill/>
              </a:ln>
              <a:solidFill>
                <a:srgbClr val="654A86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Agency FB" panose="020B0503020202020204" pitchFamily="34" charset="0"/>
              <a:ea typeface="微软雅黑 Light" panose="020B0502040204020203" pitchFamily="34" charset="-122"/>
              <a:sym typeface="Agency FB" panose="020B05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4" grpId="0"/>
      <p:bldP spid="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3D6D6F-DB5E-497E-8D12-4B7074B91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8" y="504850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089" y="0"/>
              <a:ext cx="5888291" cy="3429000"/>
            </a:xfrm>
            <a:prstGeom prst="rect">
              <a:avLst/>
            </a:prstGeom>
          </p:spPr>
        </p:pic>
      </p:grpSp>
      <p:grpSp>
        <p:nvGrpSpPr>
          <p:cNvPr id="16" name="组合 1">
            <a:extLst>
              <a:ext uri="{FF2B5EF4-FFF2-40B4-BE49-F238E27FC236}">
                <a16:creationId xmlns:a16="http://schemas.microsoft.com/office/drawing/2014/main" id="{736528DC-17AE-4779-A2EA-AAA23D6A10E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18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709" y="0"/>
              <a:ext cx="5888291" cy="34290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060516" y="3001211"/>
            <a:ext cx="919674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1200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VIẾT CHỮ HOA</a:t>
            </a:r>
            <a:endParaRPr lang="en-US" sz="12000" b="1" kern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/>
            </a:endParaRPr>
          </a:p>
        </p:txBody>
      </p:sp>
      <p:sp>
        <p:nvSpPr>
          <p:cNvPr id="14" name="文本框 30"/>
          <p:cNvSpPr txBox="1"/>
          <p:nvPr/>
        </p:nvSpPr>
        <p:spPr>
          <a:xfrm>
            <a:off x="1201077" y="1129783"/>
            <a:ext cx="23774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3800" b="1" i="0" u="none" strike="noStrike" kern="0" cap="none" spc="300" normalizeH="0" baseline="0" noProof="0" dirty="0">
                <a:ln>
                  <a:noFill/>
                </a:ln>
                <a:solidFill>
                  <a:srgbClr val="654A8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sym typeface="Agency FB" panose="020B0503020202020204" pitchFamily="34" charset="0"/>
              </a:rPr>
              <a:t>02</a:t>
            </a:r>
            <a:endParaRPr kumimoji="0" lang="zh-CN" altLang="en-US" sz="13800" b="1" i="0" u="none" strike="noStrike" kern="0" cap="none" spc="300" normalizeH="0" baseline="0" noProof="0" dirty="0">
              <a:ln>
                <a:noFill/>
              </a:ln>
              <a:solidFill>
                <a:srgbClr val="654A86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Agency FB" panose="020B0503020202020204" pitchFamily="34" charset="0"/>
              <a:ea typeface="微软雅黑 Light" panose="020B0502040204020203" pitchFamily="34" charset="-122"/>
              <a:sym typeface="Agency FB" panose="020B05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57" y="287489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7620" y="9676"/>
            <a:ext cx="12184380" cy="6858000"/>
            <a:chOff x="0" y="0"/>
            <a:chExt cx="1218438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089" y="0"/>
              <a:ext cx="5888291" cy="3429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3" t="45340" r="74117" b="21887"/>
          <a:stretch/>
        </p:blipFill>
        <p:spPr>
          <a:xfrm>
            <a:off x="2747755" y="934784"/>
            <a:ext cx="4031097" cy="4003675"/>
          </a:xfrm>
          <a:prstGeom prst="rect">
            <a:avLst/>
          </a:prstGeom>
        </p:spPr>
      </p:pic>
      <p:pic>
        <p:nvPicPr>
          <p:cNvPr id="2050" name="Picture 2" descr="Bộ chữ hoa cỡ nhỏ (cao 2,5 li) dành cho học sinh Tiểu học | Thuvientailie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36" y="2645966"/>
            <a:ext cx="2206912" cy="22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718031" y="5279645"/>
            <a:ext cx="4121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00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Chữ hoa </a:t>
            </a:r>
            <a:r>
              <a:rPr lang="vi-VN" sz="600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HP001 4 hàng" panose="020B0603050302020204" pitchFamily="34" charset="0"/>
                <a:sym typeface="Arial"/>
              </a:rPr>
              <a:t>A</a:t>
            </a:r>
            <a:endParaRPr lang="en-US" sz="6000" b="1" kern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latin typeface="HP001 4 hàng" panose="020B06030503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8434" y="322728"/>
            <a:ext cx="12192001" cy="6156693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96" y="1057835"/>
            <a:ext cx="11607800" cy="574431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63051"/>
              <a:ext cx="3410857" cy="219494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661" y="0"/>
              <a:ext cx="4476339" cy="2606761"/>
            </a:xfrm>
            <a:prstGeom prst="rect">
              <a:avLst/>
            </a:prstGeom>
          </p:spPr>
        </p:pic>
      </p:grpSp>
      <p:cxnSp>
        <p:nvCxnSpPr>
          <p:cNvPr id="90" name="Straight Connector 29"/>
          <p:cNvCxnSpPr/>
          <p:nvPr/>
        </p:nvCxnSpPr>
        <p:spPr>
          <a:xfrm flipV="1">
            <a:off x="1828800" y="3618443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3" t="45340" r="74117" b="21887"/>
          <a:stretch/>
        </p:blipFill>
        <p:spPr>
          <a:xfrm>
            <a:off x="260127" y="776928"/>
            <a:ext cx="4031097" cy="400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93139" y="2048751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Chữ hoa A cỡ vừa</a:t>
            </a:r>
            <a:endParaRPr lang="en-US" sz="50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559190" y="2996003"/>
            <a:ext cx="8072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</a:rPr>
              <a:t>a. </a:t>
            </a:r>
            <a:r>
              <a:rPr lang="en-US" sz="3200" b="1" dirty="0" err="1">
                <a:latin typeface="UTM Avo" panose="02040603050506020204" pitchFamily="18" charset="0"/>
              </a:rPr>
              <a:t>Chữ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hoa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vi-VN" sz="3200" b="1" dirty="0">
                <a:latin typeface="HP001 4 hàng" pitchFamily="34" charset="0"/>
              </a:rPr>
              <a:t>A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cao</a:t>
            </a:r>
            <a:r>
              <a:rPr lang="en-US" sz="3200" b="1" dirty="0"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latin typeface="UTM Avo" panose="02040603050506020204" pitchFamily="18" charset="0"/>
              </a:rPr>
              <a:t>nhiêu</a:t>
            </a:r>
            <a:r>
              <a:rPr lang="en-US" sz="3200" b="1" dirty="0"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199097" y="3633074"/>
            <a:ext cx="3708856" cy="739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b="1" dirty="0">
              <a:latin typeface="UTM Avo" panose="02040603050506020204" pitchFamily="18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559190" y="4556544"/>
            <a:ext cx="9603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UTM Avo" panose="02040603050506020204" pitchFamily="18" charset="0"/>
              </a:rPr>
              <a:t>b.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Chữ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hoa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vi-VN" sz="3200" b="1" dirty="0">
                <a:latin typeface="HP001 4 hàng" panose="020B0603050302020204" pitchFamily="34" charset="0"/>
              </a:rPr>
              <a:t>A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rộng</a:t>
            </a:r>
            <a:r>
              <a:rPr lang="en-US" sz="3200" b="1" dirty="0"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latin typeface="UTM Avo" panose="02040603050506020204" pitchFamily="18" charset="0"/>
              </a:rPr>
              <a:t>nhiêu</a:t>
            </a:r>
            <a:r>
              <a:rPr lang="en-US" sz="3200" b="1" dirty="0">
                <a:latin typeface="UTM Avo" panose="02040603050506020204" pitchFamily="18" charset="0"/>
              </a:rPr>
              <a:t> ô li?</a:t>
            </a:r>
            <a:endParaRPr lang="vi-VN" sz="3200" b="1" dirty="0">
              <a:latin typeface="UTM 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013F23-5F59-ED03-0EE4-DEFF4F9C3028}"/>
              </a:ext>
            </a:extLst>
          </p:cNvPr>
          <p:cNvSpPr txBox="1"/>
          <p:nvPr/>
        </p:nvSpPr>
        <p:spPr>
          <a:xfrm>
            <a:off x="5199097" y="5431442"/>
            <a:ext cx="3708856" cy="73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 b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Rộng </a:t>
            </a:r>
            <a:r>
              <a:rPr lang="vi-VN" sz="3200" b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200" b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,5 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b="1" dirty="0">
              <a:latin typeface="UTM Avo" panose="0204060305050602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D7F717-FAA5-A990-F8AF-07764B480983}"/>
              </a:ext>
            </a:extLst>
          </p:cNvPr>
          <p:cNvCxnSpPr/>
          <p:nvPr/>
        </p:nvCxnSpPr>
        <p:spPr>
          <a:xfrm>
            <a:off x="4049486" y="1484416"/>
            <a:ext cx="0" cy="32961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E42192-93F1-5F1F-05E0-83B9A2562053}"/>
              </a:ext>
            </a:extLst>
          </p:cNvPr>
          <p:cNvCxnSpPr>
            <a:cxnSpLocks/>
          </p:cNvCxnSpPr>
          <p:nvPr/>
        </p:nvCxnSpPr>
        <p:spPr>
          <a:xfrm>
            <a:off x="379796" y="866899"/>
            <a:ext cx="34559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0" grpId="0"/>
      <p:bldP spid="141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4299" y="-370435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1" y="-115440"/>
            <a:ext cx="11607800" cy="63023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63051"/>
              <a:ext cx="3410857" cy="219494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661" y="0"/>
              <a:ext cx="4476339" cy="2606761"/>
            </a:xfrm>
            <a:prstGeom prst="rect">
              <a:avLst/>
            </a:prstGeom>
          </p:spPr>
        </p:pic>
      </p:grpSp>
      <p:cxnSp>
        <p:nvCxnSpPr>
          <p:cNvPr id="90" name="Straight Connector 29"/>
          <p:cNvCxnSpPr/>
          <p:nvPr/>
        </p:nvCxnSpPr>
        <p:spPr>
          <a:xfrm flipV="1">
            <a:off x="1828800" y="3618443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t="45340" r="74117" b="21887"/>
          <a:stretch/>
        </p:blipFill>
        <p:spPr>
          <a:xfrm>
            <a:off x="260127" y="776928"/>
            <a:ext cx="4031097" cy="4003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5485" y="521821"/>
            <a:ext cx="7429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 A cỡ vừa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291224" y="1810497"/>
            <a:ext cx="8506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c. </a:t>
            </a:r>
            <a:r>
              <a:rPr lang="en-US" sz="3200" b="1" dirty="0" err="1">
                <a:solidFill>
                  <a:sysClr val="windowText" lastClr="00000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ysClr val="windowText" lastClr="000000"/>
                </a:solidFill>
                <a:latin typeface="HP001 4 hàng" panose="020B0603050302020204" pitchFamily="34" charset="0"/>
              </a:rPr>
              <a:t>A</a:t>
            </a:r>
            <a:r>
              <a:rPr lang="en-US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UTM Avo" panose="02040603050506020204" pitchFamily="18" charset="0"/>
              </a:rPr>
              <a:t>gồm</a:t>
            </a:r>
            <a:r>
              <a:rPr lang="en-US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solidFill>
                  <a:sysClr val="windowText" lastClr="00000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UTM Avo" panose="02040603050506020204" pitchFamily="18" charset="0"/>
              </a:rPr>
              <a:t>nét</a:t>
            </a:r>
            <a:r>
              <a:rPr lang="en-US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?</a:t>
            </a:r>
            <a:endParaRPr lang="vi-VN" sz="3200" b="1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  <a:p>
            <a:pPr defTabSz="685800">
              <a:buClrTx/>
              <a:defRPr/>
            </a:pP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26564" y="2487698"/>
            <a:ext cx="3518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Gồm 3 nét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b="1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</a:endParaRPr>
          </a:p>
          <a:p>
            <a:pPr defTabSz="685800">
              <a:buClrTx/>
              <a:defRPr/>
            </a:pP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85650" y="3244022"/>
            <a:ext cx="7285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  <a:defRPr/>
            </a:pPr>
            <a:r>
              <a:rPr lang="vi-VN" sz="3200" b="1" i="1" dirty="0">
                <a:solidFill>
                  <a:srgbClr val="654A86"/>
                </a:solidFill>
                <a:latin typeface="UTM Avo" panose="02040603050506020204" pitchFamily="18" charset="0"/>
              </a:rPr>
              <a:t>+ Nét 1: Gần giống nét móc ngược trái nhưng hơi lượn ở phía trên và nghiêng sang bên phải.</a:t>
            </a:r>
            <a:endParaRPr lang="en-US" sz="3200" b="1" i="1" dirty="0">
              <a:solidFill>
                <a:srgbClr val="654A86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674088" y="4959626"/>
            <a:ext cx="7409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vi-VN" sz="3200" b="1" i="1" dirty="0">
                <a:solidFill>
                  <a:srgbClr val="654A86"/>
                </a:solidFill>
                <a:latin typeface="UTM Avo" panose="02040603050506020204" pitchFamily="18" charset="0"/>
              </a:rPr>
              <a:t>+ Nét 2: Là nét móc phải.</a:t>
            </a:r>
            <a:endParaRPr lang="en-US" sz="3200" b="1" i="1" dirty="0">
              <a:solidFill>
                <a:srgbClr val="654A86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936175" y="5685926"/>
            <a:ext cx="7409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vi-VN" sz="3200" b="1" i="1" dirty="0">
                <a:solidFill>
                  <a:srgbClr val="654A86"/>
                </a:solidFill>
                <a:latin typeface="UTM Avo" panose="02040603050506020204" pitchFamily="18" charset="0"/>
              </a:rPr>
              <a:t>+ Nét 3: Là nét lượn ngang.</a:t>
            </a:r>
            <a:endParaRPr lang="en-US" sz="3200" b="1" i="1" dirty="0">
              <a:solidFill>
                <a:srgbClr val="654A86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D5F8FB-8D16-924F-9E1E-3F16649CF210}"/>
              </a:ext>
            </a:extLst>
          </p:cNvPr>
          <p:cNvCxnSpPr/>
          <p:nvPr/>
        </p:nvCxnSpPr>
        <p:spPr>
          <a:xfrm>
            <a:off x="423064" y="3204017"/>
            <a:ext cx="415301" cy="59023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5F0E168-D70D-B9C3-16F1-D39E7A1F61A9}"/>
              </a:ext>
            </a:extLst>
          </p:cNvPr>
          <p:cNvCxnSpPr>
            <a:cxnSpLocks/>
          </p:cNvCxnSpPr>
          <p:nvPr/>
        </p:nvCxnSpPr>
        <p:spPr>
          <a:xfrm flipH="1">
            <a:off x="3170712" y="1352818"/>
            <a:ext cx="690970" cy="58286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B1D122-349E-064B-6C14-B0FCF46F7C2D}"/>
              </a:ext>
            </a:extLst>
          </p:cNvPr>
          <p:cNvCxnSpPr>
            <a:cxnSpLocks/>
          </p:cNvCxnSpPr>
          <p:nvPr/>
        </p:nvCxnSpPr>
        <p:spPr>
          <a:xfrm>
            <a:off x="838365" y="2487698"/>
            <a:ext cx="861811" cy="398599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3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4299" y="-370435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7" y="232713"/>
            <a:ext cx="11607800" cy="63023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63051"/>
              <a:ext cx="3410857" cy="219494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661" y="0"/>
              <a:ext cx="4476339" cy="2606761"/>
            </a:xfrm>
            <a:prstGeom prst="rect">
              <a:avLst/>
            </a:prstGeom>
          </p:spPr>
        </p:pic>
      </p:grpSp>
      <p:cxnSp>
        <p:nvCxnSpPr>
          <p:cNvPr id="90" name="Straight Connector 29"/>
          <p:cNvCxnSpPr/>
          <p:nvPr/>
        </p:nvCxnSpPr>
        <p:spPr>
          <a:xfrm flipV="1">
            <a:off x="1828800" y="3618443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41875" y="935063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 A cỡ nhỏ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285057" y="1596795"/>
            <a:ext cx="7302013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li?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439272" y="2701807"/>
            <a:ext cx="5058109" cy="81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rưỡi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202655" y="3470163"/>
            <a:ext cx="7738581" cy="1636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li?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971122" y="4694093"/>
            <a:ext cx="5519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 Rộng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gần 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 ô li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7" name="Picture 2" descr="Bộ chữ hoa cỡ nhỏ (cao 2,5 li) dành cho học sinh Tiểu học | Thuvientailie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1" y="808113"/>
            <a:ext cx="3795906" cy="390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3086568" y="5628094"/>
            <a:ext cx="10808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c.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</a:rPr>
              <a:t>Chữ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</a:rPr>
              <a:t>hoa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 </a:t>
            </a:r>
            <a:r>
              <a:rPr lang="vi-VN" sz="3600" b="1" dirty="0">
                <a:solidFill>
                  <a:sysClr val="windowText" lastClr="000000"/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</a:rPr>
              <a:t>gồm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 bao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</a:rPr>
              <a:t>nhiêu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</a:rPr>
              <a:t>nét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?</a:t>
            </a:r>
            <a:endParaRPr lang="vi-VN" sz="3600" b="1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  <a:p>
            <a:pPr defTabSz="685800">
              <a:buClrTx/>
              <a:defRPr/>
            </a:pPr>
            <a:endParaRPr lang="en-US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779740" y="6201553"/>
            <a:ext cx="4069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3600" b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b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 b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</a:t>
            </a:r>
            <a:r>
              <a:rPr lang="vi-VN" sz="3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3 nét</a:t>
            </a:r>
            <a:r>
              <a:rPr lang="en-US" sz="3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</a:endParaRPr>
          </a:p>
          <a:p>
            <a:pPr defTabSz="685800">
              <a:buClrTx/>
              <a:defRPr/>
            </a:pPr>
            <a:endParaRPr lang="en-US" sz="36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59C6C6-1224-4FBC-352D-677584356213}"/>
              </a:ext>
            </a:extLst>
          </p:cNvPr>
          <p:cNvCxnSpPr/>
          <p:nvPr/>
        </p:nvCxnSpPr>
        <p:spPr>
          <a:xfrm>
            <a:off x="3942608" y="1366864"/>
            <a:ext cx="0" cy="32961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F52F82-3901-5C8B-C48D-735D48423D4E}"/>
              </a:ext>
            </a:extLst>
          </p:cNvPr>
          <p:cNvCxnSpPr>
            <a:cxnSpLocks/>
          </p:cNvCxnSpPr>
          <p:nvPr/>
        </p:nvCxnSpPr>
        <p:spPr>
          <a:xfrm>
            <a:off x="379796" y="866899"/>
            <a:ext cx="34559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B20AE5-6FDA-7474-110E-019FA0615DC9}"/>
              </a:ext>
            </a:extLst>
          </p:cNvPr>
          <p:cNvCxnSpPr>
            <a:cxnSpLocks/>
          </p:cNvCxnSpPr>
          <p:nvPr/>
        </p:nvCxnSpPr>
        <p:spPr>
          <a:xfrm flipH="1">
            <a:off x="540283" y="3328264"/>
            <a:ext cx="767228" cy="58053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F8037-1397-2D6F-F901-942F65E1305B}"/>
              </a:ext>
            </a:extLst>
          </p:cNvPr>
          <p:cNvCxnSpPr>
            <a:cxnSpLocks/>
          </p:cNvCxnSpPr>
          <p:nvPr/>
        </p:nvCxnSpPr>
        <p:spPr>
          <a:xfrm>
            <a:off x="3071065" y="1416173"/>
            <a:ext cx="0" cy="78674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13C3FB-9DE6-DA1D-0A10-1B8492D6DF59}"/>
              </a:ext>
            </a:extLst>
          </p:cNvPr>
          <p:cNvCxnSpPr>
            <a:cxnSpLocks/>
          </p:cNvCxnSpPr>
          <p:nvPr/>
        </p:nvCxnSpPr>
        <p:spPr>
          <a:xfrm>
            <a:off x="887511" y="2502507"/>
            <a:ext cx="861811" cy="398599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9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0" grpId="0"/>
      <p:bldP spid="141" grpId="0"/>
      <p:bldP spid="142" grpId="0"/>
      <p:bldP spid="68" grpId="0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B81FFBC7-6371-4560-8961-99B6330DD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6" y="277812"/>
            <a:ext cx="11607800" cy="630237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55492" y="471834"/>
            <a:ext cx="8365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 chữ hoa A cỡ nhỏ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8" name="HƯỚNG DẪN QUY TRÌNH VIẾT CHỮ A HOA CỠ NHỎ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5428" y="1210446"/>
            <a:ext cx="9201280" cy="51757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63051"/>
              <a:ext cx="3410857" cy="219494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661" y="0"/>
              <a:ext cx="4476339" cy="26067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5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1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317</Words>
  <Application>Microsoft Office PowerPoint</Application>
  <PresentationFormat>Widescreen</PresentationFormat>
  <Paragraphs>61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#9Slide07 IcielNabila</vt:lpstr>
      <vt:lpstr>等线</vt:lpstr>
      <vt:lpstr>等线 Light</vt:lpstr>
      <vt:lpstr>华康方圆体W7(P)</vt:lpstr>
      <vt:lpstr>#9Slide07 Altus</vt:lpstr>
      <vt:lpstr>Agency FB</vt:lpstr>
      <vt:lpstr>SVN-Newton</vt:lpstr>
      <vt:lpstr>Times New Roman</vt:lpstr>
      <vt:lpstr>Arial</vt:lpstr>
      <vt:lpstr>#9Slide07 Soup of Justice</vt:lpstr>
      <vt:lpstr>#9Slide07 HoneyCream</vt:lpstr>
      <vt:lpstr>UTM Avo</vt:lpstr>
      <vt:lpstr>HP001 4 hàng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11111</dc:title>
  <dc:creator>Măng Non Team</dc:creator>
  <cp:keywords>MĂNG NON TEAM</cp:keywords>
  <cp:lastModifiedBy>huyền phạm</cp:lastModifiedBy>
  <cp:revision>56</cp:revision>
  <dcterms:created xsi:type="dcterms:W3CDTF">2018-10-12T02:51:00Z</dcterms:created>
  <dcterms:modified xsi:type="dcterms:W3CDTF">2024-09-15T04:50:34Z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2052-10.1.0.7521</vt:lpwstr>
  </property>
</Properties>
</file>