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6" r:id="rId4"/>
  </p:sldMasterIdLst>
  <p:notesMasterIdLst>
    <p:notesMasterId r:id="rId29"/>
  </p:notesMasterIdLst>
  <p:sldIdLst>
    <p:sldId id="620" r:id="rId5"/>
    <p:sldId id="597" r:id="rId6"/>
    <p:sldId id="584" r:id="rId7"/>
    <p:sldId id="596" r:id="rId8"/>
    <p:sldId id="585" r:id="rId9"/>
    <p:sldId id="257" r:id="rId10"/>
    <p:sldId id="586" r:id="rId11"/>
    <p:sldId id="258" r:id="rId12"/>
    <p:sldId id="495" r:id="rId13"/>
    <p:sldId id="259" r:id="rId14"/>
    <p:sldId id="587" r:id="rId15"/>
    <p:sldId id="452" r:id="rId16"/>
    <p:sldId id="588" r:id="rId17"/>
    <p:sldId id="589" r:id="rId18"/>
    <p:sldId id="261" r:id="rId19"/>
    <p:sldId id="262" r:id="rId20"/>
    <p:sldId id="590" r:id="rId21"/>
    <p:sldId id="591" r:id="rId22"/>
    <p:sldId id="592" r:id="rId23"/>
    <p:sldId id="593" r:id="rId24"/>
    <p:sldId id="594" r:id="rId25"/>
    <p:sldId id="263" r:id="rId26"/>
    <p:sldId id="595" r:id="rId27"/>
    <p:sldId id="536" r:id="rId28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/>
    <p:restoredTop sz="94660"/>
  </p:normalViewPr>
  <p:slideViewPr>
    <p:cSldViewPr snapToGrid="0">
      <p:cViewPr varScale="1">
        <p:scale>
          <a:sx n="77" d="100"/>
          <a:sy n="77" d="100"/>
        </p:scale>
        <p:origin x="267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CE5006-AB71-475B-97E7-7FF6D12194A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C97E7E-A130-43D3-89F9-2EB1C3F14F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>
              <a:ea typeface="等线" pitchFamily="2" charset="-122"/>
            </a:endParaRPr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wrap="square" lIns="91440" tIns="45720" rIns="91440" bIns="45720" numCol="1" anchor="b" anchorCtr="0" compatLnSpc="1"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等线" pitchFamily="2" charset="-122"/>
                <a:sym typeface="Arial" panose="020B0604020202020204" pitchFamily="34" charset="0"/>
              </a:rPr>
              <a:t>2</a:t>
            </a:fld>
            <a:endParaRPr lang="zh-CN" altLang="en-US" sz="1400" dirty="0">
              <a:solidFill>
                <a:srgbClr val="000000"/>
              </a:solidFill>
              <a:latin typeface="Arial" panose="020B0604020202020204" pitchFamily="34" charset="0"/>
              <a:ea typeface="等线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等线" pitchFamily="2" charset="-122"/>
            </a:endParaRPr>
          </a:p>
        </p:txBody>
      </p:sp>
      <p:sp>
        <p:nvSpPr>
          <p:cNvPr id="286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ea typeface="SimSun" panose="02010600030101010101" pitchFamily="2" charset="-122"/>
              </a:rPr>
              <a:t>3</a:t>
            </a:fld>
            <a:endParaRPr lang="zh-CN" altLang="en-US" sz="1200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等线" pitchFamily="2" charset="-122"/>
            </a:endParaRPr>
          </a:p>
        </p:txBody>
      </p:sp>
      <p:sp>
        <p:nvSpPr>
          <p:cNvPr id="337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ea typeface="SimSun" panose="02010600030101010101" pitchFamily="2" charset="-122"/>
              </a:rPr>
              <a:t>7</a:t>
            </a:fld>
            <a:endParaRPr lang="zh-CN" altLang="en-US" sz="1200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86A39-9F46-43EA-A2EC-8D96AEC2CF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828D31-7AA4-4EBC-9A0B-992BD6DED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86A39-9F46-43EA-A2EC-8D96AEC2CF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828D31-7AA4-4EBC-9A0B-992BD6DED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86A39-9F46-43EA-A2EC-8D96AEC2CF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828D31-7AA4-4EBC-9A0B-992BD6DED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86A39-9F46-43EA-A2EC-8D96AEC2CF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828D31-7AA4-4EBC-9A0B-992BD6DED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86A39-9F46-43EA-A2EC-8D96AEC2CF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828D31-7AA4-4EBC-9A0B-992BD6DED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86A39-9F46-43EA-A2EC-8D96AEC2CF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828D31-7AA4-4EBC-9A0B-992BD6DED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86A39-9F46-43EA-A2EC-8D96AEC2CF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828D31-7AA4-4EBC-9A0B-992BD6DED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86A39-9F46-43EA-A2EC-8D96AEC2CF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828D31-7AA4-4EBC-9A0B-992BD6DED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86A39-9F46-43EA-A2EC-8D96AEC2CF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828D31-7AA4-4EBC-9A0B-992BD6DED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86A39-9F46-43EA-A2EC-8D96AEC2CF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828D31-7AA4-4EBC-9A0B-992BD6DED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86A39-9F46-43EA-A2EC-8D96AEC2CF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828D31-7AA4-4EBC-9A0B-992BD6DED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51113"/>
            <a:ext cx="12190413" cy="4306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6"/>
          <p:cNvSpPr/>
          <p:nvPr/>
        </p:nvSpPr>
        <p:spPr>
          <a:xfrm>
            <a:off x="0" y="627063"/>
            <a:ext cx="12190413" cy="597693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等线" pitchFamily="2" charset="-122"/>
            </a:endParaRPr>
          </a:p>
        </p:txBody>
      </p:sp>
      <p:sp>
        <p:nvSpPr>
          <p:cNvPr id="10" name="五边形 7"/>
          <p:cNvSpPr/>
          <p:nvPr/>
        </p:nvSpPr>
        <p:spPr>
          <a:xfrm>
            <a:off x="0" y="355600"/>
            <a:ext cx="4487863" cy="592138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zh-CN" sz="2700" dirty="0">
                <a:solidFill>
                  <a:srgbClr val="00B050"/>
                </a:solidFill>
                <a:latin typeface="Calibri" panose="020F0502020204030204" pitchFamily="34" charset="0"/>
                <a:ea typeface="等线" pitchFamily="2" charset="-122"/>
              </a:rPr>
              <a:t>Click here to add a title</a:t>
            </a:r>
            <a:endParaRPr lang="zh-CN" altLang="en-US" sz="2700" dirty="0">
              <a:solidFill>
                <a:srgbClr val="00B050"/>
              </a:solidFill>
              <a:latin typeface="Calibri" panose="020F0502020204030204" pitchFamily="34" charset="0"/>
              <a:ea typeface="等线" pitchFamily="2" charset="-122"/>
            </a:endParaRPr>
          </a:p>
        </p:txBody>
      </p:sp>
      <p:pic>
        <p:nvPicPr>
          <p:cNvPr id="20482" name="图片 4"/>
          <p:cNvPicPr>
            <a:picLocks noChangeAspect="1"/>
          </p:cNvPicPr>
          <p:nvPr userDrawn="1"/>
        </p:nvPicPr>
        <p:blipFill>
          <a:blip r:embed="rId3"/>
          <a:srcRect l="26456" t="25449" r="-47" b="17033"/>
          <a:stretch>
            <a:fillRect/>
          </a:stretch>
        </p:blipFill>
        <p:spPr>
          <a:xfrm>
            <a:off x="0" y="-79375"/>
            <a:ext cx="12231688" cy="6923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L_blue"/>
          <p:cNvGrpSpPr/>
          <p:nvPr userDrawn="1"/>
        </p:nvGrpSpPr>
        <p:grpSpPr>
          <a:xfrm>
            <a:off x="0" y="34925"/>
            <a:ext cx="342900" cy="6748463"/>
            <a:chOff x="228152" y="25657"/>
            <a:chExt cx="257539" cy="5061369"/>
          </a:xfrm>
        </p:grpSpPr>
        <p:pic>
          <p:nvPicPr>
            <p:cNvPr id="21522" name="Picture 2" descr="F:\1-原创素材\1_mm1102\PPT\PPT_014\materaials\page_1.png"/>
            <p:cNvPicPr>
              <a:picLocks noChangeAspect="1"/>
            </p:cNvPicPr>
            <p:nvPr/>
          </p:nvPicPr>
          <p:blipFill>
            <a:blip r:embed="rId2"/>
            <a:srcRect l="46976"/>
            <a:stretch>
              <a:fillRect/>
            </a:stretch>
          </p:blipFill>
          <p:spPr>
            <a:xfrm>
              <a:off x="228152" y="25657"/>
              <a:ext cx="257539" cy="43141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23" name="Picture 10" descr="F:\1-原创素材\1_mm1102\PPT\PPT_014\materaials\page_9.png"/>
            <p:cNvPicPr>
              <a:picLocks noChangeAspect="1"/>
            </p:cNvPicPr>
            <p:nvPr/>
          </p:nvPicPr>
          <p:blipFill>
            <a:blip r:embed="rId3"/>
            <a:srcRect l="65100"/>
            <a:stretch>
              <a:fillRect/>
            </a:stretch>
          </p:blipFill>
          <p:spPr>
            <a:xfrm>
              <a:off x="228152" y="2303703"/>
              <a:ext cx="122308" cy="278332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1507" name="R_blue"/>
          <p:cNvGrpSpPr/>
          <p:nvPr userDrawn="1"/>
        </p:nvGrpSpPr>
        <p:grpSpPr>
          <a:xfrm rot="10800000">
            <a:off x="11952288" y="422275"/>
            <a:ext cx="265112" cy="6407150"/>
            <a:chOff x="8912859" y="317293"/>
            <a:chExt cx="198086" cy="4804239"/>
          </a:xfrm>
        </p:grpSpPr>
        <p:grpSp>
          <p:nvGrpSpPr>
            <p:cNvPr id="21518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21520" name="Picture 3" descr="F:\1-原创素材\1_mm1102\PPT\PPT_014\materaials\page_2.png"/>
              <p:cNvPicPr>
                <a:picLocks noChangeAspect="1"/>
              </p:cNvPicPr>
              <p:nvPr/>
            </p:nvPicPr>
            <p:blipFill>
              <a:blip r:embed="rId4"/>
              <a:srcRect l="56731"/>
              <a:stretch>
                <a:fillRect/>
              </a:stretch>
            </p:blipFill>
            <p:spPr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521" name="Picture 8" descr="F:\1-原创素材\1_mm1102\PPT\PPT_014\materaials\page_7.png"/>
              <p:cNvPicPr>
                <a:picLocks noChangeAspect="1"/>
              </p:cNvPicPr>
              <p:nvPr/>
            </p:nvPicPr>
            <p:blipFill>
              <a:blip r:embed="rId5"/>
              <a:srcRect l="52512"/>
              <a:stretch>
                <a:fillRect/>
              </a:stretch>
            </p:blipFill>
            <p:spPr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21519" name="Picture 9" descr="F:\1-原创素材\1_mm1102\PPT\PPT_014\materaials\page_8.png"/>
            <p:cNvPicPr>
              <a:picLocks noChangeAspect="1"/>
            </p:cNvPicPr>
            <p:nvPr/>
          </p:nvPicPr>
          <p:blipFill>
            <a:blip r:embed="rId6"/>
            <a:srcRect l="42223"/>
            <a:stretch>
              <a:fillRect/>
            </a:stretch>
          </p:blipFill>
          <p:spPr>
            <a:xfrm>
              <a:off x="8912859" y="317293"/>
              <a:ext cx="198086" cy="279139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1508" name="组合 2050"/>
          <p:cNvGrpSpPr/>
          <p:nvPr userDrawn="1"/>
        </p:nvGrpSpPr>
        <p:grpSpPr>
          <a:xfrm>
            <a:off x="368300" y="0"/>
            <a:ext cx="11968163" cy="381000"/>
            <a:chOff x="275766" y="485353"/>
            <a:chExt cx="8976754" cy="285425"/>
          </a:xfrm>
        </p:grpSpPr>
        <p:pic>
          <p:nvPicPr>
            <p:cNvPr id="21514" name="T1_green" descr="F:\1-原创素材\1_mm1102\PPT\PPT_014\materaials\page_3.png"/>
            <p:cNvPicPr>
              <a:picLocks noChangeAspect="1"/>
            </p:cNvPicPr>
            <p:nvPr userDrawn="1"/>
          </p:nvPicPr>
          <p:blipFill>
            <a:blip r:embed="rId7"/>
            <a:srcRect t="79555"/>
            <a:stretch>
              <a:fillRect/>
            </a:stretch>
          </p:blipFill>
          <p:spPr>
            <a:xfrm>
              <a:off x="275766" y="485353"/>
              <a:ext cx="3352228" cy="1171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5" name="T3_red" descr="F:\1-原创素材\1_mm1102\PPT\PPT_014\materaials\page_11.png"/>
            <p:cNvPicPr>
              <a:picLocks noChangeAspect="1"/>
            </p:cNvPicPr>
            <p:nvPr userDrawn="1"/>
          </p:nvPicPr>
          <p:blipFill>
            <a:blip r:embed="rId8"/>
            <a:srcRect t="76958"/>
            <a:stretch>
              <a:fillRect/>
            </a:stretch>
          </p:blipFill>
          <p:spPr>
            <a:xfrm>
              <a:off x="4601781" y="485353"/>
              <a:ext cx="4154097" cy="1171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6" name="T4_orange" descr="F:\1-原创素材\1_mm1102\PPT\PPT_014\materaials\page_5.png"/>
            <p:cNvPicPr>
              <a:picLocks noChangeAspect="1"/>
            </p:cNvPicPr>
            <p:nvPr userDrawn="1"/>
          </p:nvPicPr>
          <p:blipFill>
            <a:blip r:embed="rId9"/>
            <a:srcRect t="72482"/>
            <a:stretch>
              <a:fillRect/>
            </a:stretch>
          </p:blipFill>
          <p:spPr>
            <a:xfrm>
              <a:off x="7393557" y="485353"/>
              <a:ext cx="1858963" cy="18425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7" name="T2_orange" descr="F:\1-原创素材\1_mm1102\PPT\PPT_014\materaials\page_6.png"/>
            <p:cNvPicPr>
              <a:picLocks noChangeAspect="1"/>
            </p:cNvPicPr>
            <p:nvPr userDrawn="1"/>
          </p:nvPicPr>
          <p:blipFill>
            <a:blip r:embed="rId10"/>
            <a:srcRect t="50169"/>
            <a:stretch>
              <a:fillRect/>
            </a:stretch>
          </p:blipFill>
          <p:spPr>
            <a:xfrm>
              <a:off x="2914947" y="485353"/>
              <a:ext cx="2239898" cy="28542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1509" name="组合 2051"/>
          <p:cNvGrpSpPr/>
          <p:nvPr userDrawn="1"/>
        </p:nvGrpSpPr>
        <p:grpSpPr>
          <a:xfrm>
            <a:off x="200025" y="6557963"/>
            <a:ext cx="11474450" cy="300037"/>
            <a:chOff x="150297" y="4506158"/>
            <a:chExt cx="8605580" cy="225202"/>
          </a:xfrm>
        </p:grpSpPr>
        <p:pic>
          <p:nvPicPr>
            <p:cNvPr id="21512" name="B2_green" descr="F:\1-原创素材\1_mm1102\PPT\PPT_014\materaials\page_10.png"/>
            <p:cNvPicPr>
              <a:picLocks noChangeAspect="1"/>
            </p:cNvPicPr>
            <p:nvPr userDrawn="1"/>
          </p:nvPicPr>
          <p:blipFill>
            <a:blip r:embed="rId11"/>
            <a:srcRect t="64667"/>
            <a:stretch>
              <a:fillRect/>
            </a:stretch>
          </p:blipFill>
          <p:spPr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3" name="B1_red" descr="F:\1-原创素材\1_mm1102\PPT\PPT_014\materaials\page_4.png"/>
            <p:cNvPicPr>
              <a:picLocks noChangeAspect="1"/>
            </p:cNvPicPr>
            <p:nvPr userDrawn="1"/>
          </p:nvPicPr>
          <p:blipFill>
            <a:blip r:embed="rId12"/>
            <a:srcRect t="70952"/>
            <a:stretch>
              <a:fillRect/>
            </a:stretch>
          </p:blipFill>
          <p:spPr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86A39-9F46-43EA-A2EC-8D96AEC2CF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828D31-7AA4-4EBC-9A0B-992BD6DED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transition spd="slow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46.png"/><Relationship Id="rId3" Type="http://schemas.openxmlformats.org/officeDocument/2006/relationships/image" Target="../media/image44.jpeg"/><Relationship Id="rId7" Type="http://schemas.openxmlformats.org/officeDocument/2006/relationships/image" Target="../media/image48.GIF"/><Relationship Id="rId12" Type="http://schemas.openxmlformats.org/officeDocument/2006/relationships/image" Target="../media/image5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5.GIF"/><Relationship Id="rId11" Type="http://schemas.openxmlformats.org/officeDocument/2006/relationships/slide" Target="slide21.xml"/><Relationship Id="rId5" Type="http://schemas.openxmlformats.org/officeDocument/2006/relationships/image" Target="../media/image47.GIF"/><Relationship Id="rId10" Type="http://schemas.openxmlformats.org/officeDocument/2006/relationships/image" Target="../media/image50.GIF"/><Relationship Id="rId4" Type="http://schemas.openxmlformats.org/officeDocument/2006/relationships/slide" Target="slide20.xml"/><Relationship Id="rId9" Type="http://schemas.openxmlformats.org/officeDocument/2006/relationships/image" Target="../media/image4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1.xml"/><Relationship Id="rId6" Type="http://schemas.openxmlformats.org/officeDocument/2006/relationships/slide" Target="slide18.xml"/><Relationship Id="rId5" Type="http://schemas.openxmlformats.org/officeDocument/2006/relationships/image" Target="../media/image49.GIF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4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3.png"/><Relationship Id="rId5" Type="http://schemas.openxmlformats.org/officeDocument/2006/relationships/slide" Target="slide18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3.png"/><Relationship Id="rId5" Type="http://schemas.openxmlformats.org/officeDocument/2006/relationships/slide" Target="slide18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7"/>
            <a:ext cx="4192203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9" cy="17948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TRÁNH BỊ BẮT CÓC</a:t>
            </a: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1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888" y="461963"/>
            <a:ext cx="4344987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x-none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+ 4 </a:t>
            </a:r>
            <a:r>
              <a:rPr lang="vi-VN" altLang="x-none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Tình huống </a:t>
            </a: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30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1090613"/>
            <a:ext cx="9037638" cy="3883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888" y="461963"/>
            <a:ext cx="4344987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x-none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 </a:t>
            </a:r>
            <a:r>
              <a:rPr lang="vi-VN" altLang="x-none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Tình huống 2</a:t>
            </a:r>
            <a:endParaRPr lang="en-US" altLang="en-US" sz="30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88" y="1271588"/>
            <a:ext cx="8667750" cy="4651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5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5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963" y="331788"/>
            <a:ext cx="9159875" cy="538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175" y="5826125"/>
            <a:ext cx="2338388" cy="785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Picture 7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0788" y="4765675"/>
            <a:ext cx="1624012" cy="1627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4398963" y="2162175"/>
            <a:ext cx="3984625" cy="1016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VAI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5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3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063" y="544513"/>
            <a:ext cx="9159875" cy="538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0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175" y="5826125"/>
            <a:ext cx="2338388" cy="785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Picture 7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0788" y="4765675"/>
            <a:ext cx="1624012" cy="1627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947863" y="1804988"/>
            <a:ext cx="8296275" cy="21288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sz="3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đi theo người lạ, tránh xa người lạ;</a:t>
            </a:r>
          </a:p>
          <a:p>
            <a:pPr marL="0" lvl="0" indent="0" algn="just" eaLnBrk="1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sz="3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nhận qu</a:t>
            </a:r>
            <a:r>
              <a:rPr sz="35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người lạ khi chưa được </a:t>
            </a:r>
          </a:p>
          <a:p>
            <a:pPr marL="0" lvl="0" indent="0" algn="just" eaLnBrk="1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sz="3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của ông, b</a:t>
            </a:r>
            <a:r>
              <a:rPr sz="35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bố, mẹ, cô giáo</a:t>
            </a:r>
            <a:endParaRPr sz="35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3" y="0"/>
            <a:ext cx="120602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975100" y="2228850"/>
            <a:ext cx="5381625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4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5663" y="3151188"/>
            <a:ext cx="43465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về người thân</a:t>
            </a:r>
            <a:endParaRPr lang="en-US" altLang="en-US" sz="30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7" name="TextBox 3"/>
          <p:cNvSpPr txBox="1"/>
          <p:nvPr/>
        </p:nvSpPr>
        <p:spPr>
          <a:xfrm>
            <a:off x="661988" y="3109913"/>
            <a:ext cx="11331575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Ông (b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 nội / ông (b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 ngoại của em có vẻ ngo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 thế n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o? (cao hay thấp, m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u của mái tóc, quần áo b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hay mặc,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).</a:t>
            </a:r>
            <a:endParaRPr sz="35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2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1" name="TextBox 3"/>
          <p:cNvSpPr txBox="1"/>
          <p:nvPr/>
        </p:nvSpPr>
        <p:spPr>
          <a:xfrm>
            <a:off x="993775" y="1160463"/>
            <a:ext cx="10375900" cy="1169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500" b="1" dirty="0">
                <a:solidFill>
                  <a:srgbClr val="00B05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Giọng nói của bác / chú / dì có điều gì đặc biệt? (hắng giọng trước khi nói, giọng trầm hay giọng cao, </a:t>
            </a:r>
            <a:r>
              <a:rPr sz="35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sz="3500" b="1" dirty="0">
                <a:solidFill>
                  <a:srgbClr val="00B05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sz="35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263" y="2974975"/>
            <a:ext cx="4248150" cy="3444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553275" y="3881735"/>
            <a:ext cx="5514651" cy="923330"/>
          </a:xfrm>
          <a:prstGeom prst="rect">
            <a:avLst/>
          </a:prstGeom>
          <a:noFill/>
        </p:spPr>
        <p:txBody>
          <a:bodyPr spcFirstLastPara="1" wrap="none" numCol="1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Giúp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Khỉ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Về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Nhà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pic>
        <p:nvPicPr>
          <p:cNvPr id="44036" name="The_Wheels_On_The_Bus">
            <a:hlinkClick r:id="" action="ppaction://media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00" y="-1044575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04 -0.30416 C 0.18399 -0.25115 0.18907 -0.17708 0.20704 -0.17824 C 0.23308 -0.17824 0.23503 -0.42615 0.26602 -0.42708 C 0.29401 -0.42708 0.27904 -0.21018 0.30599 -0.21111 C 0.33399 -0.21111 0.31901 -0.36805 0.34909 -0.36805 C 0.37605 -0.36805 0.36107 -0.26227 0.38503 -0.26227 C 0.40808 -0.26227 0.3961 -0.34305 0.41706 -0.34305 C 0.42904 -0.34305 0.43008 -0.32106 0.43099 -0.30416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653338" y="3503613"/>
            <a:ext cx="3117850" cy="1495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Pentagon 28"/>
          <p:cNvSpPr/>
          <p:nvPr/>
        </p:nvSpPr>
        <p:spPr>
          <a:xfrm>
            <a:off x="555625" y="1684338"/>
            <a:ext cx="1662113" cy="557213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Qua</a:t>
            </a:r>
          </a:p>
        </p:txBody>
      </p:sp>
      <p:pic>
        <p:nvPicPr>
          <p:cNvPr id="4" name="khỉ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0250" y="709613"/>
            <a:ext cx="2263775" cy="1836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1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169657" flipH="1">
            <a:off x="-403225" y="-239712"/>
            <a:ext cx="2773363" cy="2287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con xanh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6116638" y="1087438"/>
            <a:ext cx="2024062" cy="2038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đột">
            <a:hlinkClick r:id="" action="ppaction://noaction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250" y="3594100"/>
            <a:ext cx="2749550" cy="2171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Pentagon 21"/>
          <p:cNvSpPr/>
          <p:nvPr/>
        </p:nvSpPr>
        <p:spPr>
          <a:xfrm>
            <a:off x="555625" y="1684338"/>
            <a:ext cx="1662113" cy="557213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Qua</a:t>
            </a:r>
          </a:p>
        </p:txBody>
      </p:sp>
      <p:sp>
        <p:nvSpPr>
          <p:cNvPr id="23" name="Pentagon 22"/>
          <p:cNvSpPr/>
          <p:nvPr/>
        </p:nvSpPr>
        <p:spPr>
          <a:xfrm>
            <a:off x="555625" y="1684338"/>
            <a:ext cx="1662113" cy="557213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Qua</a:t>
            </a:r>
          </a:p>
        </p:txBody>
      </p:sp>
      <p:sp>
        <p:nvSpPr>
          <p:cNvPr id="24" name="Pentagon 23"/>
          <p:cNvSpPr/>
          <p:nvPr/>
        </p:nvSpPr>
        <p:spPr>
          <a:xfrm>
            <a:off x="555625" y="1684338"/>
            <a:ext cx="1662113" cy="557213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Qua</a:t>
            </a:r>
          </a:p>
        </p:txBody>
      </p:sp>
      <p:pic>
        <p:nvPicPr>
          <p:cNvPr id="16" name="chim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54713" y="4584700"/>
            <a:ext cx="1698625" cy="200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8" name="The_Wheels_On_The_Bus">
            <a:hlinkClick r:id="" action="ppaction://media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16638" y="-847725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20248 0.1587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7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48 0.15879 L 0.24258 0.5127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17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58 0.51273 L -0.05273 0.5682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3 0.56829 L -0.41679 0.198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0" y="-18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9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ut_On_Your_Dancing_Pants">
            <a:hlinkClick r:id="" action="ppaction://media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800" y="-938212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Flowchart: Display 9"/>
          <p:cNvSpPr/>
          <p:nvPr/>
        </p:nvSpPr>
        <p:spPr>
          <a:xfrm>
            <a:off x="914400" y="230188"/>
            <a:ext cx="10687050" cy="5440363"/>
          </a:xfrm>
          <a:prstGeom prst="flowChartDisplay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76200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647700" y="230188"/>
            <a:ext cx="266700" cy="5440363"/>
          </a:xfrm>
          <a:prstGeom prst="can">
            <a:avLst>
              <a:gd name="adj" fmla="val 60122"/>
            </a:avLst>
          </a:prstGeom>
          <a:solidFill>
            <a:srgbClr val="66FFFF"/>
          </a:solidFill>
          <a:ln w="381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0655" y="-52813"/>
            <a:ext cx="720788" cy="565273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20136" y="5048249"/>
            <a:ext cx="607526" cy="812923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638" y="2000250"/>
            <a:ext cx="1885950" cy="1900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Rectangle 15"/>
          <p:cNvSpPr/>
          <p:nvPr/>
        </p:nvSpPr>
        <p:spPr>
          <a:xfrm>
            <a:off x="2795588" y="798513"/>
            <a:ext cx="8015287" cy="10144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em ở nh</a:t>
            </a: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mình, bác h</a:t>
            </a: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xóm rất than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muốn v</a:t>
            </a: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chơi, em có nên mở cửa không?</a:t>
            </a:r>
            <a:endParaRPr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29150" y="4097338"/>
            <a:ext cx="4610100" cy="9223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 </a:t>
            </a:r>
            <a:r>
              <a:rPr kumimoji="0" lang="en-US" sz="5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46090" name="Picture 1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 l="14807" t="28545" r="36145" b="18756"/>
          <a:stretch>
            <a:fillRect/>
          </a:stretch>
        </p:blipFill>
        <p:spPr>
          <a:xfrm>
            <a:off x="10436225" y="5295900"/>
            <a:ext cx="1620838" cy="1733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-4762"/>
            <a:ext cx="12192000" cy="692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47687"/>
            <a:ext cx="12158663" cy="23288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8" name="Group 3"/>
          <p:cNvGrpSpPr/>
          <p:nvPr/>
        </p:nvGrpSpPr>
        <p:grpSpPr>
          <a:xfrm>
            <a:off x="4510088" y="2363788"/>
            <a:ext cx="7145337" cy="1365250"/>
            <a:chOff x="-65" y="54"/>
            <a:chExt cx="4483" cy="453"/>
          </a:xfrm>
        </p:grpSpPr>
        <p:sp>
          <p:nvSpPr>
            <p:cNvPr id="39" name="Rectangle 5"/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1217930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endPara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隶书"/>
                <a:sym typeface="Arial" panose="020B0604020202020204" pitchFamily="34" charset="0"/>
              </a:endParaRPr>
            </a:p>
          </p:txBody>
        </p:sp>
        <p:sp>
          <p:nvSpPr>
            <p:cNvPr id="25614" name="Rectangle 8"/>
            <p:cNvSpPr/>
            <p:nvPr/>
          </p:nvSpPr>
          <p:spPr>
            <a:xfrm>
              <a:off x="-65" y="66"/>
              <a:ext cx="4483" cy="4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0" hangingPunct="0">
                <a:lnSpc>
                  <a:spcPct val="100000"/>
                </a:lnSpc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</a:pPr>
              <a:r>
                <a:rPr dirty="0">
                  <a:latin typeface="Times New Roman" panose="02020603050405020304" pitchFamily="18" charset="0"/>
                  <a:ea typeface="华文细黑"/>
                </a:rPr>
                <a:t>- Tự phục vụ bằng cách chủ động ứng phó với một số tình huống bất ngờ trong cuộc sống. 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720850" y="1290638"/>
            <a:ext cx="8670925" cy="782638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6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Yêu</a:t>
            </a:r>
            <a:r>
              <a:rPr kumimoji="0" lang="en-US" sz="6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6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cầu</a:t>
            </a:r>
            <a:r>
              <a:rPr kumimoji="0" lang="en-US" sz="6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6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cần</a:t>
            </a:r>
            <a:r>
              <a:rPr kumimoji="0" lang="en-US" sz="6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6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đạt</a:t>
            </a:r>
            <a:endParaRPr kumimoji="0" lang="en-US" sz="6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8" y="2119313"/>
            <a:ext cx="2840037" cy="4206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4613275" y="5365750"/>
            <a:ext cx="6940550" cy="13652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121793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zh-CN" altLang="en-US" sz="1300" dirty="0">
              <a:solidFill>
                <a:srgbClr val="213054"/>
              </a:solidFill>
              <a:latin typeface="隶书"/>
              <a:ea typeface="隶书"/>
              <a:sym typeface="Arial" panose="020B0604020202020204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613275" y="3857625"/>
            <a:ext cx="6940550" cy="1365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121793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zh-CN" altLang="en-US" sz="1800" dirty="0">
              <a:solidFill>
                <a:srgbClr val="213054"/>
              </a:solidFill>
              <a:latin typeface="隶书"/>
              <a:ea typeface="隶书"/>
              <a:sym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4925" y="4443413"/>
            <a:ext cx="184150" cy="379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8225" y="5919788"/>
            <a:ext cx="6096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7930" eaLnBrk="1" hangingPunct="1">
              <a:buNone/>
            </a:pPr>
            <a:endParaRPr lang="zh-CN" altLang="en-US" sz="1400" dirty="0">
              <a:solidFill>
                <a:srgbClr val="000000"/>
              </a:solidFill>
              <a:latin typeface="隶书"/>
              <a:ea typeface="隶书"/>
              <a:sym typeface="Arial" panose="020B0604020202020204" pitchFamily="34" charset="0"/>
            </a:endParaRPr>
          </a:p>
        </p:txBody>
      </p:sp>
      <p:sp>
        <p:nvSpPr>
          <p:cNvPr id="34" name="Rectangle 8"/>
          <p:cNvSpPr/>
          <p:nvPr/>
        </p:nvSpPr>
        <p:spPr>
          <a:xfrm>
            <a:off x="4529138" y="3905250"/>
            <a:ext cx="7145337" cy="12303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dirty="0">
                <a:latin typeface="Times New Roman" panose="02020603050405020304" pitchFamily="18" charset="0"/>
                <a:ea typeface="华文细黑"/>
              </a:rPr>
              <a:t>- Kể được những việc cần làm để tự phục vụ bản thân.</a:t>
            </a: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4613275" y="5449888"/>
            <a:ext cx="714533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endParaRPr sz="2400" dirty="0">
              <a:latin typeface="Arial" panose="020B0604020202020204" pitchFamily="34" charset="0"/>
              <a:ea typeface="华文细黑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dirty="0">
                <a:latin typeface="Times New Roman" panose="02020603050405020304" pitchFamily="18" charset="0"/>
                <a:ea typeface="华文细黑"/>
              </a:rPr>
              <a:t>- HS chủ động ứng phó với một số tình huống bất ngờ trong cuộc sống.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FFAB40"/>
              </a:buClr>
              <a:buFont typeface="Wingdings" panose="05000000000000000000" pitchFamily="2" charset="2"/>
              <a:buChar char="n"/>
            </a:pPr>
            <a:endParaRPr sz="2400" dirty="0">
              <a:solidFill>
                <a:srgbClr val="000000"/>
              </a:solidFill>
              <a:latin typeface="Arial" panose="020B0604020202020204" pitchFamily="34" charset="0"/>
              <a:ea typeface="华文细黑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4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ut_On_Your_Dancing_Pants">
            <a:hlinkClick r:id="" action="ppaction://media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800" y="-938212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Flowchart: Display 9"/>
          <p:cNvSpPr/>
          <p:nvPr/>
        </p:nvSpPr>
        <p:spPr>
          <a:xfrm>
            <a:off x="914400" y="230188"/>
            <a:ext cx="10687050" cy="5440363"/>
          </a:xfrm>
          <a:prstGeom prst="flowChartDisplay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76200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647700" y="230188"/>
            <a:ext cx="266700" cy="5440363"/>
          </a:xfrm>
          <a:prstGeom prst="can">
            <a:avLst>
              <a:gd name="adj" fmla="val 60122"/>
            </a:avLst>
          </a:prstGeom>
          <a:solidFill>
            <a:srgbClr val="66FFFF"/>
          </a:solidFill>
          <a:ln w="381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0655" y="-52813"/>
            <a:ext cx="720788" cy="565273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20136" y="5048249"/>
            <a:ext cx="607526" cy="812923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59025" y="825500"/>
            <a:ext cx="8888413" cy="1477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n</a:t>
            </a: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cô cũng đến v</a:t>
            </a: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bố mẹ luôn nhờ em ra gửi 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 điện  cho cô, cô gọi cửa em có mở cửa không? 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sao? </a:t>
            </a:r>
            <a:endParaRPr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29150" y="4097338"/>
            <a:ext cx="4610100" cy="17541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4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7113" name="Picture 1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 l="14807" t="28545" r="36145" b="18756"/>
          <a:stretch>
            <a:fillRect/>
          </a:stretch>
        </p:blipFill>
        <p:spPr>
          <a:xfrm>
            <a:off x="10436225" y="5295900"/>
            <a:ext cx="1620838" cy="173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4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2032000"/>
            <a:ext cx="2039938" cy="1497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ut_On_Your_Dancing_Pants">
            <a:hlinkClick r:id="" action="ppaction://media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800" y="-938212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Flowchart: Display 9"/>
          <p:cNvSpPr/>
          <p:nvPr/>
        </p:nvSpPr>
        <p:spPr>
          <a:xfrm>
            <a:off x="914400" y="230188"/>
            <a:ext cx="10687050" cy="5440363"/>
          </a:xfrm>
          <a:prstGeom prst="flowChartDisplay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76200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647700" y="230188"/>
            <a:ext cx="266700" cy="5440363"/>
          </a:xfrm>
          <a:prstGeom prst="can">
            <a:avLst>
              <a:gd name="adj" fmla="val 60122"/>
            </a:avLst>
          </a:prstGeom>
          <a:solidFill>
            <a:srgbClr val="66FFFF"/>
          </a:solidFill>
          <a:ln w="381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0655" y="-52813"/>
            <a:ext cx="720788" cy="565273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20136" y="5048249"/>
            <a:ext cx="607526" cy="812923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5588" y="798513"/>
            <a:ext cx="8101012" cy="10144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bố mẹ đón muộn, cô bạn của mẹ muốn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đưa em  về, em có đi cùng cô ấy không? Vì sao? </a:t>
            </a:r>
            <a:endParaRPr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29150" y="4097338"/>
            <a:ext cx="4610100" cy="9223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Đáp</a:t>
            </a:r>
            <a:r>
              <a:rPr kumimoji="0" lang="en-US" sz="5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án</a:t>
            </a:r>
            <a:r>
              <a:rPr kumimoji="0" lang="en-US" sz="5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48137" name="Picture 1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 l="14807" t="28545" r="36145" b="18756"/>
          <a:stretch>
            <a:fillRect/>
          </a:stretch>
        </p:blipFill>
        <p:spPr>
          <a:xfrm>
            <a:off x="10436225" y="5295900"/>
            <a:ext cx="1620838" cy="173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8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419225" y="1981200"/>
            <a:ext cx="1133475" cy="1619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5" name="TextBox 6"/>
          <p:cNvSpPr txBox="1"/>
          <p:nvPr/>
        </p:nvSpPr>
        <p:spPr>
          <a:xfrm>
            <a:off x="669925" y="558800"/>
            <a:ext cx="11269663" cy="2532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tránh bị bắt cóc. Em cần: </a:t>
            </a:r>
          </a:p>
          <a:p>
            <a:pPr marL="0" lvl="0" indent="0" algn="just" eaLnBrk="1" hangingPunct="1">
              <a:lnSpc>
                <a:spcPct val="115000"/>
              </a:lnSpc>
              <a:spcBef>
                <a:spcPct val="0"/>
              </a:spcBef>
              <a:buFontTx/>
              <a:buChar char="-"/>
            </a:pPr>
            <a:r>
              <a:rPr lang="vi-VN" altLang="x-none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ngôn ngữ mạch lạc để trả lời các câu hỏi của họ. </a:t>
            </a:r>
            <a:endParaRPr sz="3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</a:t>
            </a:r>
            <a:r>
              <a:rPr lang="vi-VN" altLang="x-none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 thảo luận với bộ mẹ v</a:t>
            </a:r>
            <a:r>
              <a:rPr lang="vi-VN" altLang="x-none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nghĩ ra 1 câu nói độc đáo l</a:t>
            </a:r>
            <a:r>
              <a:rPr lang="vi-VN" altLang="x-none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mật khẩu để cả nh</a:t>
            </a:r>
            <a:r>
              <a:rPr lang="vi-VN" altLang="x-none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luôn nhận ra nhau.</a:t>
            </a:r>
            <a:endParaRPr sz="3500" dirty="0"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5" y="222250"/>
            <a:ext cx="12099925" cy="663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9" name="TextBox 4"/>
          <p:cNvSpPr txBox="1"/>
          <p:nvPr/>
        </p:nvSpPr>
        <p:spPr>
          <a:xfrm>
            <a:off x="3163888" y="1600200"/>
            <a:ext cx="6142037" cy="838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lnSpc>
                <a:spcPct val="115000"/>
              </a:lnSpc>
              <a:spcBef>
                <a:spcPct val="0"/>
              </a:spcBef>
              <a:buFontTx/>
              <a:buNone/>
              <a:tabLst>
                <a:tab pos="443230" algn="l"/>
              </a:tabLst>
            </a:pPr>
            <a:r>
              <a:rPr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 kết, h</a:t>
            </a:r>
            <a:r>
              <a:rPr sz="4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động:</a:t>
            </a:r>
            <a:endParaRPr sz="4500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  <p:sp>
        <p:nvSpPr>
          <p:cNvPr id="50180" name="TextBox 6"/>
          <p:cNvSpPr txBox="1"/>
          <p:nvPr/>
        </p:nvSpPr>
        <p:spPr>
          <a:xfrm>
            <a:off x="1576388" y="2438400"/>
            <a:ext cx="7729537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000" b="1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Để </a:t>
            </a:r>
            <a:r>
              <a:rPr lang="vi-VN" altLang="x-none" sz="3000" b="1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bảo vệ bản thân mình các con phải l</a:t>
            </a:r>
            <a:r>
              <a:rPr lang="vi-VN" altLang="x-none" sz="30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vi-VN" altLang="x-none" sz="3000" b="1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 gì</a:t>
            </a:r>
            <a:r>
              <a:rPr sz="3000" b="1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sz="3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4"/>
          <p:cNvGrpSpPr/>
          <p:nvPr/>
        </p:nvGrpSpPr>
        <p:grpSpPr>
          <a:xfrm rot="-5400000">
            <a:off x="6956425" y="3425825"/>
            <a:ext cx="2700338" cy="477838"/>
            <a:chOff x="2350" y="1008"/>
            <a:chExt cx="1826" cy="534"/>
          </a:xfrm>
        </p:grpSpPr>
        <p:pic>
          <p:nvPicPr>
            <p:cNvPr id="51276" name="Picture 5" descr="SPARKLE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77" name="Picture 6" descr="SPARKLE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78" name="Picture 7" descr="SPARKLE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79" name="Picture 8" descr="SPARKLE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1203" name="Group 9"/>
          <p:cNvGrpSpPr/>
          <p:nvPr/>
        </p:nvGrpSpPr>
        <p:grpSpPr>
          <a:xfrm rot="-5400000">
            <a:off x="2798763" y="3554413"/>
            <a:ext cx="2700337" cy="477837"/>
            <a:chOff x="2350" y="1008"/>
            <a:chExt cx="1826" cy="534"/>
          </a:xfrm>
        </p:grpSpPr>
        <p:pic>
          <p:nvPicPr>
            <p:cNvPr id="51272" name="Picture 10" descr="SPARKLE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73" name="Picture 11" descr="SPARKLE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74" name="Picture 12" descr="SPARKLE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75" name="Picture 13" descr="SPARKLE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204" name="WordArt 84"/>
          <p:cNvSpPr>
            <a:spLocks noTextEdit="1"/>
          </p:cNvSpPr>
          <p:nvPr/>
        </p:nvSpPr>
        <p:spPr>
          <a:xfrm>
            <a:off x="5195888" y="3686175"/>
            <a:ext cx="2014537" cy="6651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lstStyle/>
          <a:p>
            <a:pPr algn="l"/>
            <a:r>
              <a:rPr lang="en-US" sz="2000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FF00FF"/>
                    </a:gs>
                    <a:gs pos="100000">
                      <a:srgbClr val="FFFFFF"/>
                    </a:gs>
                  </a:gsLst>
                  <a:lin ang="5400000" scaled="1"/>
                  <a:tileRect/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</a:p>
        </p:txBody>
      </p:sp>
      <p:grpSp>
        <p:nvGrpSpPr>
          <p:cNvPr id="4" name="Group 16"/>
          <p:cNvGrpSpPr/>
          <p:nvPr/>
        </p:nvGrpSpPr>
        <p:grpSpPr>
          <a:xfrm>
            <a:off x="1677988" y="280988"/>
            <a:ext cx="9404350" cy="6596062"/>
            <a:chOff x="47" y="0"/>
            <a:chExt cx="5713" cy="4320"/>
          </a:xfrm>
        </p:grpSpPr>
        <p:sp>
          <p:nvSpPr>
            <p:cNvPr id="151" name="Freeform 17"/>
            <p:cNvSpPr/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13"/>
                <a:gd name="T178" fmla="*/ 0 h 4320"/>
                <a:gd name="T179" fmla="*/ 5713 w 5713"/>
                <a:gd name="T180" fmla="*/ 4320 h 43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2" name="Freeform 18"/>
            <p:cNvSpPr/>
            <p:nvPr/>
          </p:nvSpPr>
          <p:spPr bwMode="auto">
            <a:xfrm>
              <a:off x="2380" y="83"/>
              <a:ext cx="890" cy="139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0"/>
                <a:gd name="T76" fmla="*/ 0 h 144"/>
                <a:gd name="T77" fmla="*/ 890 w 890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3" name="Freeform 19"/>
            <p:cNvSpPr/>
            <p:nvPr/>
          </p:nvSpPr>
          <p:spPr bwMode="auto">
            <a:xfrm>
              <a:off x="2412" y="162"/>
              <a:ext cx="880" cy="112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5"/>
                <a:gd name="T103" fmla="*/ 0 h 114"/>
                <a:gd name="T104" fmla="*/ 875 w 875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4" name="Freeform 20"/>
            <p:cNvSpPr/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5"/>
                <a:gd name="T100" fmla="*/ 0 h 124"/>
                <a:gd name="T101" fmla="*/ 865 w 865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5" name="Freeform 21"/>
            <p:cNvSpPr/>
            <p:nvPr/>
          </p:nvSpPr>
          <p:spPr bwMode="auto">
            <a:xfrm>
              <a:off x="1900" y="244"/>
              <a:ext cx="2005" cy="240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5"/>
                <a:gd name="T133" fmla="*/ 0 h 246"/>
                <a:gd name="T134" fmla="*/ 2005 w 2005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6" name="Freeform 22"/>
            <p:cNvSpPr/>
            <p:nvPr/>
          </p:nvSpPr>
          <p:spPr bwMode="auto">
            <a:xfrm>
              <a:off x="3358" y="349"/>
              <a:ext cx="338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1"/>
                <a:gd name="T109" fmla="*/ 0 h 232"/>
                <a:gd name="T110" fmla="*/ 331 w 331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7" name="Freeform 23"/>
            <p:cNvSpPr/>
            <p:nvPr/>
          </p:nvSpPr>
          <p:spPr bwMode="auto">
            <a:xfrm>
              <a:off x="2405" y="362"/>
              <a:ext cx="1097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5"/>
                <a:gd name="T157" fmla="*/ 0 h 609"/>
                <a:gd name="T158" fmla="*/ 1095 w 1095"/>
                <a:gd name="T159" fmla="*/ 609 h 6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8" name="Freeform 24"/>
            <p:cNvSpPr/>
            <p:nvPr/>
          </p:nvSpPr>
          <p:spPr bwMode="auto">
            <a:xfrm>
              <a:off x="3049" y="403"/>
              <a:ext cx="234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47"/>
                <a:gd name="T101" fmla="*/ 238 w 238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9" name="Freeform 25"/>
            <p:cNvSpPr/>
            <p:nvPr/>
          </p:nvSpPr>
          <p:spPr bwMode="auto">
            <a:xfrm>
              <a:off x="2201" y="450"/>
              <a:ext cx="284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5"/>
                <a:gd name="T109" fmla="*/ 0 h 209"/>
                <a:gd name="T110" fmla="*/ 285 w 285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0" name="Freeform 26"/>
            <p:cNvSpPr/>
            <p:nvPr/>
          </p:nvSpPr>
          <p:spPr bwMode="auto">
            <a:xfrm>
              <a:off x="3059" y="478"/>
              <a:ext cx="181" cy="123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7"/>
                <a:gd name="T127" fmla="*/ 0 h 119"/>
                <a:gd name="T128" fmla="*/ 177 w 177"/>
                <a:gd name="T129" fmla="*/ 119 h 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1" name="Freeform 27"/>
            <p:cNvSpPr/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9"/>
                <a:gd name="T127" fmla="*/ 0 h 117"/>
                <a:gd name="T128" fmla="*/ 169 w 169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2" name="Freeform 28"/>
            <p:cNvSpPr/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"/>
                <a:gd name="T100" fmla="*/ 0 h 88"/>
                <a:gd name="T101" fmla="*/ 132 w 132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3" name="Freeform 29"/>
            <p:cNvSpPr/>
            <p:nvPr/>
          </p:nvSpPr>
          <p:spPr bwMode="auto">
            <a:xfrm>
              <a:off x="2645" y="510"/>
              <a:ext cx="111" cy="8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92"/>
                <a:gd name="T128" fmla="*/ 115 w 115"/>
                <a:gd name="T129" fmla="*/ 92 h 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4" name="Freeform 30"/>
            <p:cNvSpPr/>
            <p:nvPr/>
          </p:nvSpPr>
          <p:spPr bwMode="auto">
            <a:xfrm>
              <a:off x="3118" y="523"/>
              <a:ext cx="43" cy="34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33"/>
                <a:gd name="T71" fmla="*/ 47 w 47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" name="Freeform 31"/>
            <p:cNvSpPr/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3"/>
                <a:gd name="T47" fmla="*/ 27 w 27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6" name="Freeform 32"/>
            <p:cNvSpPr/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4"/>
                <a:gd name="T157" fmla="*/ 0 h 124"/>
                <a:gd name="T158" fmla="*/ 274 w 274"/>
                <a:gd name="T159" fmla="*/ 124 h 1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7" name="Freeform 33"/>
            <p:cNvSpPr/>
            <p:nvPr/>
          </p:nvSpPr>
          <p:spPr bwMode="auto">
            <a:xfrm>
              <a:off x="2826" y="564"/>
              <a:ext cx="223" cy="104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99"/>
                <a:gd name="T128" fmla="*/ 223 w 223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8" name="Freeform 34"/>
            <p:cNvSpPr/>
            <p:nvPr/>
          </p:nvSpPr>
          <p:spPr bwMode="auto">
            <a:xfrm>
              <a:off x="2544" y="602"/>
              <a:ext cx="780" cy="255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0"/>
                <a:gd name="T160" fmla="*/ 0 h 251"/>
                <a:gd name="T161" fmla="*/ 780 w 780"/>
                <a:gd name="T162" fmla="*/ 251 h 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9" name="Freeform 35"/>
            <p:cNvSpPr/>
            <p:nvPr/>
          </p:nvSpPr>
          <p:spPr bwMode="auto">
            <a:xfrm>
              <a:off x="3135" y="676"/>
              <a:ext cx="86" cy="97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94"/>
                <a:gd name="T68" fmla="*/ 86 w 86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0" name="Freeform 36"/>
            <p:cNvSpPr/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90"/>
                <a:gd name="T71" fmla="*/ 100 w 100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1" name="Freeform 37"/>
            <p:cNvSpPr/>
            <p:nvPr/>
          </p:nvSpPr>
          <p:spPr bwMode="auto">
            <a:xfrm>
              <a:off x="2971" y="711"/>
              <a:ext cx="163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29"/>
                <a:gd name="T128" fmla="*/ 159 w 159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2" name="Freeform 38"/>
            <p:cNvSpPr/>
            <p:nvPr/>
          </p:nvSpPr>
          <p:spPr bwMode="auto">
            <a:xfrm>
              <a:off x="2795" y="725"/>
              <a:ext cx="159" cy="126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120"/>
                <a:gd name="T47" fmla="*/ 159 w 159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3" name="Freeform 39"/>
            <p:cNvSpPr/>
            <p:nvPr/>
          </p:nvSpPr>
          <p:spPr bwMode="auto">
            <a:xfrm>
              <a:off x="2758" y="861"/>
              <a:ext cx="972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8"/>
                <a:gd name="T157" fmla="*/ 0 h 312"/>
                <a:gd name="T158" fmla="*/ 968 w 968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" name="Freeform 40"/>
            <p:cNvSpPr/>
            <p:nvPr/>
          </p:nvSpPr>
          <p:spPr bwMode="auto">
            <a:xfrm>
              <a:off x="2196" y="892"/>
              <a:ext cx="582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1"/>
                <a:gd name="T100" fmla="*/ 0 h 278"/>
                <a:gd name="T101" fmla="*/ 581 w 581"/>
                <a:gd name="T102" fmla="*/ 278 h 2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5" name="Freeform 41"/>
            <p:cNvSpPr/>
            <p:nvPr/>
          </p:nvSpPr>
          <p:spPr bwMode="auto">
            <a:xfrm>
              <a:off x="569" y="996"/>
              <a:ext cx="4649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52"/>
                <a:gd name="T190" fmla="*/ 0 h 626"/>
                <a:gd name="T191" fmla="*/ 4652 w 4652"/>
                <a:gd name="T192" fmla="*/ 626 h 6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6" name="Freeform 42"/>
            <p:cNvSpPr/>
            <p:nvPr/>
          </p:nvSpPr>
          <p:spPr bwMode="auto">
            <a:xfrm>
              <a:off x="2361" y="1032"/>
              <a:ext cx="366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0"/>
                <a:gd name="T70" fmla="*/ 0 h 26"/>
                <a:gd name="T71" fmla="*/ 360 w 360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7" name="Freeform 43"/>
            <p:cNvSpPr/>
            <p:nvPr/>
          </p:nvSpPr>
          <p:spPr bwMode="auto">
            <a:xfrm>
              <a:off x="2537" y="1086"/>
              <a:ext cx="177" cy="28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6"/>
                <a:gd name="T74" fmla="*/ 177 w 177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8" name="Freeform 44"/>
            <p:cNvSpPr/>
            <p:nvPr/>
          </p:nvSpPr>
          <p:spPr bwMode="auto">
            <a:xfrm>
              <a:off x="3162" y="1092"/>
              <a:ext cx="213" cy="31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8"/>
                <a:gd name="T44" fmla="*/ 213 w 213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9" name="Freeform 45"/>
            <p:cNvSpPr/>
            <p:nvPr/>
          </p:nvSpPr>
          <p:spPr bwMode="auto">
            <a:xfrm>
              <a:off x="579" y="1643"/>
              <a:ext cx="149" cy="46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4"/>
                <a:gd name="T17" fmla="*/ 157 w 15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0" name="Freeform 46"/>
            <p:cNvSpPr/>
            <p:nvPr/>
          </p:nvSpPr>
          <p:spPr bwMode="auto">
            <a:xfrm>
              <a:off x="5052" y="1687"/>
              <a:ext cx="37" cy="3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"/>
                <a:gd name="T17" fmla="*/ 37 w 3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1" name="Freeform 47"/>
            <p:cNvSpPr/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"/>
                <a:gd name="T17" fmla="*/ 27 w 2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2" name="Freeform 48"/>
            <p:cNvSpPr/>
            <p:nvPr/>
          </p:nvSpPr>
          <p:spPr bwMode="auto">
            <a:xfrm>
              <a:off x="5035" y="1781"/>
              <a:ext cx="166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79"/>
                <a:gd name="T71" fmla="*/ 162 w 162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3" name="Freeform 49"/>
            <p:cNvSpPr/>
            <p:nvPr/>
          </p:nvSpPr>
          <p:spPr bwMode="auto">
            <a:xfrm>
              <a:off x="552" y="1873"/>
              <a:ext cx="662" cy="1858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2"/>
                <a:gd name="T130" fmla="*/ 0 h 1852"/>
                <a:gd name="T131" fmla="*/ 662 w 662"/>
                <a:gd name="T132" fmla="*/ 1852 h 1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" name="Freeform 50"/>
            <p:cNvSpPr/>
            <p:nvPr/>
          </p:nvSpPr>
          <p:spPr bwMode="auto">
            <a:xfrm>
              <a:off x="2079" y="1910"/>
              <a:ext cx="3129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5"/>
                <a:gd name="T103" fmla="*/ 0 h 1831"/>
                <a:gd name="T104" fmla="*/ 3125 w 3125"/>
                <a:gd name="T105" fmla="*/ 1831 h 18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" name="Freeform 51"/>
            <p:cNvSpPr/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9"/>
                <a:gd name="T166" fmla="*/ 0 h 426"/>
                <a:gd name="T167" fmla="*/ 1189 w 1189"/>
                <a:gd name="T168" fmla="*/ 426 h 4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6" name="Freeform 52"/>
            <p:cNvSpPr/>
            <p:nvPr/>
          </p:nvSpPr>
          <p:spPr bwMode="auto">
            <a:xfrm>
              <a:off x="3412" y="3749"/>
              <a:ext cx="43" cy="14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15"/>
                <a:gd name="T41" fmla="*/ 47 w 4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7" name="Freeform 53"/>
            <p:cNvSpPr/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54"/>
                <a:gd name="T98" fmla="*/ 115 w 115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8" name="Freeform 54"/>
            <p:cNvSpPr/>
            <p:nvPr/>
          </p:nvSpPr>
          <p:spPr bwMode="auto">
            <a:xfrm>
              <a:off x="3613" y="3749"/>
              <a:ext cx="149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81"/>
                <a:gd name="T71" fmla="*/ 152 w 152"/>
                <a:gd name="T72" fmla="*/ 81 h 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9" name="Freeform 55"/>
            <p:cNvSpPr/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00"/>
                <a:gd name="T68" fmla="*/ 176 w 176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0" name="Freeform 56"/>
            <p:cNvSpPr/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00"/>
                <a:gd name="T71" fmla="*/ 152 w 152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1" name="Freeform 57"/>
            <p:cNvSpPr/>
            <p:nvPr/>
          </p:nvSpPr>
          <p:spPr bwMode="auto">
            <a:xfrm>
              <a:off x="3772" y="3863"/>
              <a:ext cx="205" cy="52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51"/>
                <a:gd name="T101" fmla="*/ 214 w 214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2" name="Freeform 58"/>
            <p:cNvSpPr/>
            <p:nvPr/>
          </p:nvSpPr>
          <p:spPr bwMode="auto">
            <a:xfrm>
              <a:off x="3206" y="3889"/>
              <a:ext cx="218" cy="141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144"/>
                <a:gd name="T71" fmla="*/ 218 w 218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3" name="Freeform 59"/>
            <p:cNvSpPr/>
            <p:nvPr/>
          </p:nvSpPr>
          <p:spPr bwMode="auto">
            <a:xfrm>
              <a:off x="3824" y="3917"/>
              <a:ext cx="212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4"/>
                <a:gd name="T101" fmla="*/ 213 w 213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4" name="Freeform 60"/>
            <p:cNvSpPr/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1"/>
                <a:gd name="T100" fmla="*/ 0 h 54"/>
                <a:gd name="T101" fmla="*/ 221 w 221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" name="Freeform 61"/>
            <p:cNvSpPr/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34"/>
                <a:gd name="T157" fmla="*/ 0 h 217"/>
                <a:gd name="T158" fmla="*/ 934 w 934"/>
                <a:gd name="T159" fmla="*/ 217 h 2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6" name="Freeform 62"/>
            <p:cNvSpPr/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121"/>
                <a:gd name="T74" fmla="*/ 101 w 101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7" name="Freeform 63"/>
            <p:cNvSpPr/>
            <p:nvPr/>
          </p:nvSpPr>
          <p:spPr bwMode="auto">
            <a:xfrm>
              <a:off x="2258" y="3747"/>
              <a:ext cx="118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"/>
                <a:gd name="T70" fmla="*/ 0 h 132"/>
                <a:gd name="T71" fmla="*/ 122 w 122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8" name="Freeform 64"/>
            <p:cNvSpPr/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85"/>
                <a:gd name="T71" fmla="*/ 88 w 88"/>
                <a:gd name="T72" fmla="*/ 185 h 1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9" name="Freeform 65"/>
            <p:cNvSpPr/>
            <p:nvPr/>
          </p:nvSpPr>
          <p:spPr bwMode="auto">
            <a:xfrm>
              <a:off x="2184" y="3977"/>
              <a:ext cx="277" cy="143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147"/>
                <a:gd name="T98" fmla="*/ 275 w 275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0" name="Freeform 66"/>
            <p:cNvSpPr/>
            <p:nvPr/>
          </p:nvSpPr>
          <p:spPr bwMode="auto">
            <a:xfrm>
              <a:off x="1611" y="3893"/>
              <a:ext cx="272" cy="153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51"/>
                <a:gd name="T17" fmla="*/ 272 w 27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1" name="Freeform 67"/>
            <p:cNvSpPr/>
            <p:nvPr/>
          </p:nvSpPr>
          <p:spPr bwMode="auto">
            <a:xfrm>
              <a:off x="1824" y="4015"/>
              <a:ext cx="309" cy="105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109"/>
                <a:gd name="T128" fmla="*/ 309 w 309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2" name="Freeform 68"/>
            <p:cNvSpPr/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76"/>
                <a:gd name="T128" fmla="*/ 451 w 45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51258" name="Group 69"/>
            <p:cNvGrpSpPr/>
            <p:nvPr/>
          </p:nvGrpSpPr>
          <p:grpSpPr>
            <a:xfrm rot="-665025">
              <a:off x="1241" y="3609"/>
              <a:ext cx="1166" cy="666"/>
              <a:chOff x="1226" y="3481"/>
              <a:chExt cx="1166" cy="666"/>
            </a:xfrm>
          </p:grpSpPr>
          <p:sp>
            <p:nvSpPr>
              <p:cNvPr id="214" name="Freeform 70"/>
              <p:cNvSpPr/>
              <p:nvPr/>
            </p:nvSpPr>
            <p:spPr bwMode="auto">
              <a:xfrm>
                <a:off x="1437" y="3468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2"/>
                  <a:gd name="T109" fmla="*/ 0 h 666"/>
                  <a:gd name="T110" fmla="*/ 892 w 892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" name="Freeform 71"/>
              <p:cNvSpPr/>
              <p:nvPr/>
            </p:nvSpPr>
            <p:spPr bwMode="auto">
              <a:xfrm>
                <a:off x="1630" y="3470"/>
                <a:ext cx="760" cy="610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60"/>
                  <a:gd name="T124" fmla="*/ 0 h 603"/>
                  <a:gd name="T125" fmla="*/ 760 w 760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" name="Freeform 72"/>
              <p:cNvSpPr/>
              <p:nvPr/>
            </p:nvSpPr>
            <p:spPr bwMode="auto">
              <a:xfrm>
                <a:off x="1220" y="3500"/>
                <a:ext cx="818" cy="553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18"/>
                  <a:gd name="T130" fmla="*/ 0 h 547"/>
                  <a:gd name="T131" fmla="*/ 818 w 818"/>
                  <a:gd name="T132" fmla="*/ 547 h 5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1259" name="Rectangle 73"/>
            <p:cNvSpPr/>
            <p:nvPr/>
          </p:nvSpPr>
          <p:spPr>
            <a:xfrm>
              <a:off x="761" y="1170"/>
              <a:ext cx="4465" cy="24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6000" b="1" dirty="0">
                <a:solidFill>
                  <a:srgbClr val="FF0000"/>
                </a:solidFill>
                <a:latin typeface="AvantGarde" pitchFamily="2" charset="0"/>
                <a:cs typeface="AvantGarde" pitchFamily="2" charset="0"/>
              </a:endParaRPr>
            </a:p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FF0000"/>
                  </a:solidFill>
                  <a:latin typeface="AvantGarde" pitchFamily="2" charset="0"/>
                  <a:cs typeface="AvantGarde" pitchFamily="2" charset="0"/>
                </a:rPr>
                <a:t>XIN CẢM ƠN !</a:t>
              </a:r>
            </a:p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6000" b="1" dirty="0">
                <a:solidFill>
                  <a:srgbClr val="FF0000"/>
                </a:solidFill>
                <a:latin typeface="AvantGarde" pitchFamily="2" charset="0"/>
                <a:cs typeface="AvantGarde" pitchFamily="2" charset="0"/>
              </a:endParaRPr>
            </a:p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FF0000"/>
                  </a:solidFill>
                  <a:latin typeface="AvantGarde" pitchFamily="2" charset="0"/>
                  <a:cs typeface="AvantGarde" pitchFamily="2" charset="0"/>
                </a:rPr>
                <a:t> </a:t>
              </a:r>
              <a:endParaRPr lang="vi-VN" altLang="en-US" sz="6000" b="1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</a:endParaRPr>
            </a:p>
          </p:txBody>
        </p:sp>
        <p:grpSp>
          <p:nvGrpSpPr>
            <p:cNvPr id="51260" name="Group 74"/>
            <p:cNvGrpSpPr/>
            <p:nvPr/>
          </p:nvGrpSpPr>
          <p:grpSpPr>
            <a:xfrm>
              <a:off x="226" y="1515"/>
              <a:ext cx="5350" cy="528"/>
              <a:chOff x="211" y="1521"/>
              <a:chExt cx="5350" cy="528"/>
            </a:xfrm>
          </p:grpSpPr>
          <p:sp>
            <p:nvSpPr>
              <p:cNvPr id="206" name="Freeform 75"/>
              <p:cNvSpPr/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159"/>
                  <a:gd name="T137" fmla="*/ 414 w 414"/>
                  <a:gd name="T138" fmla="*/ 159 h 1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7" name="Freeform 76"/>
              <p:cNvSpPr/>
              <p:nvPr/>
            </p:nvSpPr>
            <p:spPr bwMode="auto">
              <a:xfrm>
                <a:off x="235" y="1575"/>
                <a:ext cx="486" cy="149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6"/>
                  <a:gd name="T130" fmla="*/ 0 h 153"/>
                  <a:gd name="T131" fmla="*/ 486 w 486"/>
                  <a:gd name="T132" fmla="*/ 153 h 1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8" name="Freeform 77"/>
              <p:cNvSpPr/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1"/>
                  <a:gd name="T103" fmla="*/ 0 h 161"/>
                  <a:gd name="T104" fmla="*/ 541 w 54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9" name="Freeform 78"/>
              <p:cNvSpPr/>
              <p:nvPr/>
            </p:nvSpPr>
            <p:spPr bwMode="auto">
              <a:xfrm>
                <a:off x="221" y="1692"/>
                <a:ext cx="573" cy="122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3"/>
                  <a:gd name="T127" fmla="*/ 0 h 120"/>
                  <a:gd name="T128" fmla="*/ 573 w 573"/>
                  <a:gd name="T129" fmla="*/ 120 h 1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0" name="Freeform 79"/>
              <p:cNvSpPr/>
              <p:nvPr/>
            </p:nvSpPr>
            <p:spPr bwMode="auto">
              <a:xfrm>
                <a:off x="4954" y="1711"/>
                <a:ext cx="555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3"/>
                  <a:gd name="T130" fmla="*/ 0 h 177"/>
                  <a:gd name="T131" fmla="*/ 563 w 563"/>
                  <a:gd name="T132" fmla="*/ 177 h 1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1" name="Freeform 80"/>
              <p:cNvSpPr/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4"/>
                  <a:gd name="T106" fmla="*/ 0 h 137"/>
                  <a:gd name="T107" fmla="*/ 554 w 554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2" name="Freeform 81"/>
              <p:cNvSpPr/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7"/>
                  <a:gd name="T127" fmla="*/ 0 h 127"/>
                  <a:gd name="T128" fmla="*/ 397 w 397"/>
                  <a:gd name="T129" fmla="*/ 127 h 1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3" name="Freeform 82"/>
              <p:cNvSpPr/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7"/>
                  <a:gd name="T157" fmla="*/ 0 h 132"/>
                  <a:gd name="T158" fmla="*/ 397 w 397"/>
                  <a:gd name="T159" fmla="*/ 132 h 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3"/>
            <a:ext cx="9144000" cy="715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075" y="1481138"/>
            <a:ext cx="7943850" cy="398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350" y="995363"/>
            <a:ext cx="1911350" cy="2062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5700" y="906463"/>
            <a:ext cx="1482725" cy="1830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338" y="4216400"/>
            <a:ext cx="6151562" cy="15097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655" name="组合 10"/>
          <p:cNvGrpSpPr/>
          <p:nvPr/>
        </p:nvGrpSpPr>
        <p:grpSpPr>
          <a:xfrm rot="6329695" flipH="1">
            <a:off x="7885113" y="2917825"/>
            <a:ext cx="1266825" cy="865188"/>
            <a:chOff x="9015984" y="2528554"/>
            <a:chExt cx="2157344" cy="1473489"/>
          </a:xfrm>
        </p:grpSpPr>
        <p:sp>
          <p:nvSpPr>
            <p:cNvPr id="27657" name="Freeform 166"/>
            <p:cNvSpPr/>
            <p:nvPr/>
          </p:nvSpPr>
          <p:spPr>
            <a:xfrm>
              <a:off x="10132784" y="3116474"/>
              <a:ext cx="831450" cy="52642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Freeform 167"/>
            <p:cNvSpPr/>
            <p:nvPr/>
          </p:nvSpPr>
          <p:spPr>
            <a:xfrm>
              <a:off x="9933530" y="2779466"/>
              <a:ext cx="954446" cy="78717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Freeform 168"/>
            <p:cNvSpPr/>
            <p:nvPr/>
          </p:nvSpPr>
          <p:spPr>
            <a:xfrm>
              <a:off x="9618662" y="2570374"/>
              <a:ext cx="1129101" cy="65679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Freeform 169"/>
            <p:cNvSpPr/>
            <p:nvPr/>
          </p:nvSpPr>
          <p:spPr>
            <a:xfrm>
              <a:off x="9200477" y="3094334"/>
              <a:ext cx="996266" cy="797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Freeform 170"/>
            <p:cNvSpPr/>
            <p:nvPr/>
          </p:nvSpPr>
          <p:spPr>
            <a:xfrm>
              <a:off x="9033203" y="3758510"/>
              <a:ext cx="265671" cy="22139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Freeform 175"/>
            <p:cNvSpPr/>
            <p:nvPr/>
          </p:nvSpPr>
          <p:spPr>
            <a:xfrm>
              <a:off x="9945831" y="3030377"/>
              <a:ext cx="1227497" cy="89048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l="0" t="0" r="0" b="0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Freeform 176"/>
            <p:cNvSpPr/>
            <p:nvPr/>
          </p:nvSpPr>
          <p:spPr>
            <a:xfrm>
              <a:off x="10747762" y="2720427"/>
              <a:ext cx="297650" cy="39604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Freeform 177"/>
            <p:cNvSpPr/>
            <p:nvPr/>
          </p:nvSpPr>
          <p:spPr>
            <a:xfrm>
              <a:off x="10696104" y="2528554"/>
              <a:ext cx="157435" cy="2509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Freeform 178"/>
            <p:cNvSpPr/>
            <p:nvPr/>
          </p:nvSpPr>
          <p:spPr>
            <a:xfrm>
              <a:off x="9298873" y="3642896"/>
              <a:ext cx="897869" cy="33700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Freeform 179"/>
            <p:cNvSpPr/>
            <p:nvPr/>
          </p:nvSpPr>
          <p:spPr>
            <a:xfrm>
              <a:off x="9015984" y="3891346"/>
              <a:ext cx="302571" cy="11069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933575" y="2598738"/>
            <a:ext cx="7431088" cy="11874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5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HĐ1 : </a:t>
            </a:r>
            <a:r>
              <a:rPr kumimoji="0" lang="en-US" altLang="zh-CN" sz="65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Khởi</a:t>
            </a:r>
            <a:r>
              <a:rPr kumimoji="0" lang="en-US" altLang="zh-CN" sz="65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5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động</a:t>
            </a:r>
            <a:endParaRPr kumimoji="0" lang="en-US" altLang="zh-CN" sz="65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4 điều BẮT BUỘC DẠY TRẺ để con an toàn KHI BỊ BẮT CÓC - Kỹ năng sống 2019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50" y="1284288"/>
            <a:ext cx="9675813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32"/>
          <p:cNvSpPr txBox="1"/>
          <p:nvPr/>
        </p:nvSpPr>
        <p:spPr>
          <a:xfrm>
            <a:off x="1376363" y="328613"/>
            <a:ext cx="9675813" cy="5984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4 ĐIỀU EM CẦN BIẾT ĐỂ TRÁNH BỊ BẮT CÓC.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-106362" y="2332038"/>
            <a:ext cx="2663825" cy="10969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tránh bị bắt cóc , em cần chú ý. </a:t>
            </a:r>
            <a:endParaRPr sz="25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73563" y="39688"/>
            <a:ext cx="6202363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lang="vi-VN" altLang="x-none" sz="2500" dirty="0">
                <a:latin typeface="Times New Roman" panose="02020603050405020304" pitchFamily="18" charset="0"/>
              </a:rPr>
              <a:t>Tìm người tin tưởng như bảo vệ, các nhân viên ở nhà hàng lớn.</a:t>
            </a:r>
            <a:endParaRPr sz="2500" dirty="0">
              <a:latin typeface="Calibri Light" panose="020F03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57463" y="636588"/>
            <a:ext cx="1987550" cy="20002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870325" y="1441450"/>
            <a:ext cx="7392988" cy="1460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lnSpc>
                <a:spcPct val="107000"/>
              </a:lnSpc>
              <a:spcAft>
                <a:spcPts val="800"/>
              </a:spcAft>
              <a:buNone/>
            </a:pPr>
            <a:r>
              <a:rPr lang="vi-VN" altLang="x-none" sz="2500" dirty="0">
                <a:latin typeface="Times New Roman" panose="02020603050405020304" pitchFamily="18" charset="0"/>
              </a:rPr>
              <a:t>Tuyệt đối không tin tưởng người lạ.</a:t>
            </a:r>
            <a:endParaRPr sz="2500" dirty="0"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968750" y="3173413"/>
            <a:ext cx="7392988" cy="10969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lnSpc>
                <a:spcPct val="107000"/>
              </a:lnSpc>
              <a:spcAft>
                <a:spcPts val="800"/>
              </a:spcAft>
              <a:buNone/>
            </a:pPr>
            <a:r>
              <a:rPr lang="vi-VN" altLang="x-none" sz="2500" dirty="0">
                <a:latin typeface="Times New Roman" panose="02020603050405020304" pitchFamily="18" charset="0"/>
              </a:rPr>
              <a:t>Khi phát hiện bị bắt cóc cần bình tĩnh và hét lớn có nhiều người xung quanh.</a:t>
            </a:r>
            <a:endParaRPr sz="2500" dirty="0"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30625" y="4718050"/>
            <a:ext cx="6977063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lang="vi-VN" altLang="x-none" sz="2500" dirty="0">
                <a:latin typeface="Times New Roman" panose="02020603050405020304" pitchFamily="18" charset="0"/>
              </a:rPr>
              <a:t>Thoát khỏi người có ý định xấu và tìm đến nơi đông người.</a:t>
            </a:r>
            <a:endParaRPr sz="2500" dirty="0">
              <a:latin typeface="Calibri Light" panose="020F03020202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586038" y="2093913"/>
            <a:ext cx="1382713" cy="5429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57463" y="2636838"/>
            <a:ext cx="1411288" cy="866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597150" y="2651125"/>
            <a:ext cx="1273175" cy="25241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TextBox 4"/>
          <p:cNvSpPr txBox="1"/>
          <p:nvPr/>
        </p:nvSpPr>
        <p:spPr>
          <a:xfrm>
            <a:off x="1020763" y="2921000"/>
            <a:ext cx="991235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x-none" sz="30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Nhận diện được các tình huống có nguy cơ bắt cóc, biết cảnh giác với người lạ để phòng tránh bị bắt cóc</a:t>
            </a:r>
            <a:endParaRPr sz="3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3"/>
            <a:ext cx="9144000" cy="715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" y="1481138"/>
            <a:ext cx="11156950" cy="3981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2772" name="组合 10"/>
          <p:cNvGrpSpPr/>
          <p:nvPr/>
        </p:nvGrpSpPr>
        <p:grpSpPr>
          <a:xfrm rot="6329695" flipH="1">
            <a:off x="7885113" y="2917825"/>
            <a:ext cx="1266825" cy="865188"/>
            <a:chOff x="9015984" y="2528554"/>
            <a:chExt cx="2157344" cy="1473489"/>
          </a:xfrm>
        </p:grpSpPr>
        <p:sp>
          <p:nvSpPr>
            <p:cNvPr id="32775" name="Freeform 166"/>
            <p:cNvSpPr/>
            <p:nvPr/>
          </p:nvSpPr>
          <p:spPr>
            <a:xfrm>
              <a:off x="10132784" y="3116474"/>
              <a:ext cx="831450" cy="52642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6" name="Freeform 167"/>
            <p:cNvSpPr/>
            <p:nvPr/>
          </p:nvSpPr>
          <p:spPr>
            <a:xfrm>
              <a:off x="9933530" y="2779466"/>
              <a:ext cx="954446" cy="78717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7" name="Freeform 168"/>
            <p:cNvSpPr/>
            <p:nvPr/>
          </p:nvSpPr>
          <p:spPr>
            <a:xfrm>
              <a:off x="9618662" y="2570374"/>
              <a:ext cx="1129101" cy="65679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Freeform 169"/>
            <p:cNvSpPr/>
            <p:nvPr/>
          </p:nvSpPr>
          <p:spPr>
            <a:xfrm>
              <a:off x="9200477" y="3094334"/>
              <a:ext cx="996266" cy="797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9" name="Freeform 170"/>
            <p:cNvSpPr/>
            <p:nvPr/>
          </p:nvSpPr>
          <p:spPr>
            <a:xfrm>
              <a:off x="9033203" y="3758510"/>
              <a:ext cx="265671" cy="22139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Freeform 175"/>
            <p:cNvSpPr/>
            <p:nvPr/>
          </p:nvSpPr>
          <p:spPr>
            <a:xfrm>
              <a:off x="9945831" y="3030377"/>
              <a:ext cx="1227497" cy="89048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l="0" t="0" r="0" b="0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Freeform 176"/>
            <p:cNvSpPr/>
            <p:nvPr/>
          </p:nvSpPr>
          <p:spPr>
            <a:xfrm>
              <a:off x="10747762" y="2720427"/>
              <a:ext cx="297650" cy="39604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Freeform 177"/>
            <p:cNvSpPr/>
            <p:nvPr/>
          </p:nvSpPr>
          <p:spPr>
            <a:xfrm>
              <a:off x="10696104" y="2528554"/>
              <a:ext cx="157435" cy="2509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Freeform 178"/>
            <p:cNvSpPr/>
            <p:nvPr/>
          </p:nvSpPr>
          <p:spPr>
            <a:xfrm>
              <a:off x="9298873" y="3642896"/>
              <a:ext cx="897869" cy="33700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Freeform 179"/>
            <p:cNvSpPr/>
            <p:nvPr/>
          </p:nvSpPr>
          <p:spPr>
            <a:xfrm>
              <a:off x="9015984" y="3891346"/>
              <a:ext cx="302571" cy="11069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379663" y="2386013"/>
            <a:ext cx="7432675" cy="1187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hangingPunct="1">
              <a:lnSpc>
                <a:spcPct val="120000"/>
              </a:lnSpc>
              <a:buNone/>
            </a:pPr>
            <a:r>
              <a:rPr lang="en-US" altLang="zh-CN" sz="6500" b="1" dirty="0">
                <a:solidFill>
                  <a:srgbClr val="4472C4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</a:rPr>
              <a:t>HĐ2 : Khám phá</a:t>
            </a:r>
          </a:p>
        </p:txBody>
      </p:sp>
      <p:sp>
        <p:nvSpPr>
          <p:cNvPr id="32774" name="TextBox 18"/>
          <p:cNvSpPr txBox="1"/>
          <p:nvPr/>
        </p:nvSpPr>
        <p:spPr>
          <a:xfrm>
            <a:off x="2478088" y="3668713"/>
            <a:ext cx="7845425" cy="482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443230" algn="l"/>
              </a:tabLst>
            </a:pPr>
            <a:r>
              <a:rPr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các đồ dùng cần thiết cho một chuyến đi.</a:t>
            </a:r>
            <a:endParaRPr sz="2500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925"/>
            <a:ext cx="12192000" cy="689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9" name="TextBox 4"/>
          <p:cNvSpPr txBox="1"/>
          <p:nvPr/>
        </p:nvSpPr>
        <p:spPr>
          <a:xfrm>
            <a:off x="887413" y="546100"/>
            <a:ext cx="9051925" cy="673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lnSpc>
                <a:spcPct val="115000"/>
              </a:lnSpc>
              <a:spcBef>
                <a:spcPct val="0"/>
              </a:spcBef>
              <a:buFontTx/>
              <a:buNone/>
              <a:tabLst>
                <a:tab pos="443230" algn="l"/>
              </a:tabLst>
            </a:pPr>
            <a:r>
              <a:rPr sz="35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HĐ2. </a:t>
            </a:r>
            <a:r>
              <a:rPr lang="vi-VN" altLang="x-none" sz="35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Xử lí tình huống có nguy cơ bắt cóc</a:t>
            </a:r>
            <a:endParaRPr sz="3500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88" y="1908175"/>
            <a:ext cx="4532312" cy="2597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863" y="1890713"/>
            <a:ext cx="5035550" cy="27035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3" y="0"/>
            <a:ext cx="120602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975100" y="2228850"/>
            <a:ext cx="5381625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4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5663" y="3151188"/>
            <a:ext cx="43465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x-none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 </a:t>
            </a:r>
            <a:r>
              <a:rPr lang="vi-VN" altLang="x-none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Tình huống 2</a:t>
            </a:r>
            <a:endParaRPr lang="en-US" altLang="en-US" sz="30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5663" y="3675063"/>
            <a:ext cx="43465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x-none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+ 4 </a:t>
            </a:r>
            <a:r>
              <a:rPr lang="vi-VN" altLang="x-none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Tình huống 2</a:t>
            </a:r>
            <a:endParaRPr lang="en-US" altLang="en-US" sz="30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Widescreen</PresentationFormat>
  <Paragraphs>59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Algerian</vt:lpstr>
      <vt:lpstr>Arial</vt:lpstr>
      <vt:lpstr>Arial Black</vt:lpstr>
      <vt:lpstr>AvantGarde</vt:lpstr>
      <vt:lpstr>Calibri</vt:lpstr>
      <vt:lpstr>Calibri Light</vt:lpstr>
      <vt:lpstr>隶书</vt:lpstr>
      <vt:lpstr>Times New Roman</vt:lpstr>
      <vt:lpstr>Wingdings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huyền phạm</cp:lastModifiedBy>
  <cp:revision>10</cp:revision>
  <dcterms:created xsi:type="dcterms:W3CDTF">2021-07-14T05:07:00Z</dcterms:created>
  <dcterms:modified xsi:type="dcterms:W3CDTF">2024-02-26T02:58:22Z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72F9FF88E86A43A486F3D5D40ADC9D1B</vt:lpwstr>
  </property>
  <property fmtid="{D5CDD505-2E9C-101B-9397-08002B2CF9AE}" pid="3" name="KSOProductBuildVer">
    <vt:lpwstr>1033-11.2.0.11486</vt:lpwstr>
  </property>
</Properties>
</file>