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C6tHQvoBGNAyHW8+w6Db4H96b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1D75CE-1E12-42F0-B8D3-6993F8F3A64B}">
  <a:tblStyle styleId="{761D75CE-1E12-42F0-B8D3-6993F8F3A6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38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9.png"/><Relationship Id="rId1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12" Type="http://schemas.openxmlformats.org/officeDocument/2006/relationships/slide" Target="slide14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5" Type="http://schemas.openxmlformats.org/officeDocument/2006/relationships/image" Target="../media/image10.png"/><Relationship Id="rId10" Type="http://schemas.openxmlformats.org/officeDocument/2006/relationships/slide" Target="slide13.xml"/><Relationship Id="rId19" Type="http://schemas.openxmlformats.org/officeDocument/2006/relationships/image" Target="../media/image12.gif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69347" y="3218567"/>
            <a:ext cx="3531306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RẠP XIẾC VUI NHỘN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0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66" name="Google Shape;366;p10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7" name="Google Shape;367;p10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8" name="Google Shape;368;p10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9" name="Google Shape;369;p10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70" name="Google Shape;370;p10"/>
          <p:cNvPicPr preferRelativeResize="0"/>
          <p:nvPr/>
        </p:nvPicPr>
        <p:blipFill rotWithShape="1">
          <a:blip r:embed="rId3">
            <a:alphaModFix/>
          </a:blip>
          <a:srcRect l="15806" t="12258" r="11253" b="65141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0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-30839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0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4948" y="1652793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10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74" name="Google Shape;374;p10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0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10"/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Rèn kĩ năng trừ có nhớ số có hai chữ số cho số có một chữ số</a:t>
            </a:r>
            <a:endParaRPr sz="36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Xem trước bài sau :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“Luyện tập” trang 84, 85”</a:t>
            </a:r>
            <a:endParaRPr/>
          </a:p>
        </p:txBody>
      </p:sp>
      <p:sp>
        <p:nvSpPr>
          <p:cNvPr id="377" name="Google Shape;377;p10"/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Củng cố - dặn dò</a:t>
            </a:r>
            <a:endParaRPr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1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83" name="Google Shape;383;p11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87" name="Google Shape;387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1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113413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1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6348" y="1366434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1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92" name="Google Shape;392;p11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1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4066">
            <a:off x="201898" y="471815"/>
            <a:ext cx="2032463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"/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con vào những tiết học sau!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2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1. Kết quả của phép tính 34 + 56 là:  </a:t>
            </a:r>
            <a:endParaRPr/>
          </a:p>
        </p:txBody>
      </p:sp>
      <p:sp>
        <p:nvSpPr>
          <p:cNvPr id="402" name="Google Shape;402;p12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endParaRPr/>
          </a:p>
        </p:txBody>
      </p:sp>
      <p:sp>
        <p:nvSpPr>
          <p:cNvPr id="403" name="Google Shape;403;p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404" name="Google Shape;404;p12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endParaRPr/>
          </a:p>
        </p:txBody>
      </p:sp>
      <p:sp>
        <p:nvSpPr>
          <p:cNvPr id="405" name="Google Shape;405;p12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/>
          </a:p>
        </p:txBody>
      </p:sp>
      <p:pic>
        <p:nvPicPr>
          <p:cNvPr id="406" name="Google Shape;406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137981" y="4831818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2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646687" y="2865817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3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3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2. Kết quả của phép tính 57 + 9 là: </a:t>
            </a:r>
            <a:endParaRPr/>
          </a:p>
        </p:txBody>
      </p:sp>
      <p:sp>
        <p:nvSpPr>
          <p:cNvPr id="417" name="Google Shape;417;p13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endParaRPr/>
          </a:p>
        </p:txBody>
      </p:sp>
      <p:sp>
        <p:nvSpPr>
          <p:cNvPr id="418" name="Google Shape;418;p13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endParaRPr/>
          </a:p>
        </p:txBody>
      </p:sp>
      <p:pic>
        <p:nvPicPr>
          <p:cNvPr id="421" name="Google Shape;421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3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4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3. Một bể cá có 17 con cá màu vàng và 6 con cá màu trắng. Hỏi bể cá đó có tất cả bao nhiêu con cá? </a:t>
            </a:r>
            <a:endParaRPr/>
          </a:p>
        </p:txBody>
      </p:sp>
      <p:sp>
        <p:nvSpPr>
          <p:cNvPr id="432" name="Google Shape;432;p14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23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26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13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27 con cá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92043" y="478945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4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70740" y="2929561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5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5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4. Hoa gấp được 28 ngôi sao. Lan gấp được nhiều hơn Hoa 13 ngôi sao. Hỏi Lan gấp được bao nhiêu ngôi sao?  </a:t>
            </a:r>
            <a:endParaRPr/>
          </a:p>
        </p:txBody>
      </p:sp>
      <p:sp>
        <p:nvSpPr>
          <p:cNvPr id="447" name="Google Shape;447;p15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41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5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45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5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31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35 ngôi sao</a:t>
            </a:r>
            <a:endParaRPr sz="40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487864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5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866093" y="4709113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16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6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5. 		35 + 7 …… 11 + 35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Dấu cần điền vào chỗ trống là:</a:t>
            </a:r>
            <a:endParaRPr/>
          </a:p>
        </p:txBody>
      </p:sp>
      <p:sp>
        <p:nvSpPr>
          <p:cNvPr id="462" name="Google Shape;462;p16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sp>
        <p:nvSpPr>
          <p:cNvPr id="463" name="Google Shape;463;p16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/>
          </a:p>
        </p:txBody>
      </p:sp>
      <p:sp>
        <p:nvSpPr>
          <p:cNvPr id="464" name="Google Shape;464;p16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Không điền dấu nào</a:t>
            </a:r>
            <a:endParaRPr sz="36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pic>
        <p:nvPicPr>
          <p:cNvPr id="466" name="Google Shape;466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6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5556" y="-110336"/>
            <a:ext cx="1220881" cy="120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1173" y="-110336"/>
            <a:ext cx="1250091" cy="123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86000" y="-110336"/>
            <a:ext cx="1230766" cy="12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21502" y="-110336"/>
            <a:ext cx="1206143" cy="11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32380" y="-110336"/>
            <a:ext cx="1201229" cy="1182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07" name="Google Shape;107;p2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1" name="Google Shape;111;p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06752" y="3211338"/>
            <a:ext cx="3531306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Káº¿t quáº£ hÃ¬nh áº£nh cho win text gif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56188" y="-106678"/>
            <a:ext cx="6279624" cy="386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112395" y="3790950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9497" y="2457449"/>
            <a:ext cx="3575118" cy="5052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1762275" y="-37467"/>
            <a:ext cx="10197497" cy="2018182"/>
            <a:chOff x="2180216" y="1968007"/>
            <a:chExt cx="6699183" cy="2018182"/>
          </a:xfrm>
        </p:grpSpPr>
        <p:sp>
          <p:nvSpPr>
            <p:cNvPr id="121" name="Google Shape;121;p3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1510856" y="600767"/>
            <a:ext cx="1044891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PHÉP TRỪ (CÓ NHỚ) SỐ CÓ HAI CHỮ SỐ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CHO SỐ CÓ MỘT CHỮ SỐ </a:t>
            </a:r>
            <a:endParaRPr sz="1100" dirty="0"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Bài 22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3329424" y="3413051"/>
            <a:ext cx="767067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Khám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phá</a:t>
            </a:r>
            <a:endParaRPr sz="5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sz="5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184282" y="1698469"/>
            <a:ext cx="11742371" cy="5032119"/>
            <a:chOff x="-263" y="783"/>
            <a:chExt cx="19167" cy="9080"/>
          </a:xfrm>
        </p:grpSpPr>
        <p:pic>
          <p:nvPicPr>
            <p:cNvPr id="134" name="Google Shape;134;p4" descr="999ba5066198f2db59d550c4dbd2090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63" y="783"/>
              <a:ext cx="19167" cy="9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4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phép tính trừ có nhớ số có hai chữ số với số có một chữ số.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việc tính toán với hai dấu phép tính trong phạm vi đã học.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Nhận biết được ý nghĩa của phép cộng và phép trừ thông qua tranh ảnh.</a:t>
              </a:r>
              <a:endParaRPr sz="3200" b="1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4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l="15806" t="12258" r="11253" b="65141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Mục tiêu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5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148" name="Google Shape;148;p5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1468361" y="1990724"/>
            <a:ext cx="7159930" cy="4735156"/>
            <a:chOff x="2595994" y="1604429"/>
            <a:chExt cx="6408485" cy="3824820"/>
          </a:xfrm>
        </p:grpSpPr>
        <p:pic>
          <p:nvPicPr>
            <p:cNvPr id="156" name="Google Shape;156;p5"/>
            <p:cNvPicPr preferRelativeResize="0"/>
            <p:nvPr/>
          </p:nvPicPr>
          <p:blipFill rotWithShape="1">
            <a:blip r:embed="rId5">
              <a:alphaModFix/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6">
              <a:alphaModFix/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5"/>
          <p:cNvPicPr preferRelativeResize="0"/>
          <p:nvPr/>
        </p:nvPicPr>
        <p:blipFill rotWithShape="1">
          <a:blip r:embed="rId7">
            <a:alphaModFix/>
          </a:blip>
          <a:srcRect l="55564" t="26302" r="21888" b="13801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5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160" name="Google Shape;160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5"/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7 quả dưa hấu.</a:t>
              </a:r>
              <a:endParaRPr/>
            </a:p>
          </p:txBody>
        </p:sp>
      </p:grpSp>
      <p:grpSp>
        <p:nvGrpSpPr>
          <p:cNvPr id="162" name="Google Shape;162;p5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163" name="Google Shape;163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5"/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 32 quả dưa hấu và bơ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166" name="Google Shape;166;p5"/>
            <p:cNvPicPr preferRelativeResize="0"/>
            <p:nvPr/>
          </p:nvPicPr>
          <p:blipFill rotWithShape="1">
            <a:blip r:embed="rId9">
              <a:alphaModFix/>
            </a:blip>
            <a:srcRect l="22561" t="24234" r="35859" b="25243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5"/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bao nhiêu quả bơ?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6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173" name="Google Shape;173;p6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6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6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6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5562" y="5196765"/>
            <a:ext cx="1721224" cy="1599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6"/>
          <p:cNvGraphicFramePr/>
          <p:nvPr/>
        </p:nvGraphicFramePr>
        <p:xfrm>
          <a:off x="483909" y="1097671"/>
          <a:ext cx="4107550" cy="2103898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2" name="Google Shape;182;p6"/>
          <p:cNvSpPr/>
          <p:nvPr/>
        </p:nvSpPr>
        <p:spPr>
          <a:xfrm>
            <a:off x="1198072" y="306425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? </a:t>
            </a:r>
            <a:endParaRPr/>
          </a:p>
        </p:txBody>
      </p:sp>
      <p:sp>
        <p:nvSpPr>
          <p:cNvPr id="183" name="Google Shape;183;p6"/>
          <p:cNvSpPr/>
          <p:nvPr/>
        </p:nvSpPr>
        <p:spPr>
          <a:xfrm>
            <a:off x="5029839" y="2273848"/>
            <a:ext cx="1280160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4" name="Google Shape;184;p6"/>
          <p:cNvSpPr/>
          <p:nvPr/>
        </p:nvSpPr>
        <p:spPr>
          <a:xfrm>
            <a:off x="6633031" y="2240398"/>
            <a:ext cx="5298236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 không trừ được 7, lấy 12 trừ 7 bằng 5, viết 5, nhớ 1.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  trừ 1 bằng 2, viết 2. </a:t>
            </a:r>
            <a:endParaRPr/>
          </a:p>
        </p:txBody>
      </p:sp>
      <p:cxnSp>
        <p:nvCxnSpPr>
          <p:cNvPr id="185" name="Google Shape;185;p6"/>
          <p:cNvCxnSpPr/>
          <p:nvPr/>
        </p:nvCxnSpPr>
        <p:spPr>
          <a:xfrm>
            <a:off x="5399320" y="3520114"/>
            <a:ext cx="624114" cy="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6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sp>
        <p:nvSpPr>
          <p:cNvPr id="187" name="Google Shape;187;p6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7830226" y="4373373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25 </a:t>
            </a:r>
            <a:endParaRPr/>
          </a:p>
        </p:txBody>
      </p:sp>
      <p:graphicFrame>
        <p:nvGraphicFramePr>
          <p:cNvPr id="192" name="Google Shape;192;p6"/>
          <p:cNvGraphicFramePr/>
          <p:nvPr/>
        </p:nvGraphicFramePr>
        <p:xfrm>
          <a:off x="496142" y="3993611"/>
          <a:ext cx="4107550" cy="2103898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3" name="Google Shape;193;p6"/>
          <p:cNvSpPr/>
          <p:nvPr/>
        </p:nvSpPr>
        <p:spPr>
          <a:xfrm>
            <a:off x="1728250" y="1836112"/>
            <a:ext cx="516199" cy="13085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6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195" name="Google Shape;195;p6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196" name="Google Shape;19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6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199" name="Google Shape;19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6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203" name="Google Shape;20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6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206" name="Google Shape;20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6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209" name="Google Shape;209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212" name="Google Shape;212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"/>
          <p:cNvSpPr/>
          <p:nvPr/>
        </p:nvSpPr>
        <p:spPr>
          <a:xfrm>
            <a:off x="3384849" y="4819074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216" name="Google Shape;216;p6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6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220" name="Google Shape;220;p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2317848" y="3353713"/>
            <a:ext cx="439666" cy="5014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0C230"/>
          </a:solidFill>
          <a:ln w="12700" cap="flat" cmpd="sng">
            <a:solidFill>
              <a:srgbClr val="30C2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6"/>
          <p:cNvCxnSpPr/>
          <p:nvPr/>
        </p:nvCxnSpPr>
        <p:spPr>
          <a:xfrm rot="10800000" flipH="1">
            <a:off x="2652857" y="4934737"/>
            <a:ext cx="828953" cy="863975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29" name="Google Shape;229;p7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33" name="Google Shape;2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>
            <a:off x="967729" y="1111852"/>
            <a:ext cx="111693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</p:txBody>
      </p:sp>
      <p:grpSp>
        <p:nvGrpSpPr>
          <p:cNvPr id="238" name="Google Shape;238;p7"/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239" name="Google Shape;239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Google Shape;240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41" name="Google Shape;241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42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43" name="Google Shape;243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244" name="Google Shape;24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288" y="74188"/>
            <a:ext cx="3136971" cy="1164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7"/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</p:txBody>
      </p:sp>
      <p:sp>
        <p:nvSpPr>
          <p:cNvPr id="246" name="Google Shape;246;p7"/>
          <p:cNvSpPr/>
          <p:nvPr/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7"/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248" name="Google Shape;248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" name="Google Shape;249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0" name="Google Shape;250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56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9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2" name="Google Shape;252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53" name="Google Shape;253;p7"/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endParaRPr/>
          </a:p>
        </p:txBody>
      </p:sp>
      <p:grpSp>
        <p:nvGrpSpPr>
          <p:cNvPr id="254" name="Google Shape;254;p7"/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255" name="Google Shape;255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" name="Google Shape;256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7" name="Google Shape;257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9" name="Google Shape;259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0" name="Google Shape;260;p7"/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endParaRPr/>
          </a:p>
        </p:txBody>
      </p:sp>
      <p:grpSp>
        <p:nvGrpSpPr>
          <p:cNvPr id="261" name="Google Shape;261;p7"/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262" name="Google Shape;262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64" name="Google Shape;264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75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66" name="Google Shape;266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7" name="Google Shape;267;p7"/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8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73" name="Google Shape;273;p8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8"/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282" name="Google Shape;282;p8"/>
            <p:cNvSpPr/>
            <p:nvPr/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tính.</a:t>
              </a:r>
              <a:endParaRPr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285" name="Google Shape;285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64 - 8 </a:t>
              </a:r>
              <a:endParaRPr/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88" name="Google Shape;288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70 - 7</a:t>
              </a:r>
              <a:endParaRPr/>
            </a:p>
          </p:txBody>
        </p:sp>
      </p:grpSp>
      <p:grpSp>
        <p:nvGrpSpPr>
          <p:cNvPr id="290" name="Google Shape;290;p8"/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91" name="Google Shape;291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83 - 4</a:t>
              </a:r>
              <a:endParaRPr/>
            </a:p>
          </p:txBody>
        </p:sp>
      </p:grpSp>
      <p:grpSp>
        <p:nvGrpSpPr>
          <p:cNvPr id="293" name="Google Shape;293;p8"/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294" name="Google Shape;294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41 - 5</a:t>
              </a:r>
              <a:endParaRPr/>
            </a:p>
          </p:txBody>
        </p:sp>
      </p:grpSp>
      <p:grpSp>
        <p:nvGrpSpPr>
          <p:cNvPr id="296" name="Google Shape;296;p8"/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297" name="Google Shape;297;p8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98" name="Google Shape;298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64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8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0" name="Google Shape;300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1" name="Google Shape;301;p8"/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56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03" name="Google Shape;303;p8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304" name="Google Shape;304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70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7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6" name="Google Shape;306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7" name="Google Shape;307;p8"/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63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8"/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309" name="Google Shape;309;p8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10" name="Google Shape;310;p8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83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4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8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2" name="Google Shape;312;p8"/>
              <p:cNvCxnSpPr/>
              <p:nvPr/>
            </p:nvCxnSpPr>
            <p:spPr>
              <a:xfrm>
                <a:off x="1548558" y="4186115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3" name="Google Shape;313;p8"/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79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8"/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315" name="Google Shape;315;p8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316" name="Google Shape;316;p8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41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5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8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8" name="Google Shape;318;p8"/>
              <p:cNvCxnSpPr/>
              <p:nvPr/>
            </p:nvCxnSpPr>
            <p:spPr>
              <a:xfrm>
                <a:off x="1865539" y="4070438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9" name="Google Shape;319;p8"/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36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9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25" name="Google Shape;325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29" name="Google Shape;3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9"/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333" name="Google Shape;333;p9"/>
            <p:cNvSpPr/>
            <p:nvPr/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 thứ nhất, Mai An Tiêm thả 34 quả dưa hấu xuống biển. Ngày thứ hai, Mai An Tiêm thả ít hơn ngày thứ nhất 7 quả.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Hỏi ngày thứ hai Mai An Tiêm thả bao nhiêu quả dưa hấu xuống biển?</a:t>
              </a:r>
              <a:endParaRPr/>
            </a:p>
          </p:txBody>
        </p:sp>
      </p:grpSp>
      <p:pic>
        <p:nvPicPr>
          <p:cNvPr id="335" name="Google Shape;335;p9"/>
          <p:cNvPicPr preferRelativeResize="0"/>
          <p:nvPr/>
        </p:nvPicPr>
        <p:blipFill rotWithShape="1">
          <a:blip r:embed="rId5">
            <a:alphaModFix/>
          </a:blip>
          <a:srcRect l="16518" t="27353" r="24085" b="16296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  <a:noFill/>
          <a:ln>
            <a:noFill/>
          </a:ln>
        </p:spPr>
      </p:pic>
      <p:sp>
        <p:nvSpPr>
          <p:cNvPr id="336" name="Google Shape;336;p9"/>
          <p:cNvSpPr/>
          <p:nvPr/>
        </p:nvSpPr>
        <p:spPr>
          <a:xfrm>
            <a:off x="3541288" y="1955639"/>
            <a:ext cx="2282782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rPr>
              <a:t>Tóm tắt</a:t>
            </a:r>
            <a:endParaRPr sz="3200" b="1" i="0" u="none" strike="noStrike" cap="none">
              <a:solidFill>
                <a:srgbClr val="008A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9"/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nhất:</a:t>
            </a:r>
            <a:endParaRPr sz="32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9"/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hai:</a:t>
            </a:r>
            <a:endParaRPr sz="32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9"/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340" name="Google Shape;340;p9"/>
            <p:cNvCxnSpPr/>
            <p:nvPr/>
          </p:nvCxnSpPr>
          <p:spPr>
            <a:xfrm>
              <a:off x="5287872" y="5148332"/>
              <a:ext cx="332275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1" name="Google Shape;341;p9"/>
            <p:cNvCxnSpPr/>
            <p:nvPr/>
          </p:nvCxnSpPr>
          <p:spPr>
            <a:xfrm>
              <a:off x="5287872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9"/>
            <p:cNvCxnSpPr/>
            <p:nvPr/>
          </p:nvCxnSpPr>
          <p:spPr>
            <a:xfrm>
              <a:off x="8619268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3" name="Google Shape;343;p9"/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44" name="Google Shape;344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9"/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 quả</a:t>
              </a:r>
              <a:endPara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9"/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47" name="Google Shape;347;p9"/>
            <p:cNvCxnSpPr/>
            <p:nvPr/>
          </p:nvCxnSpPr>
          <p:spPr>
            <a:xfrm>
              <a:off x="7413046" y="2562371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48" name="Google Shape;348;p9"/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49" name="Google Shape;349;p9"/>
              <p:cNvCxnSpPr/>
              <p:nvPr/>
            </p:nvCxnSpPr>
            <p:spPr>
              <a:xfrm rot="10800000" flipH="1">
                <a:off x="1803041" y="3245476"/>
                <a:ext cx="4559121" cy="1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0" name="Google Shape;350;p9"/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/>
                <a:ahLst/>
                <a:cxnLst/>
                <a:rect l="l" t="t" r="r" b="b"/>
                <a:pathLst>
                  <a:path w="3963208" h="1389191" extrusionOk="0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 cap="flat" cmpd="sng">
                <a:solidFill>
                  <a:srgbClr val="42719B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51" name="Google Shape;351;p9"/>
              <p:cNvCxnSpPr/>
              <p:nvPr/>
            </p:nvCxnSpPr>
            <p:spPr>
              <a:xfrm>
                <a:off x="1803040" y="3078050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2" name="Google Shape;352;p9"/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34 quả</a:t>
                </a:r>
                <a:endParaRPr sz="32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3" name="Google Shape;353;p9"/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354" name="Google Shape;354;p9"/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355" name="Google Shape;355;p9"/>
              <p:cNvCxnSpPr/>
              <p:nvPr/>
            </p:nvCxnSpPr>
            <p:spPr>
              <a:xfrm>
                <a:off x="7365456" y="3293624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56" name="Google Shape;356;p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7" name="Google Shape;357;p9"/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 quả</a:t>
              </a:r>
              <a:endParaRPr sz="3200" b="1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8" name="Google Shape;358;p9"/>
          <p:cNvCxnSpPr/>
          <p:nvPr/>
        </p:nvCxnSpPr>
        <p:spPr>
          <a:xfrm>
            <a:off x="9095343" y="3159558"/>
            <a:ext cx="0" cy="32508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59" name="Google Shape;359;p9"/>
          <p:cNvSpPr/>
          <p:nvPr/>
        </p:nvSpPr>
        <p:spPr>
          <a:xfrm>
            <a:off x="2772128" y="4034007"/>
            <a:ext cx="2380398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 sz="3200" b="1" i="0" u="none" strike="noStrike" cap="none">
              <a:solidFill>
                <a:srgbClr val="2490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-12793" y="4546633"/>
            <a:ext cx="7108162" cy="21121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hai Mai An Tiêm thả số</a:t>
            </a:r>
            <a:endParaRPr sz="3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 dưa hấu xuống biển là:</a:t>
            </a:r>
            <a:endParaRPr/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	34 - 7 = 27 (quả)</a:t>
            </a:r>
            <a:endParaRPr/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Đáp số: 27 quả dưa hấu</a:t>
            </a:r>
            <a:endParaRPr sz="3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Widescreen</PresentationFormat>
  <Paragraphs>121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huyền phạm</cp:lastModifiedBy>
  <cp:revision>1</cp:revision>
  <dcterms:created xsi:type="dcterms:W3CDTF">2021-06-02T14:16:16Z</dcterms:created>
  <dcterms:modified xsi:type="dcterms:W3CDTF">2024-12-08T14:13:36Z</dcterms:modified>
</cp:coreProperties>
</file>