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</p:sldMasterIdLst>
  <p:notesMasterIdLst>
    <p:notesMasterId r:id="rId22"/>
  </p:notesMasterIdLst>
  <p:sldIdLst>
    <p:sldId id="519" r:id="rId3"/>
    <p:sldId id="522" r:id="rId4"/>
    <p:sldId id="540" r:id="rId5"/>
    <p:sldId id="263" r:id="rId6"/>
    <p:sldId id="523" r:id="rId7"/>
    <p:sldId id="525" r:id="rId8"/>
    <p:sldId id="527" r:id="rId9"/>
    <p:sldId id="265" r:id="rId10"/>
    <p:sldId id="277" r:id="rId11"/>
    <p:sldId id="288" r:id="rId12"/>
    <p:sldId id="285" r:id="rId13"/>
    <p:sldId id="260" r:id="rId14"/>
    <p:sldId id="326" r:id="rId15"/>
    <p:sldId id="528" r:id="rId16"/>
    <p:sldId id="296" r:id="rId17"/>
    <p:sldId id="529" r:id="rId18"/>
    <p:sldId id="531" r:id="rId19"/>
    <p:sldId id="300" r:id="rId20"/>
    <p:sldId id="5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45" d="100"/>
          <a:sy n="45" d="100"/>
        </p:scale>
        <p:origin x="67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9400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9363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0773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9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381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58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3" r:id="rId19"/>
    <p:sldLayoutId id="2147483712" r:id="rId2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wma"/><Relationship Id="rId7" Type="http://schemas.openxmlformats.org/officeDocument/2006/relationships/slideLayout" Target="../slideLayouts/slideLayout1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wma"/><Relationship Id="rId5" Type="http://schemas.microsoft.com/office/2007/relationships/media" Target="../media/media6.wma"/><Relationship Id="rId10" Type="http://schemas.openxmlformats.org/officeDocument/2006/relationships/image" Target="../media/image14.png"/><Relationship Id="rId4" Type="http://schemas.openxmlformats.org/officeDocument/2006/relationships/audio" Target="../media/media5.wma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611" y="5550794"/>
            <a:ext cx="1558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694834" y="315461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7979606" y="311290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7" y="2968633"/>
            <a:ext cx="11314985" cy="200853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r>
              <a:rPr lang="en-US" sz="3600" spc="-80" dirty="0" smtClean="0"/>
              <a:t> </a:t>
            </a:r>
            <a:endParaRPr sz="36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4685922" y="323053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060406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4599920" y="423959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7224267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6146998" y="31729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3804457" y="372134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694918" y="42148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8750798" y="422453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7282040" y="37102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703235" y="574426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0267" y="1418096"/>
            <a:ext cx="9087004" cy="4718713"/>
          </a:xfrm>
          <a:prstGeom prst="rect">
            <a:avLst/>
          </a:prstGeom>
        </p:spPr>
      </p:pic>
      <p:sp>
        <p:nvSpPr>
          <p:cNvPr id="23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3843879" y="1909793"/>
            <a:ext cx="5243849" cy="1691535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3879" y="4207887"/>
            <a:ext cx="4443690" cy="13223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2367276" y="3411107"/>
            <a:ext cx="7440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Câu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1: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Hươu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đã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làm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gì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khi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dê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hỏi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?</a:t>
            </a:r>
            <a:endParaRPr lang="vi-VN" sz="3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322730" y="4334437"/>
            <a:ext cx="1016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0099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Hươu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trả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lời</a:t>
            </a:r>
            <a:r>
              <a:rPr lang="en-US" sz="3600" i="1" dirty="0">
                <a:solidFill>
                  <a:srgbClr val="009900"/>
                </a:solidFill>
              </a:rPr>
              <a:t> “</a:t>
            </a:r>
            <a:r>
              <a:rPr lang="en-US" sz="3600" i="1" dirty="0" err="1">
                <a:solidFill>
                  <a:srgbClr val="009900"/>
                </a:solidFill>
              </a:rPr>
              <a:t>không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biết</a:t>
            </a:r>
            <a:r>
              <a:rPr lang="en-US" sz="3600" i="1" dirty="0">
                <a:solidFill>
                  <a:srgbClr val="009900"/>
                </a:solidFill>
              </a:rPr>
              <a:t>”. </a:t>
            </a:r>
            <a:r>
              <a:rPr lang="en-US" sz="3600" i="1" dirty="0" err="1">
                <a:solidFill>
                  <a:srgbClr val="009900"/>
                </a:solidFill>
              </a:rPr>
              <a:t>Rồi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lắc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đầu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bỏ</a:t>
            </a:r>
            <a:r>
              <a:rPr lang="en-US" sz="3600" i="1" dirty="0">
                <a:solidFill>
                  <a:srgbClr val="009900"/>
                </a:solidFill>
              </a:rPr>
              <a:t> </a:t>
            </a:r>
            <a:r>
              <a:rPr lang="en-US" sz="3600" i="1" dirty="0" err="1">
                <a:solidFill>
                  <a:srgbClr val="009900"/>
                </a:solidFill>
              </a:rPr>
              <a:t>đi</a:t>
            </a:r>
            <a:r>
              <a:rPr lang="en-US" sz="3600" i="1" dirty="0"/>
              <a:t>.</a:t>
            </a:r>
            <a:endParaRPr lang="en-US" sz="3600" dirty="0"/>
          </a:p>
        </p:txBody>
      </p:sp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90551" y="29024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7" b="9753"/>
          <a:stretch/>
        </p:blipFill>
        <p:spPr>
          <a:xfrm>
            <a:off x="787790" y="459319"/>
            <a:ext cx="10493009" cy="603504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 rot="356983">
            <a:off x="6706468" y="271044"/>
            <a:ext cx="5001847" cy="2424527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sau đây đúng với thái độ của hà mã </a:t>
            </a:r>
            <a:r>
              <a:rPr lang="vi-VN" sz="3200" spc="-1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cún nhờ đưa qua sông?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3489659" y="3843514"/>
            <a:ext cx="70052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 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Flowchart: Terminator 17"/>
          <p:cNvSpPr/>
          <p:nvPr/>
        </p:nvSpPr>
        <p:spPr>
          <a:xfrm>
            <a:off x="3489659" y="4592376"/>
            <a:ext cx="7243990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B.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  <p:sp>
        <p:nvSpPr>
          <p:cNvPr id="19" name="Flowchart: Terminator 18"/>
          <p:cNvSpPr/>
          <p:nvPr/>
        </p:nvSpPr>
        <p:spPr>
          <a:xfrm>
            <a:off x="3489659" y="5323509"/>
            <a:ext cx="7005289" cy="644819"/>
          </a:xfrm>
          <a:prstGeom prst="flowChartTerminator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90866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79156" y="2460443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43775" y="2620441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sao dê con thấy xấu hổ?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63034" y="263093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990726" y="4219441"/>
            <a:ext cx="10048874" cy="214453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667" r="90000">
                        <a14:foregroundMark x1="63167" y1="62500" x2="12917" y2="70167"/>
                        <a14:foregroundMark x1="31417" y1="69500" x2="30083" y2="20417"/>
                        <a14:foregroundMark x1="60583" y1="28833" x2="56583" y2="28833"/>
                        <a14:foregroundMark x1="45333" y1="24000" x2="42667" y2="39333"/>
                        <a14:foregroundMark x1="40083" y1="35167" x2="45333" y2="33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737" y="61710"/>
            <a:ext cx="2258382" cy="23725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01118" y="3381119"/>
            <a:ext cx="9662377" cy="1564697"/>
            <a:chOff x="1881479" y="1597500"/>
            <a:chExt cx="1106346" cy="402846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820501" y="3738669"/>
            <a:ext cx="7202809" cy="1055602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học được điều gì từ câu chuyện này?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03610" y="60488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97672" y="3557869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18795" y="2254816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3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92" y="-703384"/>
            <a:ext cx="5563553" cy="67999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9871" y="2696586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686" y="422031"/>
            <a:ext cx="6049108" cy="595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89866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72172" y="1519834"/>
            <a:ext cx="11161028" cy="34887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5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vi-VN" sz="3200" b="1" dirty="0" smtClean="0">
                <a:solidFill>
                  <a:srgbClr val="C86A4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bài đọc, câu nào là câu hỏi lịch sự vói người lớn tuổi?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Dựa vào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 nói tiếp các câu dưới đây: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 a.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Muốn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(...).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   b. 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ai đó giúp, em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phải (...).</a:t>
            </a: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/>
            </a:r>
            <a:br>
              <a:rPr lang="vi-VN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</a:br>
            <a:endParaRPr lang="en-US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608" y="3828176"/>
            <a:ext cx="3429000" cy="3429000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9324757" y="2356640"/>
            <a:ext cx="2395071" cy="197581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8572" y="1538123"/>
            <a:ext cx="11161028" cy="476107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spcAft>
                <a:spcPts val="500"/>
              </a:spcAft>
              <a:buAutoNum type="arabicPeriod"/>
            </a:pP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Trong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bài đọc, câu nào là câu hỏi lịch sự </a:t>
            </a:r>
            <a:r>
              <a:rPr lang="en-US" sz="3200" dirty="0" err="1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người lớn tuổi</a:t>
            </a:r>
            <a:r>
              <a:rPr lang="vi-VN" sz="3200" dirty="0" smtClean="0">
                <a:solidFill>
                  <a:srgbClr val="242929"/>
                </a:solidFill>
                <a:latin typeface="+mj-lt"/>
                <a:ea typeface="Arial" panose="020B0604020202020204" pitchFamily="34" charset="0"/>
              </a:rPr>
              <a:t>?</a:t>
            </a:r>
            <a:endParaRPr lang="en-US" sz="3200" dirty="0" smtClean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  <a:p>
            <a:pPr>
              <a:spcAft>
                <a:spcPts val="500"/>
              </a:spcAf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-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anh hà mã, anh giúp bọn em qua sông được không ạ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700"/>
              </a:spcAft>
              <a:buClr>
                <a:srgbClr val="C86A4E"/>
              </a:buClr>
              <a:buSzPts val="1200"/>
              <a:tabLst>
                <a:tab pos="623570" algn="l"/>
              </a:tabLst>
            </a:pP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Dựa vào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đọc, nói tiếp các câu dưới đây: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a.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en-US" sz="32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vi-VN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42929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700"/>
              </a:spcAft>
              <a:buClr>
                <a:srgbClr val="242929"/>
              </a:buClr>
              <a:buSzPts val="1200"/>
              <a:tabLst>
                <a:tab pos="864870" algn="l"/>
              </a:tabLst>
            </a:pPr>
            <a:r>
              <a:rPr lang="en-US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b. 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 ai đó giúp, em </a:t>
            </a:r>
            <a:r>
              <a:rPr lang="en-US" sz="3200" dirty="0" err="1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242929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phải </a:t>
            </a:r>
            <a:r>
              <a:rPr lang="vi-VN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“cảm ơn”</a:t>
            </a:r>
            <a:r>
              <a:rPr lang="vi-VN" sz="3200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500"/>
              </a:spcAft>
            </a:pPr>
            <a:endParaRPr lang="en-US" sz="3200" dirty="0" smtClean="0">
              <a:solidFill>
                <a:srgbClr val="00B0F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514350" indent="-514350">
              <a:spcAft>
                <a:spcPts val="500"/>
              </a:spcAft>
              <a:buAutoNum type="arabicPeriod"/>
            </a:pPr>
            <a:endParaRPr lang="en-US" sz="3200" dirty="0">
              <a:solidFill>
                <a:srgbClr val="242929"/>
              </a:solidFill>
              <a:latin typeface="+mj-lt"/>
              <a:ea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971" y="365884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  <a:endParaRPr lang="en-US" sz="8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048565" cy="659755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652207" y="173131"/>
            <a:ext cx="936927" cy="8046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48896" y="5886809"/>
            <a:ext cx="12192001" cy="9711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0" y="5599938"/>
            <a:ext cx="12317506" cy="1258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Bạn được nhận quà sẽ nói gì?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 em được nhận quà em sẽ nói gì?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235" y="448235"/>
            <a:ext cx="7781365" cy="55581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318" y="448235"/>
            <a:ext cx="963251" cy="10729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85481" y="5611906"/>
            <a:ext cx="11421036" cy="9323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5481" y="5342965"/>
            <a:ext cx="11421036" cy="1201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buSzPts val="1100"/>
            </a:pPr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Nếu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làm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hỏng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đó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trong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nhà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,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em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sẽ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nói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với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mẹ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?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520567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30" y="376519"/>
            <a:ext cx="11528611" cy="6113928"/>
          </a:xfrm>
          <a:prstGeom prst="rect">
            <a:avLst/>
          </a:prstGeom>
        </p:spPr>
      </p:pic>
      <p:pic>
        <p:nvPicPr>
          <p:cNvPr id="10" name="RiverFlowsInYou-Yiruma-2967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7035" y="-1097445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5859" y="-1086421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730" y="387543"/>
            <a:ext cx="11528611" cy="6102903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6730" y="-10698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634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8865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8936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35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848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ẢM ƠN ANH HÀ MÃ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895825" y="493644"/>
            <a:ext cx="112064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495167" y="560705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845024" y="1623569"/>
            <a:ext cx="1113361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ạ?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–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”!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314960" y="172115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1157333" y="4878466"/>
            <a:ext cx="110465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Sang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ạ!</a:t>
            </a:r>
          </a:p>
          <a:p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  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345858" y="487846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85769" y="2439025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918094" y="313000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50419" y="3823890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 flipV="1">
            <a:off x="6203407" y="3122023"/>
            <a:ext cx="719909" cy="188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901532" y="376931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33386" y="4540045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455219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92463" y="523392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ạc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6204" y="5213424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63361" y="5236670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110787" y="5899086"/>
            <a:ext cx="243892" cy="5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  <p:bldP spid="41" grpId="0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1640</TotalTime>
  <Words>698</Words>
  <Application>Microsoft Office PowerPoint</Application>
  <PresentationFormat>Widescreen</PresentationFormat>
  <Paragraphs>75</Paragraphs>
  <Slides>19</Slides>
  <Notes>8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Microsoft YaHei</vt:lpstr>
      <vt:lpstr>SimSun</vt:lpstr>
      <vt:lpstr>Arial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ASUS</cp:lastModifiedBy>
  <cp:revision>119</cp:revision>
  <dcterms:created xsi:type="dcterms:W3CDTF">2021-06-19T10:18:58Z</dcterms:created>
  <dcterms:modified xsi:type="dcterms:W3CDTF">2024-04-14T13:40:42Z</dcterms:modified>
</cp:coreProperties>
</file>