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6"/>
  </p:notesMasterIdLst>
  <p:handoutMasterIdLst>
    <p:handoutMasterId r:id="rId27"/>
  </p:handoutMasterIdLst>
  <p:sldIdLst>
    <p:sldId id="298" r:id="rId2"/>
    <p:sldId id="299" r:id="rId3"/>
    <p:sldId id="276" r:id="rId4"/>
    <p:sldId id="258" r:id="rId5"/>
    <p:sldId id="259" r:id="rId6"/>
    <p:sldId id="262" r:id="rId7"/>
    <p:sldId id="270" r:id="rId8"/>
    <p:sldId id="271" r:id="rId9"/>
    <p:sldId id="273" r:id="rId10"/>
    <p:sldId id="277" r:id="rId11"/>
    <p:sldId id="278" r:id="rId12"/>
    <p:sldId id="274" r:id="rId13"/>
    <p:sldId id="288" r:id="rId14"/>
    <p:sldId id="266" r:id="rId15"/>
    <p:sldId id="282" r:id="rId16"/>
    <p:sldId id="279" r:id="rId17"/>
    <p:sldId id="264" r:id="rId18"/>
    <p:sldId id="267" r:id="rId19"/>
    <p:sldId id="293" r:id="rId20"/>
    <p:sldId id="294" r:id="rId21"/>
    <p:sldId id="295" r:id="rId22"/>
    <p:sldId id="296" r:id="rId23"/>
    <p:sldId id="289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ê Thị  Hằng" initials="LT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F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1086" y="-240"/>
      </p:cViewPr>
      <p:guideLst>
        <p:guide orient="horz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03T16:47:54.922" idx="1">
    <p:pos x="3181" y="230"/>
    <p:text>Nháy vào dòng chữ "Tôi là ai" để quay lại trang 5 ô vuông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1C45-EBC8-4EF0-ACAF-DBFE137B7ABD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839EF-AAF3-4350-841C-9F308646E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0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61F6E-C291-4512-BEDE-3D7E15905F5A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08594-347B-43DB-8C98-706BF103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9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8594-347B-43DB-8C98-706BF10307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3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2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3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63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606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63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3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8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1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8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4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1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2873C-46E8-4DCC-B6E2-B0A96979C2F2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6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67" r:id="rId12"/>
    <p:sldLayoutId id="2147483881" r:id="rId13"/>
    <p:sldLayoutId id="214748381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28.jpg"/><Relationship Id="rId3" Type="http://schemas.openxmlformats.org/officeDocument/2006/relationships/audio" Target="../media/audio2.wav"/><Relationship Id="rId7" Type="http://schemas.openxmlformats.org/officeDocument/2006/relationships/image" Target="../media/image24.jpg"/><Relationship Id="rId12" Type="http://schemas.openxmlformats.org/officeDocument/2006/relationships/image" Target="../media/image27.jpg"/><Relationship Id="rId2" Type="http://schemas.openxmlformats.org/officeDocument/2006/relationships/audio" Target="../media/audio1.wav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11" Type="http://schemas.openxmlformats.org/officeDocument/2006/relationships/image" Target="../media/image26.jpg"/><Relationship Id="rId5" Type="http://schemas.openxmlformats.org/officeDocument/2006/relationships/image" Target="../media/image22.jpg"/><Relationship Id="rId15" Type="http://schemas.openxmlformats.org/officeDocument/2006/relationships/image" Target="../media/image14.jpg"/><Relationship Id="rId10" Type="http://schemas.openxmlformats.org/officeDocument/2006/relationships/image" Target="../media/image25.jpg"/><Relationship Id="rId4" Type="http://schemas.openxmlformats.org/officeDocument/2006/relationships/image" Target="../media/image21.jpg"/><Relationship Id="rId9" Type="http://schemas.openxmlformats.org/officeDocument/2006/relationships/image" Target="../media/image15.jpg"/><Relationship Id="rId1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2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slide" Target="slide13.xml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vòng quay"/>
          <p:cNvGrpSpPr/>
          <p:nvPr/>
        </p:nvGrpSpPr>
        <p:grpSpPr>
          <a:xfrm>
            <a:off x="228600" y="609600"/>
            <a:ext cx="5486400" cy="5486400"/>
            <a:chOff x="228600" y="609600"/>
            <a:chExt cx="5486400" cy="5486400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609600"/>
              <a:ext cx="5486400" cy="5486400"/>
              <a:chOff x="2593975" y="1538288"/>
              <a:chExt cx="3954463" cy="3783013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4572000" y="1538288"/>
                <a:ext cx="1638300" cy="1890713"/>
              </a:xfrm>
              <a:custGeom>
                <a:avLst/>
                <a:gdLst>
                  <a:gd name="T0" fmla="*/ 0 w 8603"/>
                  <a:gd name="T1" fmla="*/ 9933 h 9933"/>
                  <a:gd name="T2" fmla="*/ 8603 w 8603"/>
                  <a:gd name="T3" fmla="*/ 4966 h 9933"/>
                  <a:gd name="T4" fmla="*/ 0 w 8603"/>
                  <a:gd name="T5" fmla="*/ 0 h 9933"/>
                  <a:gd name="T6" fmla="*/ 0 w 8603"/>
                  <a:gd name="T7" fmla="*/ 9933 h 9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03" h="9933">
                    <a:moveTo>
                      <a:pt x="0" y="9933"/>
                    </a:moveTo>
                    <a:lnTo>
                      <a:pt x="8603" y="4966"/>
                    </a:lnTo>
                    <a:cubicBezTo>
                      <a:pt x="6829" y="1893"/>
                      <a:pt x="3549" y="0"/>
                      <a:pt x="0" y="0"/>
                    </a:cubicBezTo>
                    <a:lnTo>
                      <a:pt x="0" y="9933"/>
                    </a:lnTo>
                    <a:close/>
                  </a:path>
                </a:pathLst>
              </a:custGeom>
              <a:solidFill>
                <a:srgbClr val="4572A7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4572000" y="2482851"/>
                <a:ext cx="1976438" cy="1892300"/>
              </a:xfrm>
              <a:custGeom>
                <a:avLst/>
                <a:gdLst>
                  <a:gd name="T0" fmla="*/ 0 w 10377"/>
                  <a:gd name="T1" fmla="*/ 4967 h 9934"/>
                  <a:gd name="T2" fmla="*/ 8603 w 10377"/>
                  <a:gd name="T3" fmla="*/ 9934 h 9934"/>
                  <a:gd name="T4" fmla="*/ 8603 w 10377"/>
                  <a:gd name="T5" fmla="*/ 0 h 9934"/>
                  <a:gd name="T6" fmla="*/ 0 w 10377"/>
                  <a:gd name="T7" fmla="*/ 4967 h 9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77" h="9934">
                    <a:moveTo>
                      <a:pt x="0" y="4967"/>
                    </a:moveTo>
                    <a:lnTo>
                      <a:pt x="8603" y="9934"/>
                    </a:lnTo>
                    <a:cubicBezTo>
                      <a:pt x="10377" y="6860"/>
                      <a:pt x="10377" y="3074"/>
                      <a:pt x="8603" y="0"/>
                    </a:cubicBezTo>
                    <a:lnTo>
                      <a:pt x="0" y="4967"/>
                    </a:lnTo>
                    <a:close/>
                  </a:path>
                </a:pathLst>
              </a:custGeom>
              <a:solidFill>
                <a:srgbClr val="AA464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4572000" y="3429001"/>
                <a:ext cx="1638300" cy="1892300"/>
              </a:xfrm>
              <a:custGeom>
                <a:avLst/>
                <a:gdLst>
                  <a:gd name="T0" fmla="*/ 0 w 8603"/>
                  <a:gd name="T1" fmla="*/ 0 h 9933"/>
                  <a:gd name="T2" fmla="*/ 0 w 8603"/>
                  <a:gd name="T3" fmla="*/ 9933 h 9933"/>
                  <a:gd name="T4" fmla="*/ 8603 w 8603"/>
                  <a:gd name="T5" fmla="*/ 4967 h 9933"/>
                  <a:gd name="T6" fmla="*/ 0 w 8603"/>
                  <a:gd name="T7" fmla="*/ 0 h 9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03" h="9933">
                    <a:moveTo>
                      <a:pt x="0" y="0"/>
                    </a:moveTo>
                    <a:lnTo>
                      <a:pt x="0" y="9933"/>
                    </a:lnTo>
                    <a:cubicBezTo>
                      <a:pt x="3549" y="9933"/>
                      <a:pt x="6829" y="8040"/>
                      <a:pt x="8603" y="49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A54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932113" y="3429001"/>
                <a:ext cx="1639888" cy="1892300"/>
              </a:xfrm>
              <a:custGeom>
                <a:avLst/>
                <a:gdLst>
                  <a:gd name="T0" fmla="*/ 8602 w 8602"/>
                  <a:gd name="T1" fmla="*/ 0 h 9933"/>
                  <a:gd name="T2" fmla="*/ 0 w 8602"/>
                  <a:gd name="T3" fmla="*/ 4967 h 9933"/>
                  <a:gd name="T4" fmla="*/ 8602 w 8602"/>
                  <a:gd name="T5" fmla="*/ 9933 h 9933"/>
                  <a:gd name="T6" fmla="*/ 8602 w 8602"/>
                  <a:gd name="T7" fmla="*/ 0 h 9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02" h="9933">
                    <a:moveTo>
                      <a:pt x="8602" y="0"/>
                    </a:moveTo>
                    <a:lnTo>
                      <a:pt x="0" y="4967"/>
                    </a:lnTo>
                    <a:cubicBezTo>
                      <a:pt x="1774" y="8040"/>
                      <a:pt x="5054" y="9933"/>
                      <a:pt x="8602" y="9933"/>
                    </a:cubicBezTo>
                    <a:lnTo>
                      <a:pt x="8602" y="0"/>
                    </a:lnTo>
                    <a:close/>
                  </a:path>
                </a:pathLst>
              </a:custGeom>
              <a:solidFill>
                <a:srgbClr val="71588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593975" y="2482851"/>
                <a:ext cx="1978025" cy="1892300"/>
              </a:xfrm>
              <a:custGeom>
                <a:avLst/>
                <a:gdLst>
                  <a:gd name="T0" fmla="*/ 20753 w 20753"/>
                  <a:gd name="T1" fmla="*/ 9934 h 19867"/>
                  <a:gd name="T2" fmla="*/ 3548 w 20753"/>
                  <a:gd name="T3" fmla="*/ 0 h 19867"/>
                  <a:gd name="T4" fmla="*/ 3548 w 20753"/>
                  <a:gd name="T5" fmla="*/ 19867 h 19867"/>
                  <a:gd name="T6" fmla="*/ 20753 w 20753"/>
                  <a:gd name="T7" fmla="*/ 9934 h 19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53" h="19867">
                    <a:moveTo>
                      <a:pt x="20753" y="9934"/>
                    </a:moveTo>
                    <a:lnTo>
                      <a:pt x="3548" y="0"/>
                    </a:lnTo>
                    <a:cubicBezTo>
                      <a:pt x="0" y="6147"/>
                      <a:pt x="0" y="13720"/>
                      <a:pt x="3548" y="19867"/>
                    </a:cubicBezTo>
                    <a:lnTo>
                      <a:pt x="20753" y="9934"/>
                    </a:lnTo>
                    <a:close/>
                  </a:path>
                </a:pathLst>
              </a:custGeom>
              <a:solidFill>
                <a:srgbClr val="4198A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932113" y="1538288"/>
                <a:ext cx="1639888" cy="1890713"/>
              </a:xfrm>
              <a:custGeom>
                <a:avLst/>
                <a:gdLst>
                  <a:gd name="T0" fmla="*/ 17205 w 17205"/>
                  <a:gd name="T1" fmla="*/ 19867 h 19867"/>
                  <a:gd name="T2" fmla="*/ 17205 w 17205"/>
                  <a:gd name="T3" fmla="*/ 0 h 19867"/>
                  <a:gd name="T4" fmla="*/ 0 w 17205"/>
                  <a:gd name="T5" fmla="*/ 9933 h 19867"/>
                  <a:gd name="T6" fmla="*/ 17205 w 17205"/>
                  <a:gd name="T7" fmla="*/ 19867 h 19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05" h="19867">
                    <a:moveTo>
                      <a:pt x="17205" y="19867"/>
                    </a:moveTo>
                    <a:lnTo>
                      <a:pt x="17205" y="0"/>
                    </a:lnTo>
                    <a:cubicBezTo>
                      <a:pt x="10108" y="0"/>
                      <a:pt x="3549" y="3787"/>
                      <a:pt x="0" y="9933"/>
                    </a:cubicBezTo>
                    <a:lnTo>
                      <a:pt x="17205" y="19867"/>
                    </a:lnTo>
                    <a:close/>
                  </a:path>
                </a:pathLst>
              </a:custGeom>
              <a:solidFill>
                <a:srgbClr val="DB843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09600" y="3166983"/>
              <a:ext cx="1639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1 CÁI KẸO MÚT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8216786">
              <a:off x="1604002" y="4723824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</a:rPr>
                <a:t>MấT</a:t>
              </a:r>
              <a:r>
                <a:rPr lang="en-US" b="1" dirty="0">
                  <a:solidFill>
                    <a:srgbClr val="FFFFFF"/>
                  </a:solidFill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</a:rPr>
                <a:t>lượt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980511">
              <a:off x="1603787" y="1794387"/>
              <a:ext cx="107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100 </a:t>
              </a:r>
              <a:r>
                <a:rPr lang="en-US" b="1" dirty="0" err="1">
                  <a:solidFill>
                    <a:srgbClr val="FFFFFF"/>
                  </a:solidFill>
                </a:rPr>
                <a:t>điểm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7097634">
              <a:off x="3128683" y="1612288"/>
              <a:ext cx="1327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1 </a:t>
              </a:r>
              <a:r>
                <a:rPr lang="en-US" b="1" dirty="0" err="1">
                  <a:solidFill>
                    <a:srgbClr val="FFFFFF"/>
                  </a:solidFill>
                </a:rPr>
                <a:t>cái</a:t>
              </a:r>
              <a:r>
                <a:rPr lang="en-US" b="1" dirty="0">
                  <a:solidFill>
                    <a:srgbClr val="FFFFFF"/>
                  </a:solidFill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</a:rPr>
                <a:t>bút</a:t>
              </a:r>
              <a:r>
                <a:rPr lang="en-US" b="1" dirty="0">
                  <a:solidFill>
                    <a:srgbClr val="FFFFFF"/>
                  </a:solidFill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</a:rPr>
                <a:t>chì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0629452">
              <a:off x="3970966" y="3264639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90 </a:t>
              </a:r>
              <a:r>
                <a:rPr lang="en-US" b="1" dirty="0" err="1">
                  <a:solidFill>
                    <a:srgbClr val="FFFFFF"/>
                  </a:solidFill>
                </a:rPr>
                <a:t>điểm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4735921">
              <a:off x="2582342" y="4546708"/>
              <a:ext cx="2160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</a:rPr>
                <a:t>Cả</a:t>
              </a:r>
              <a:r>
                <a:rPr lang="en-US" b="1" dirty="0">
                  <a:solidFill>
                    <a:srgbClr val="FFFFFF"/>
                  </a:solidFill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</a:rPr>
                <a:t>lớp</a:t>
              </a:r>
              <a:r>
                <a:rPr lang="en-US" b="1" dirty="0">
                  <a:solidFill>
                    <a:srgbClr val="FFFFFF"/>
                  </a:solidFill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</a:rPr>
                <a:t>hát</a:t>
              </a:r>
              <a:r>
                <a:rPr lang="en-US" b="1" dirty="0">
                  <a:solidFill>
                    <a:srgbClr val="FFFFFF"/>
                  </a:solidFill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</a:rPr>
                <a:t>tặng</a:t>
              </a:r>
              <a:r>
                <a:rPr lang="en-US" b="1" dirty="0">
                  <a:solidFill>
                    <a:srgbClr val="FFFFFF"/>
                  </a:solidFill>
                </a:rPr>
                <a:t> 1 </a:t>
              </a:r>
              <a:r>
                <a:rPr lang="en-US" b="1" dirty="0" err="1">
                  <a:solidFill>
                    <a:srgbClr val="FFFFFF"/>
                  </a:solidFill>
                </a:rPr>
                <a:t>bài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nút quay"/>
          <p:cNvSpPr/>
          <p:nvPr/>
        </p:nvSpPr>
        <p:spPr>
          <a:xfrm>
            <a:off x="0" y="6096000"/>
            <a:ext cx="2153191" cy="7620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Quay</a:t>
            </a:r>
          </a:p>
        </p:txBody>
      </p:sp>
      <p:sp>
        <p:nvSpPr>
          <p:cNvPr id="20" name="Lightning Bolt 19"/>
          <p:cNvSpPr/>
          <p:nvPr/>
        </p:nvSpPr>
        <p:spPr>
          <a:xfrm rot="20267281">
            <a:off x="-533401" y="3308145"/>
            <a:ext cx="1066800" cy="282322"/>
          </a:xfrm>
          <a:prstGeom prst="lightningBol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vongqua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2046" y="3657600"/>
            <a:ext cx="380154" cy="380154"/>
          </a:xfrm>
          <a:prstGeom prst="rect">
            <a:avLst/>
          </a:prstGeom>
        </p:spPr>
      </p:pic>
      <p:sp>
        <p:nvSpPr>
          <p:cNvPr id="22" name="Pentagon 21">
            <a:hlinkClick r:id="rId5" action="ppaction://hlinksldjump"/>
          </p:cNvPr>
          <p:cNvSpPr/>
          <p:nvPr/>
        </p:nvSpPr>
        <p:spPr>
          <a:xfrm>
            <a:off x="7620000" y="6172200"/>
            <a:ext cx="1143000" cy="6858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686800" y="6172200"/>
            <a:ext cx="457200" cy="68580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-91440"/>
            <a:ext cx="75300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vòng</a:t>
            </a:r>
            <a:r>
              <a: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quay may </a:t>
            </a:r>
            <a:r>
              <a:rPr lang="en-US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mắn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72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3040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2895600" y="199292"/>
            <a:ext cx="3381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là ai?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92565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274618" y="0"/>
            <a:ext cx="1600200" cy="16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953000"/>
            <a:ext cx="16764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37" y="4937017"/>
            <a:ext cx="1692383" cy="1692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06" y="4944538"/>
            <a:ext cx="1692383" cy="168486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0" y="5029200"/>
            <a:ext cx="3276600" cy="1143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Chuột máy tính</a:t>
            </a:r>
          </a:p>
        </p:txBody>
      </p:sp>
      <p:sp>
        <p:nvSpPr>
          <p:cNvPr id="9" name="Arrow: Right 8">
            <a:hlinkClick r:id="rId7" action="ppaction://hlinksldjump"/>
            <a:extLst>
              <a:ext uri="{FF2B5EF4-FFF2-40B4-BE49-F238E27FC236}">
                <a16:creationId xmlns:a16="http://schemas.microsoft.com/office/drawing/2014/main" id="{BADDCFC4-C1AD-8A25-ADA0-9852517214F7}"/>
              </a:ext>
            </a:extLst>
          </p:cNvPr>
          <p:cNvSpPr/>
          <p:nvPr/>
        </p:nvSpPr>
        <p:spPr>
          <a:xfrm>
            <a:off x="8513298" y="65532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6719 0.0007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2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24115 0.00069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2895600" y="199292"/>
            <a:ext cx="3381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là ai?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92565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có nhiều hình dạng khác nhau</a:t>
            </a:r>
          </a:p>
          <a:p>
            <a:pPr marL="285750" indent="-285750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có thể phát ra âm thanh</a:t>
            </a:r>
          </a:p>
          <a:p>
            <a:pPr marL="285750" indent="-285750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hình ảnh của tôi</a:t>
            </a:r>
            <a:endParaRPr lang="en-US" sz="320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274618" y="0"/>
            <a:ext cx="1600200" cy="16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3" y="3621219"/>
            <a:ext cx="2152650" cy="1588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71" y="2792690"/>
            <a:ext cx="2000250" cy="2000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36" y="3827031"/>
            <a:ext cx="4147528" cy="257583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0" y="5029200"/>
            <a:ext cx="3276600" cy="1143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Loa máy tính</a:t>
            </a:r>
          </a:p>
        </p:txBody>
      </p:sp>
      <p:sp>
        <p:nvSpPr>
          <p:cNvPr id="12" name="Arrow: Right 11">
            <a:hlinkClick r:id="rId7" action="ppaction://hlinksldjump"/>
            <a:extLst>
              <a:ext uri="{FF2B5EF4-FFF2-40B4-BE49-F238E27FC236}">
                <a16:creationId xmlns:a16="http://schemas.microsoft.com/office/drawing/2014/main" id="{663CB9D3-526F-A7A7-CBA5-6D54561DE06F}"/>
              </a:ext>
            </a:extLst>
          </p:cNvPr>
          <p:cNvSpPr/>
          <p:nvPr/>
        </p:nvSpPr>
        <p:spPr>
          <a:xfrm>
            <a:off x="8229600" y="6248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5 -0.00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2895600" y="199292"/>
            <a:ext cx="3381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98804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143000" y="32532"/>
            <a:ext cx="1600200" cy="16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4" b="27986"/>
          <a:stretch/>
        </p:blipFill>
        <p:spPr>
          <a:xfrm>
            <a:off x="993000" y="5338235"/>
            <a:ext cx="2143125" cy="833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943475"/>
            <a:ext cx="2143125" cy="19145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0" y="5029200"/>
            <a:ext cx="3276600" cy="1143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Thân máy tính</a:t>
            </a:r>
          </a:p>
        </p:txBody>
      </p:sp>
      <p:sp>
        <p:nvSpPr>
          <p:cNvPr id="9" name="Arrow: Right 8">
            <a:hlinkClick r:id="rId6" action="ppaction://hlinksldjump"/>
            <a:extLst>
              <a:ext uri="{FF2B5EF4-FFF2-40B4-BE49-F238E27FC236}">
                <a16:creationId xmlns:a16="http://schemas.microsoft.com/office/drawing/2014/main" id="{12B7C434-A703-449C-17EB-CE88222EA40F}"/>
              </a:ext>
            </a:extLst>
          </p:cNvPr>
          <p:cNvSpPr/>
          <p:nvPr/>
        </p:nvSpPr>
        <p:spPr>
          <a:xfrm>
            <a:off x="8229600" y="6248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25 -3.7037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5 3.33333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1049">
            <a:extLst>
              <a:ext uri="{FF2B5EF4-FFF2-40B4-BE49-F238E27FC236}">
                <a16:creationId xmlns:a16="http://schemas.microsoft.com/office/drawing/2014/main" id="{5223EC50-7CD5-7657-79B0-F7CD62DC1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988" y="0"/>
            <a:ext cx="5788412" cy="6879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387E6A-7507-10F5-C446-DBF6DBC3C682}"/>
              </a:ext>
            </a:extLst>
          </p:cNvPr>
          <p:cNvSpPr txBox="1"/>
          <p:nvPr/>
        </p:nvSpPr>
        <p:spPr>
          <a:xfrm>
            <a:off x="2422924" y="1977392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39DDDA-083D-0244-4B84-8A8BC0B18809}"/>
              </a:ext>
            </a:extLst>
          </p:cNvPr>
          <p:cNvSpPr txBox="1"/>
          <p:nvPr/>
        </p:nvSpPr>
        <p:spPr>
          <a:xfrm>
            <a:off x="2408497" y="3325347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FFB963-8522-8840-A212-5457A5E43BEC}"/>
              </a:ext>
            </a:extLst>
          </p:cNvPr>
          <p:cNvSpPr txBox="1"/>
          <p:nvPr/>
        </p:nvSpPr>
        <p:spPr>
          <a:xfrm>
            <a:off x="2421321" y="426176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Bàn phím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0C240D-DA52-3659-BF7F-D7BD199AF356}"/>
              </a:ext>
            </a:extLst>
          </p:cNvPr>
          <p:cNvSpPr txBox="1"/>
          <p:nvPr/>
        </p:nvSpPr>
        <p:spPr>
          <a:xfrm>
            <a:off x="2153363" y="5301734"/>
            <a:ext cx="162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Chuột máy tính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233387-31F1-DEA5-9383-C3A2075269D4}"/>
              </a:ext>
            </a:extLst>
          </p:cNvPr>
          <p:cNvSpPr txBox="1"/>
          <p:nvPr/>
        </p:nvSpPr>
        <p:spPr>
          <a:xfrm>
            <a:off x="2693832" y="623815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B690F8-9120-7106-AADB-0F83DAA2517E}"/>
              </a:ext>
            </a:extLst>
          </p:cNvPr>
          <p:cNvCxnSpPr>
            <a:cxnSpLocks/>
          </p:cNvCxnSpPr>
          <p:nvPr/>
        </p:nvCxnSpPr>
        <p:spPr>
          <a:xfrm>
            <a:off x="3983770" y="2013335"/>
            <a:ext cx="1274030" cy="292649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D42DE9-2F0D-CF1D-6273-5A1B9ECFF3B4}"/>
              </a:ext>
            </a:extLst>
          </p:cNvPr>
          <p:cNvCxnSpPr>
            <a:cxnSpLocks/>
          </p:cNvCxnSpPr>
          <p:nvPr/>
        </p:nvCxnSpPr>
        <p:spPr>
          <a:xfrm>
            <a:off x="4009509" y="3331893"/>
            <a:ext cx="1248291" cy="257254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27D591-FDF7-7AE2-7E9B-1F1E7B4B3EC1}"/>
              </a:ext>
            </a:extLst>
          </p:cNvPr>
          <p:cNvCxnSpPr>
            <a:cxnSpLocks/>
          </p:cNvCxnSpPr>
          <p:nvPr/>
        </p:nvCxnSpPr>
        <p:spPr>
          <a:xfrm flipV="1">
            <a:off x="3983770" y="2013335"/>
            <a:ext cx="1274030" cy="220757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8F8240-26A4-DF58-54B6-98EF65C366DF}"/>
              </a:ext>
            </a:extLst>
          </p:cNvPr>
          <p:cNvCxnSpPr>
            <a:cxnSpLocks/>
          </p:cNvCxnSpPr>
          <p:nvPr/>
        </p:nvCxnSpPr>
        <p:spPr>
          <a:xfrm flipV="1">
            <a:off x="3970946" y="4446432"/>
            <a:ext cx="1286854" cy="64766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7E11DCBA-F414-6593-D6EE-99BF41DCDC25}"/>
              </a:ext>
            </a:extLst>
          </p:cNvPr>
          <p:cNvCxnSpPr>
            <a:cxnSpLocks/>
          </p:cNvCxnSpPr>
          <p:nvPr/>
        </p:nvCxnSpPr>
        <p:spPr>
          <a:xfrm flipV="1">
            <a:off x="4009509" y="3074231"/>
            <a:ext cx="1248291" cy="290984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THIẾT BỊ CÓ THỂ KẾT NỐI ĐƯỢC VỚI MÁY TÍNH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0600" y="1781174"/>
            <a:ext cx="3352800" cy="2516465"/>
            <a:chOff x="990600" y="1781174"/>
            <a:chExt cx="3352800" cy="25164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781174"/>
              <a:ext cx="3352800" cy="19932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90600" y="3774419"/>
              <a:ext cx="3352800" cy="52322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 ảnh kĩ thuật số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6000" y="1914523"/>
            <a:ext cx="2143125" cy="2505077"/>
            <a:chOff x="6096000" y="1914523"/>
            <a:chExt cx="2143125" cy="25050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14523"/>
              <a:ext cx="2143125" cy="21431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109855" y="3896380"/>
              <a:ext cx="2129270" cy="52322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 in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00" y="4267200"/>
            <a:ext cx="6059558" cy="2358476"/>
            <a:chOff x="1524000" y="4267200"/>
            <a:chExt cx="6059558" cy="23584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73" b="24220"/>
            <a:stretch/>
          </p:blipFill>
          <p:spPr>
            <a:xfrm>
              <a:off x="1676400" y="4267200"/>
              <a:ext cx="5907158" cy="228773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24000" y="6102456"/>
              <a:ext cx="3352800" cy="52322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 quét ảnh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0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5105400"/>
            <a:ext cx="4275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để bàn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7949D-EC47-009A-9802-B8ADBC5DA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27" y="959117"/>
            <a:ext cx="6282546" cy="41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8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686800" cy="2438400"/>
          </a:xfrm>
        </p:spPr>
        <p:txBody>
          <a:bodyPr>
            <a:normAutofit/>
          </a:bodyPr>
          <a:lstStyle/>
          <a:p>
            <a:r>
              <a:rPr lang="en-US" sz="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5975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64306" y="457200"/>
            <a:ext cx="1745400" cy="1156153"/>
            <a:chOff x="164306" y="457200"/>
            <a:chExt cx="1745400" cy="115615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6" y="513259"/>
              <a:ext cx="1745400" cy="1100094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164306" y="457200"/>
              <a:ext cx="369094" cy="36909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303253" y="258444"/>
            <a:ext cx="2864415" cy="1609725"/>
            <a:chOff x="2303253" y="258444"/>
            <a:chExt cx="2864415" cy="16097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693" y="258444"/>
              <a:ext cx="2847975" cy="1609725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2303253" y="258444"/>
              <a:ext cx="369094" cy="36909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389430" y="298386"/>
            <a:ext cx="1330163" cy="1714500"/>
            <a:chOff x="5389430" y="298386"/>
            <a:chExt cx="1330163" cy="17145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5" r="23749"/>
            <a:stretch/>
          </p:blipFill>
          <p:spPr>
            <a:xfrm>
              <a:off x="5410200" y="298386"/>
              <a:ext cx="1309393" cy="1714500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5389430" y="328712"/>
              <a:ext cx="369094" cy="36909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920131" y="470731"/>
            <a:ext cx="1976474" cy="1351221"/>
            <a:chOff x="6920131" y="470731"/>
            <a:chExt cx="1976474" cy="135122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626" y="470731"/>
              <a:ext cx="1975979" cy="1351221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6920131" y="513259"/>
              <a:ext cx="369094" cy="36909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4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20241" y="2362200"/>
            <a:ext cx="2163366" cy="805889"/>
            <a:chOff x="-20241" y="2362200"/>
            <a:chExt cx="2163366" cy="8058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07" b="31889"/>
            <a:stretch/>
          </p:blipFill>
          <p:spPr>
            <a:xfrm>
              <a:off x="0" y="2362200"/>
              <a:ext cx="2143125" cy="805889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-20241" y="2368982"/>
              <a:ext cx="369094" cy="36909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309083" y="2244479"/>
            <a:ext cx="1533525" cy="1534992"/>
            <a:chOff x="3309083" y="2244479"/>
            <a:chExt cx="1533525" cy="153499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083" y="2245946"/>
              <a:ext cx="1533525" cy="1533525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3309083" y="2244479"/>
              <a:ext cx="369094" cy="36909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53024" y="2258352"/>
            <a:ext cx="1266503" cy="1338041"/>
            <a:chOff x="5553024" y="2258352"/>
            <a:chExt cx="1266503" cy="13380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60" y="2429026"/>
              <a:ext cx="1167367" cy="1167367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5553024" y="2258352"/>
              <a:ext cx="369094" cy="36909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400828" y="2184496"/>
            <a:ext cx="1447897" cy="1391115"/>
            <a:chOff x="7400828" y="2184496"/>
            <a:chExt cx="1447897" cy="139111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375" y="2312261"/>
              <a:ext cx="1263350" cy="1263350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7400828" y="2184496"/>
              <a:ext cx="369094" cy="36909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8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4306" y="3596393"/>
            <a:ext cx="1814512" cy="1630764"/>
            <a:chOff x="164306" y="3596393"/>
            <a:chExt cx="1814512" cy="16307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6" y="3596393"/>
              <a:ext cx="1814512" cy="1630764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214649" y="4774229"/>
              <a:ext cx="369094" cy="36909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9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56176" y="4344778"/>
            <a:ext cx="3095984" cy="1657350"/>
            <a:chOff x="2542321" y="4629402"/>
            <a:chExt cx="3095984" cy="16573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055" y="4629402"/>
              <a:ext cx="2762250" cy="1657350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2542321" y="4629402"/>
              <a:ext cx="766762" cy="36909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586986" y="3706162"/>
            <a:ext cx="1983493" cy="1134304"/>
            <a:chOff x="6691884" y="3713987"/>
            <a:chExt cx="1983493" cy="113430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884" y="3757791"/>
              <a:ext cx="1525166" cy="1090500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7908615" y="3713987"/>
              <a:ext cx="766762" cy="36909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9196" y="5467708"/>
            <a:ext cx="2287438" cy="1322670"/>
            <a:chOff x="399196" y="5467708"/>
            <a:chExt cx="2287438" cy="132267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02" b="23998"/>
            <a:stretch/>
          </p:blipFill>
          <p:spPr>
            <a:xfrm>
              <a:off x="399196" y="5783127"/>
              <a:ext cx="2143125" cy="1007251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1919872" y="5467708"/>
              <a:ext cx="766762" cy="36909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35844" y="5143323"/>
            <a:ext cx="2857500" cy="1600200"/>
            <a:chOff x="6235844" y="5143323"/>
            <a:chExt cx="2857500" cy="1600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844" y="5143323"/>
              <a:ext cx="2857500" cy="1600200"/>
            </a:xfrm>
            <a:prstGeom prst="rect">
              <a:avLst/>
            </a:prstGeom>
          </p:spPr>
        </p:pic>
        <p:sp>
          <p:nvSpPr>
            <p:cNvPr id="38" name="Oval 37"/>
            <p:cNvSpPr/>
            <p:nvPr/>
          </p:nvSpPr>
          <p:spPr>
            <a:xfrm>
              <a:off x="6275582" y="5143323"/>
              <a:ext cx="766762" cy="36909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82833" y="1349514"/>
            <a:ext cx="64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60810" y="3076012"/>
            <a:ext cx="64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48380" y="3076012"/>
            <a:ext cx="64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13572" y="5482859"/>
            <a:ext cx="64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04820" y="6323484"/>
            <a:ext cx="64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74729" y="2797314"/>
            <a:ext cx="64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7005" y="1219200"/>
            <a:ext cx="62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03430" y="1322616"/>
            <a:ext cx="62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72716" y="1194244"/>
            <a:ext cx="62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18455" y="3039070"/>
            <a:ext cx="62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24331" y="4252207"/>
            <a:ext cx="62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469455" y="5540463"/>
            <a:ext cx="62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69922" y="4190929"/>
            <a:ext cx="62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2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" grpId="0"/>
      <p:bldP spid="57" grpId="0"/>
      <p:bldP spid="58" grpId="0"/>
      <p:bldP spid="59" grpId="0"/>
      <p:bldP spid="60" grpId="0"/>
      <p:bldP spid="61" grpId="0"/>
      <p:bldP spid="7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A068C-DCE4-FBEB-3EB8-8461C5B2F15B}"/>
              </a:ext>
            </a:extLst>
          </p:cNvPr>
          <p:cNvSpPr txBox="1"/>
          <p:nvPr/>
        </p:nvSpPr>
        <p:spPr>
          <a:xfrm>
            <a:off x="609600" y="1417638"/>
            <a:ext cx="8382000" cy="526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máy tính hoạt động: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nào giúp hiện ra hình ảnh?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nào giúp xử lý thông tin?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nào dùng để gõ chữ và số nhập vào máy tính?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nào giúp điều khiển máy tính thuận tiện?</a:t>
            </a:r>
          </a:p>
        </p:txBody>
      </p:sp>
    </p:spTree>
    <p:extLst>
      <p:ext uri="{BB962C8B-B14F-4D97-AF65-F5344CB8AC3E}">
        <p14:creationId xmlns:p14="http://schemas.microsoft.com/office/powerpoint/2010/main" val="705577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A068C-DCE4-FBEB-3EB8-8461C5B2F15B}"/>
              </a:ext>
            </a:extLst>
          </p:cNvPr>
          <p:cNvSpPr txBox="1"/>
          <p:nvPr/>
        </p:nvSpPr>
        <p:spPr>
          <a:xfrm>
            <a:off x="990600" y="1389157"/>
            <a:ext cx="7162800" cy="157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máy tính hoạt động: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nào giúp hiện ra hình ảnh?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3725B-2B76-039C-9C2A-6B20BDF53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41" y="3829044"/>
            <a:ext cx="2542306" cy="2296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39EB04-5BF6-80D1-8654-1613C790931D}"/>
              </a:ext>
            </a:extLst>
          </p:cNvPr>
          <p:cNvSpPr txBox="1"/>
          <p:nvPr/>
        </p:nvSpPr>
        <p:spPr>
          <a:xfrm>
            <a:off x="1120726" y="307268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r>
              <a:rPr 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6438D-3237-5AA5-6E20-E6EE8995ABCC}"/>
              </a:ext>
            </a:extLst>
          </p:cNvPr>
          <p:cNvSpPr txBox="1"/>
          <p:nvPr/>
        </p:nvSpPr>
        <p:spPr>
          <a:xfrm>
            <a:off x="2911930" y="6099650"/>
            <a:ext cx="3320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hình máy tính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DE75F-3501-473E-A73B-4AAA66652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754" y="3829044"/>
            <a:ext cx="3227775" cy="22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265" y="457200"/>
            <a:ext cx="78147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 err="1"/>
              <a:t>Đoán</a:t>
            </a:r>
            <a:r>
              <a:rPr lang="en-US" sz="2400" i="1" dirty="0"/>
              <a:t> </a:t>
            </a:r>
            <a:r>
              <a:rPr lang="en-US" sz="2400" i="1" dirty="0" err="1"/>
              <a:t>xem</a:t>
            </a:r>
            <a:r>
              <a:rPr lang="en-US" sz="2400" i="1" dirty="0"/>
              <a:t>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</a:t>
            </a:r>
            <a:r>
              <a:rPr lang="en-US" sz="2400" i="1" dirty="0" err="1"/>
              <a:t>dưới</a:t>
            </a:r>
            <a:r>
              <a:rPr lang="en-US" sz="2400" i="1" dirty="0"/>
              <a:t> </a:t>
            </a:r>
            <a:r>
              <a:rPr lang="en-US" sz="2400" i="1" dirty="0" err="1"/>
              <a:t>đây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bạn</a:t>
            </a:r>
            <a:r>
              <a:rPr lang="en-US" sz="2400" i="1" dirty="0"/>
              <a:t> </a:t>
            </a:r>
            <a:r>
              <a:rPr lang="en-US" sz="2400" i="1" dirty="0" err="1"/>
              <a:t>học</a:t>
            </a:r>
            <a:r>
              <a:rPr lang="en-US" sz="2400" i="1" dirty="0"/>
              <a:t> </a:t>
            </a:r>
            <a:r>
              <a:rPr lang="en-US" sz="2400" i="1" dirty="0" err="1"/>
              <a:t>sinh</a:t>
            </a:r>
            <a:r>
              <a:rPr lang="en-US" sz="2400" i="1" dirty="0"/>
              <a:t> </a:t>
            </a:r>
            <a:r>
              <a:rPr lang="en-US" sz="2400" i="1" dirty="0" err="1"/>
              <a:t>đang</a:t>
            </a:r>
            <a:r>
              <a:rPr lang="en-US" sz="2400" i="1" dirty="0"/>
              <a:t> </a:t>
            </a:r>
            <a:r>
              <a:rPr lang="en-US" sz="2400" i="1" dirty="0" err="1"/>
              <a:t>làm</a:t>
            </a:r>
            <a:r>
              <a:rPr lang="en-US" sz="2400" i="1" dirty="0"/>
              <a:t> </a:t>
            </a:r>
            <a:r>
              <a:rPr lang="en-US" sz="2400" i="1" dirty="0" err="1"/>
              <a:t>gì</a:t>
            </a:r>
            <a:r>
              <a:rPr lang="nl-NL" sz="2400" i="1" dirty="0"/>
              <a:t>?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667879" cy="371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351" y="5410200"/>
            <a:ext cx="828944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game,vẽ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A068C-DCE4-FBEB-3EB8-8461C5B2F15B}"/>
              </a:ext>
            </a:extLst>
          </p:cNvPr>
          <p:cNvSpPr txBox="1"/>
          <p:nvPr/>
        </p:nvSpPr>
        <p:spPr>
          <a:xfrm>
            <a:off x="990600" y="1215174"/>
            <a:ext cx="7162800" cy="157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máy tính hoạt động: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Thành phần nào giúp xử lý thông tin?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711DD-6E0D-067E-99DC-747A60ABC9CA}"/>
              </a:ext>
            </a:extLst>
          </p:cNvPr>
          <p:cNvSpPr txBox="1"/>
          <p:nvPr/>
        </p:nvSpPr>
        <p:spPr>
          <a:xfrm>
            <a:off x="1172197" y="292362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r>
              <a:rPr 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01339-97C6-771E-1FB2-15E0E7BA7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7" y="3733339"/>
            <a:ext cx="2143125" cy="214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D42DA4-127C-B5A5-EC0B-0E1B3BA163A3}"/>
              </a:ext>
            </a:extLst>
          </p:cNvPr>
          <p:cNvSpPr txBox="1"/>
          <p:nvPr/>
        </p:nvSpPr>
        <p:spPr>
          <a:xfrm>
            <a:off x="3565963" y="6021953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máy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24FE8B-5B25-AD92-28FC-024CAEF6A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56" y="377085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A068C-DCE4-FBEB-3EB8-8461C5B2F15B}"/>
              </a:ext>
            </a:extLst>
          </p:cNvPr>
          <p:cNvSpPr txBox="1"/>
          <p:nvPr/>
        </p:nvSpPr>
        <p:spPr>
          <a:xfrm>
            <a:off x="609600" y="1325068"/>
            <a:ext cx="8534400" cy="231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máy tính hoạt động: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c)Thành phần nào dùng để gõ chữ và số nhập vào máy tính?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331F2-8B6F-A4F2-D69B-ACC9C2E3DDF4}"/>
              </a:ext>
            </a:extLst>
          </p:cNvPr>
          <p:cNvSpPr txBox="1"/>
          <p:nvPr/>
        </p:nvSpPr>
        <p:spPr>
          <a:xfrm>
            <a:off x="649478" y="358898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r>
              <a:rPr 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0DAAE-97C1-4301-41F1-04BB3905B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87065"/>
            <a:ext cx="4417454" cy="1918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C56850-6752-B128-806F-EB32B355B959}"/>
              </a:ext>
            </a:extLst>
          </p:cNvPr>
          <p:cNvSpPr txBox="1"/>
          <p:nvPr/>
        </p:nvSpPr>
        <p:spPr>
          <a:xfrm>
            <a:off x="3429000" y="5998587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</a:t>
            </a:r>
          </a:p>
        </p:txBody>
      </p:sp>
    </p:spTree>
    <p:extLst>
      <p:ext uri="{BB962C8B-B14F-4D97-AF65-F5344CB8AC3E}">
        <p14:creationId xmlns:p14="http://schemas.microsoft.com/office/powerpoint/2010/main" val="141856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A068C-DCE4-FBEB-3EB8-8461C5B2F15B}"/>
              </a:ext>
            </a:extLst>
          </p:cNvPr>
          <p:cNvSpPr txBox="1"/>
          <p:nvPr/>
        </p:nvSpPr>
        <p:spPr>
          <a:xfrm>
            <a:off x="800100" y="1044230"/>
            <a:ext cx="7543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máy tính hoạt động: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Thành phần nào giúp điều khiển máy tính thuận tiện?</a:t>
            </a:r>
          </a:p>
          <a:p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331F2-8B6F-A4F2-D69B-ACC9C2E3DDF4}"/>
              </a:ext>
            </a:extLst>
          </p:cNvPr>
          <p:cNvSpPr txBox="1"/>
          <p:nvPr/>
        </p:nvSpPr>
        <p:spPr>
          <a:xfrm>
            <a:off x="800100" y="332232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r>
              <a:rPr 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C56850-6752-B128-806F-EB32B355B959}"/>
              </a:ext>
            </a:extLst>
          </p:cNvPr>
          <p:cNvSpPr txBox="1"/>
          <p:nvPr/>
        </p:nvSpPr>
        <p:spPr>
          <a:xfrm>
            <a:off x="3566503" y="6148541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máy tính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094FD-E966-8AB8-5056-DE5521021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16" y="4037501"/>
            <a:ext cx="2143125" cy="2048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851323-CA5B-B002-6FD3-8DBD15482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81" y="4037501"/>
            <a:ext cx="2143125" cy="2143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1282FF-A7F2-BDDE-D030-1E4676600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36" y="4037502"/>
            <a:ext cx="2762250" cy="204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2087-7107-0762-24B1-8A5D6C97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05189-40D7-CF36-83FD-EFB441269F92}"/>
              </a:ext>
            </a:extLst>
          </p:cNvPr>
          <p:cNvSpPr txBox="1"/>
          <p:nvPr/>
        </p:nvSpPr>
        <p:spPr>
          <a:xfrm>
            <a:off x="474785" y="1417638"/>
            <a:ext cx="8382000" cy="4528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câu sau, câu nào đúng?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là một thành phần cơ bản của máy tính.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có màn hình, ta nghe được nhạc phát ra từ máy tính.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có bàn phím, ta có thể nhập các chữ, số và kí hiệu vào máy tính.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54EDE-DA8B-C178-5B42-74C9E7F0DB0E}"/>
              </a:ext>
            </a:extLst>
          </p:cNvPr>
          <p:cNvSpPr txBox="1"/>
          <p:nvPr/>
        </p:nvSpPr>
        <p:spPr>
          <a:xfrm>
            <a:off x="8417169" y="2268250"/>
            <a:ext cx="5392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ED373-D6E3-4C46-07C7-7A8576E46ED7}"/>
              </a:ext>
            </a:extLst>
          </p:cNvPr>
          <p:cNvSpPr txBox="1"/>
          <p:nvPr/>
        </p:nvSpPr>
        <p:spPr>
          <a:xfrm>
            <a:off x="5257800" y="5329374"/>
            <a:ext cx="5392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ABC7A-EF5C-43C1-2790-48D47C60F3C9}"/>
              </a:ext>
            </a:extLst>
          </p:cNvPr>
          <p:cNvSpPr txBox="1"/>
          <p:nvPr/>
        </p:nvSpPr>
        <p:spPr>
          <a:xfrm>
            <a:off x="2895600" y="3810000"/>
            <a:ext cx="5392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4889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41C6F-AD7E-11C2-756C-2B823A4B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170848C4-B500-C8C9-1AD6-9046EC5F33AB}"/>
              </a:ext>
            </a:extLst>
          </p:cNvPr>
          <p:cNvSpPr/>
          <p:nvPr/>
        </p:nvSpPr>
        <p:spPr>
          <a:xfrm>
            <a:off x="266700" y="990600"/>
            <a:ext cx="8610600" cy="5867400"/>
          </a:xfrm>
          <a:prstGeom prst="horizontalScroll">
            <a:avLst/>
          </a:prstGeom>
          <a:solidFill>
            <a:srgbClr val="F1F6A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86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458199" cy="1355463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6">
                    <a:lumMod val="50000"/>
                  </a:schemeClr>
                </a:solidFill>
                <a:latin typeface="Source Sans Pro Black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A: MÁY TÍNH VÀ EM</a:t>
            </a:r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A1: KHÁM PHÁ MÁY TÍNH</a:t>
            </a:r>
            <a:br>
              <a:rPr lang="en-US" dirty="0">
                <a:solidFill>
                  <a:srgbClr val="C00000"/>
                </a:solidFill>
                <a:latin typeface="Source Sans Pro Black" pitchFamily="34" charset="0"/>
              </a:rPr>
            </a:b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tính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Isadora" panose="02020500000000000000" pitchFamily="18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  <a:latin typeface="Source Sans Pro Black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B974B-4A34-C195-5230-E5BEC5625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0800"/>
            <a:ext cx="5574031" cy="357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  <a:b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phút)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E4569-19AC-17EA-1333-F9FBB3EA7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5" y="3786222"/>
            <a:ext cx="8229600" cy="22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839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/>
              <a:t> </a:t>
            </a:r>
            <a:r>
              <a:rPr lang="en-US" sz="3200" err="1">
                <a:solidFill>
                  <a:srgbClr val="FF0000"/>
                </a:solidFill>
              </a:rPr>
              <a:t>Máy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tính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được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dùng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trong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cuộc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sống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hàng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ngày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xung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quanh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chúng</a:t>
            </a:r>
            <a:r>
              <a:rPr lang="en-US" sz="3200">
                <a:solidFill>
                  <a:srgbClr val="FF0000"/>
                </a:solidFill>
              </a:rPr>
              <a:t> ta </a:t>
            </a:r>
            <a:r>
              <a:rPr lang="en-US" sz="3200" err="1">
                <a:solidFill>
                  <a:srgbClr val="FF0000"/>
                </a:solidFill>
              </a:rPr>
              <a:t>và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giúp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chúng</a:t>
            </a:r>
            <a:r>
              <a:rPr lang="en-US" sz="3200">
                <a:solidFill>
                  <a:srgbClr val="FF0000"/>
                </a:solidFill>
              </a:rPr>
              <a:t> ta </a:t>
            </a:r>
            <a:r>
              <a:rPr lang="en-US" sz="3200" err="1">
                <a:solidFill>
                  <a:srgbClr val="FF0000"/>
                </a:solidFill>
              </a:rPr>
              <a:t>làm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được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rất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nhiều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việc</a:t>
            </a:r>
            <a:r>
              <a:rPr lang="en-US" sz="3200">
                <a:solidFill>
                  <a:srgbClr val="FF0000"/>
                </a:solidFill>
              </a:rPr>
              <a:t>: </a:t>
            </a:r>
          </a:p>
          <a:p>
            <a:r>
              <a:rPr lang="en-US" sz="3200">
                <a:solidFill>
                  <a:srgbClr val="0070C0"/>
                </a:solidFill>
              </a:rPr>
              <a:t>-</a:t>
            </a:r>
            <a:r>
              <a:rPr lang="en-US" sz="3200" err="1">
                <a:solidFill>
                  <a:srgbClr val="0070C0"/>
                </a:solidFill>
              </a:rPr>
              <a:t>Trong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gia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đình</a:t>
            </a:r>
            <a:r>
              <a:rPr lang="en-US" sz="3200">
                <a:solidFill>
                  <a:srgbClr val="0070C0"/>
                </a:solidFill>
              </a:rPr>
              <a:t>: </a:t>
            </a:r>
            <a:r>
              <a:rPr lang="en-US" sz="3200" err="1">
                <a:solidFill>
                  <a:srgbClr val="0070C0"/>
                </a:solidFill>
              </a:rPr>
              <a:t>Máy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tính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giúp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em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học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bài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và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giải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trí</a:t>
            </a:r>
            <a:r>
              <a:rPr lang="en-US" sz="3200">
                <a:solidFill>
                  <a:srgbClr val="0070C0"/>
                </a:solidFill>
              </a:rPr>
              <a:t>; </a:t>
            </a:r>
          </a:p>
          <a:p>
            <a:r>
              <a:rPr lang="en-US" sz="3200">
                <a:solidFill>
                  <a:srgbClr val="0070C0"/>
                </a:solidFill>
              </a:rPr>
              <a:t>-</a:t>
            </a:r>
            <a:r>
              <a:rPr lang="en-US" sz="3200" err="1">
                <a:solidFill>
                  <a:srgbClr val="0070C0"/>
                </a:solidFill>
              </a:rPr>
              <a:t>Trong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bệnh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viện</a:t>
            </a:r>
            <a:r>
              <a:rPr lang="en-US" sz="3200">
                <a:solidFill>
                  <a:srgbClr val="0070C0"/>
                </a:solidFill>
              </a:rPr>
              <a:t>: </a:t>
            </a:r>
            <a:r>
              <a:rPr lang="en-US" sz="3200" err="1">
                <a:solidFill>
                  <a:srgbClr val="0070C0"/>
                </a:solidFill>
              </a:rPr>
              <a:t>Máy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tính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trợ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giúp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bác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sĩ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khám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chữa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bệnh</a:t>
            </a:r>
            <a:endParaRPr lang="en-US" sz="3200">
              <a:solidFill>
                <a:srgbClr val="0070C0"/>
              </a:solidFill>
            </a:endParaRPr>
          </a:p>
          <a:p>
            <a:r>
              <a:rPr lang="en-US" sz="3200">
                <a:solidFill>
                  <a:srgbClr val="0070C0"/>
                </a:solidFill>
              </a:rPr>
              <a:t>- </a:t>
            </a:r>
            <a:r>
              <a:rPr lang="en-US" sz="3200" err="1">
                <a:solidFill>
                  <a:srgbClr val="0070C0"/>
                </a:solidFill>
              </a:rPr>
              <a:t>Trong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cơ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quan</a:t>
            </a:r>
            <a:r>
              <a:rPr lang="en-US" sz="3200">
                <a:solidFill>
                  <a:srgbClr val="0070C0"/>
                </a:solidFill>
              </a:rPr>
              <a:t>, </a:t>
            </a:r>
            <a:r>
              <a:rPr lang="en-US" sz="3200" err="1">
                <a:solidFill>
                  <a:srgbClr val="0070C0"/>
                </a:solidFill>
              </a:rPr>
              <a:t>xí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nghiệp</a:t>
            </a:r>
            <a:r>
              <a:rPr lang="en-US" sz="3200">
                <a:solidFill>
                  <a:srgbClr val="0070C0"/>
                </a:solidFill>
              </a:rPr>
              <a:t>, </a:t>
            </a:r>
            <a:r>
              <a:rPr lang="en-US" sz="3200" err="1">
                <a:solidFill>
                  <a:srgbClr val="0070C0"/>
                </a:solidFill>
              </a:rPr>
              <a:t>nhà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máy</a:t>
            </a:r>
            <a:r>
              <a:rPr lang="en-US" sz="3200">
                <a:solidFill>
                  <a:srgbClr val="0070C0"/>
                </a:solidFill>
              </a:rPr>
              <a:t>: </a:t>
            </a:r>
            <a:r>
              <a:rPr lang="en-US" sz="3200" err="1">
                <a:solidFill>
                  <a:srgbClr val="0070C0"/>
                </a:solidFill>
              </a:rPr>
              <a:t>Máy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tính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được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sử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dụng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trong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văn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phòng</a:t>
            </a:r>
            <a:r>
              <a:rPr lang="en-US" sz="3200">
                <a:solidFill>
                  <a:srgbClr val="0070C0"/>
                </a:solidFill>
              </a:rPr>
              <a:t>, </a:t>
            </a:r>
            <a:r>
              <a:rPr lang="en-US" sz="3200" err="1">
                <a:solidFill>
                  <a:srgbClr val="0070C0"/>
                </a:solidFill>
              </a:rPr>
              <a:t>tham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gia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điều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khiển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hoạt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động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sản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xuất</a:t>
            </a:r>
            <a:r>
              <a:rPr lang="en-US" sz="3200">
                <a:solidFill>
                  <a:srgbClr val="0070C0"/>
                </a:solidFill>
              </a:rPr>
              <a:t>,…</a:t>
            </a:r>
          </a:p>
          <a:p>
            <a:r>
              <a:rPr lang="en-US" sz="3200">
                <a:solidFill>
                  <a:srgbClr val="0070C0"/>
                </a:solidFill>
              </a:rPr>
              <a:t>- </a:t>
            </a:r>
            <a:r>
              <a:rPr lang="en-US" sz="3200" err="1">
                <a:solidFill>
                  <a:srgbClr val="0070C0"/>
                </a:solidFill>
              </a:rPr>
              <a:t>Trong</a:t>
            </a:r>
            <a:r>
              <a:rPr lang="en-US" sz="3200">
                <a:solidFill>
                  <a:srgbClr val="0070C0"/>
                </a:solidFill>
              </a:rPr>
              <a:t> ga </a:t>
            </a:r>
            <a:r>
              <a:rPr lang="en-US" sz="3200" err="1">
                <a:solidFill>
                  <a:srgbClr val="0070C0"/>
                </a:solidFill>
              </a:rPr>
              <a:t>tàu</a:t>
            </a:r>
            <a:r>
              <a:rPr lang="en-US" sz="3200">
                <a:solidFill>
                  <a:srgbClr val="0070C0"/>
                </a:solidFill>
              </a:rPr>
              <a:t>, </a:t>
            </a:r>
            <a:r>
              <a:rPr lang="en-US" sz="3200" err="1">
                <a:solidFill>
                  <a:srgbClr val="0070C0"/>
                </a:solidFill>
              </a:rPr>
              <a:t>sân</a:t>
            </a:r>
            <a:r>
              <a:rPr lang="en-US" sz="3200">
                <a:solidFill>
                  <a:srgbClr val="0070C0"/>
                </a:solidFill>
              </a:rPr>
              <a:t> bay: </a:t>
            </a:r>
            <a:r>
              <a:rPr lang="en-US" sz="3200" err="1">
                <a:solidFill>
                  <a:srgbClr val="0070C0"/>
                </a:solidFill>
              </a:rPr>
              <a:t>Máy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tính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dùng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để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bán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3200" err="1">
                <a:solidFill>
                  <a:srgbClr val="0070C0"/>
                </a:solidFill>
              </a:rPr>
              <a:t>vé</a:t>
            </a:r>
            <a:r>
              <a:rPr lang="en-US" sz="3200">
                <a:solidFill>
                  <a:srgbClr val="0070C0"/>
                </a:solidFill>
              </a:rPr>
              <a:t>,…</a:t>
            </a:r>
          </a:p>
          <a:p>
            <a:pPr marL="457200" indent="-457200">
              <a:buFontTx/>
              <a:buChar char="-"/>
            </a:pPr>
            <a:r>
              <a:rPr lang="en-US" sz="3200">
                <a:solidFill>
                  <a:srgbClr val="0070C0"/>
                </a:solidFill>
              </a:rPr>
              <a:t>…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41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b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phút)</a:t>
            </a:r>
            <a:endParaRPr 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5 và 6 sgk trang 6, thảo luận nhóm đôi để tìm hiểu những nội dung sau:</a:t>
            </a:r>
          </a:p>
          <a:p>
            <a:pPr>
              <a:lnSpc>
                <a:spcPct val="150000"/>
              </a:lnSpc>
            </a:pP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có chức năng gì?</a:t>
            </a:r>
          </a:p>
          <a:p>
            <a:pPr>
              <a:lnSpc>
                <a:spcPct val="150000"/>
              </a:lnSpc>
            </a:pP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481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99292"/>
            <a:ext cx="3381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6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3429000" y="3024554"/>
            <a:ext cx="1600200" cy="1600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046452" y="3024554"/>
            <a:ext cx="1600200" cy="1600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29000" y="4665452"/>
            <a:ext cx="1600200" cy="16002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802922" y="3023556"/>
            <a:ext cx="1600200" cy="1600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3434862" y="1386753"/>
            <a:ext cx="1600200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" name="Arrow: Right 2">
            <a:hlinkClick r:id="rId8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248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4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2895600" y="199292"/>
            <a:ext cx="3381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là ai?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92565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  <a:p>
            <a:pPr marL="285750" indent="-285750">
              <a:buFontTx/>
              <a:buChar char="-"/>
            </a:pP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81" y="4433452"/>
            <a:ext cx="3276600" cy="2292093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149927" y="0"/>
            <a:ext cx="1600200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1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81000" y="5029200"/>
            <a:ext cx="3276600" cy="1143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Màn hình máy tính</a:t>
            </a:r>
          </a:p>
        </p:txBody>
      </p:sp>
      <p:sp>
        <p:nvSpPr>
          <p:cNvPr id="7" name="Arrow: Right 6">
            <a:hlinkClick r:id="rId5" action="ppaction://hlinksldjump"/>
            <a:extLst>
              <a:ext uri="{FF2B5EF4-FFF2-40B4-BE49-F238E27FC236}">
                <a16:creationId xmlns:a16="http://schemas.microsoft.com/office/drawing/2014/main" id="{7AC60085-6FB5-B71C-15B5-68B11E2A7244}"/>
              </a:ext>
            </a:extLst>
          </p:cNvPr>
          <p:cNvSpPr/>
          <p:nvPr/>
        </p:nvSpPr>
        <p:spPr>
          <a:xfrm>
            <a:off x="8229600" y="6248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12274 0.008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2895600" y="199292"/>
            <a:ext cx="3381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là ai?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92565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1295400" y="0"/>
            <a:ext cx="16002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10" y="5213108"/>
            <a:ext cx="3541755" cy="153718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1000" y="5410200"/>
            <a:ext cx="3276600" cy="1143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err="1"/>
              <a:t>Bàn</a:t>
            </a:r>
            <a:r>
              <a:rPr lang="en-US" sz="2800"/>
              <a:t> </a:t>
            </a:r>
            <a:r>
              <a:rPr lang="en-US" sz="2800" err="1"/>
              <a:t>phím</a:t>
            </a:r>
            <a:r>
              <a:rPr lang="en-US" sz="2800"/>
              <a:t> </a:t>
            </a:r>
            <a:r>
              <a:rPr lang="en-US" sz="2800" err="1"/>
              <a:t>máy</a:t>
            </a:r>
            <a:r>
              <a:rPr lang="en-US" sz="2800"/>
              <a:t> </a:t>
            </a:r>
            <a:r>
              <a:rPr lang="en-US" sz="2800" err="1"/>
              <a:t>tính</a:t>
            </a:r>
            <a:endParaRPr lang="en-US" sz="2800"/>
          </a:p>
        </p:txBody>
      </p:sp>
      <p:sp>
        <p:nvSpPr>
          <p:cNvPr id="10" name="Arrow: Right 9">
            <a:hlinkClick r:id="rId5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229600" y="6248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5 -2.2222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914</Words>
  <Application>Microsoft Office PowerPoint</Application>
  <PresentationFormat>On-screen Show (4:3)</PresentationFormat>
  <Paragraphs>148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Isadora</vt:lpstr>
      <vt:lpstr>Source Sans Pro Black</vt:lpstr>
      <vt:lpstr>Times New Roman</vt:lpstr>
      <vt:lpstr>Wingdings</vt:lpstr>
      <vt:lpstr>Custom Design</vt:lpstr>
      <vt:lpstr>PowerPoint Presentation</vt:lpstr>
      <vt:lpstr>PowerPoint Presentation</vt:lpstr>
      <vt:lpstr> CHỦ ĐỀ A: MÁY TÍNH VÀ EM CHỦ ĐỀ A1: KHÁM PHÁ MÁY TÍNH Bài 1: Các thành phần của máy tính </vt:lpstr>
      <vt:lpstr>THẢO LUẬN NHÓM ĐÔI (2 phút)</vt:lpstr>
      <vt:lpstr>PowerPoint Presentation</vt:lpstr>
      <vt:lpstr>THẢO LUẬN NHÓM (3 phút)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THIẾT BỊ CÓ THỂ KẾT NỐI ĐƯỢC VỚI MÁY TÍNH</vt:lpstr>
      <vt:lpstr>PowerPoint Presentation</vt:lpstr>
      <vt:lpstr>Em hãy tìm những hình ảnh là thành phần cơ bản của máy tính. </vt:lpstr>
      <vt:lpstr>PowerPoint Presentation</vt:lpstr>
      <vt:lpstr>LUYỆN TẬP</vt:lpstr>
      <vt:lpstr>LUYỆN TẬP</vt:lpstr>
      <vt:lpstr>LUYỆN TẬP</vt:lpstr>
      <vt:lpstr>LUYỆN TẬP</vt:lpstr>
      <vt:lpstr>LUYỆN TẬP</vt:lpstr>
      <vt:lpstr>VẬN DỤNG</vt:lpstr>
      <vt:lpstr>GHI NHỚ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LATITUDE</dc:creator>
  <cp:lastModifiedBy>Administrator</cp:lastModifiedBy>
  <cp:revision>87</cp:revision>
  <cp:lastPrinted>2021-05-05T07:53:49Z</cp:lastPrinted>
  <dcterms:created xsi:type="dcterms:W3CDTF">2021-05-03T12:48:00Z</dcterms:created>
  <dcterms:modified xsi:type="dcterms:W3CDTF">2024-09-15T04:12:03Z</dcterms:modified>
</cp:coreProperties>
</file>