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79" r:id="rId11"/>
    <p:sldId id="264" r:id="rId12"/>
    <p:sldId id="280" r:id="rId13"/>
    <p:sldId id="281" r:id="rId14"/>
    <p:sldId id="265" r:id="rId15"/>
    <p:sldId id="266" r:id="rId16"/>
    <p:sldId id="267" r:id="rId17"/>
    <p:sldId id="268" r:id="rId18"/>
    <p:sldId id="282" r:id="rId19"/>
    <p:sldId id="270" r:id="rId20"/>
    <p:sldId id="283" r:id="rId21"/>
    <p:sldId id="273" r:id="rId22"/>
    <p:sldId id="275" r:id="rId23"/>
    <p:sldId id="276" r:id="rId24"/>
  </p:sldIdLst>
  <p:sldSz cx="9144000" cy="5143500" type="screen16x9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6eNNa7hUcsfG1nzvqIZfBZXhV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8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6381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827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8130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856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9705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9061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7229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7411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5896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827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629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547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7562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329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8" name="Google Shape;248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601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698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069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3482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7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688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6975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316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10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453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>
  <p:cSld name="1_仅标题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2"/>
          <p:cNvSpPr txBox="1">
            <a:spLocks noGrp="1"/>
          </p:cNvSpPr>
          <p:nvPr>
            <p:ph type="body" idx="1"/>
          </p:nvPr>
        </p:nvSpPr>
        <p:spPr>
          <a:xfrm>
            <a:off x="1792288" y="4025507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>
            <a:spLocks noGrp="1"/>
          </p:cNvSpPr>
          <p:nvPr>
            <p:ph type="title"/>
          </p:nvPr>
        </p:nvSpPr>
        <p:spPr>
          <a:xfrm rot="5400000">
            <a:off x="5463778" y="1371604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6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>
            <a:spLocks noGrp="1"/>
          </p:cNvSpPr>
          <p:nvPr>
            <p:ph type="title"/>
          </p:nvPr>
        </p:nvSpPr>
        <p:spPr>
          <a:xfrm>
            <a:off x="457210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3575050" y="204792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body" idx="2"/>
          </p:nvPr>
        </p:nvSpPr>
        <p:spPr>
          <a:xfrm>
            <a:off x="457210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aint.ln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8486" y="3090227"/>
            <a:ext cx="3840162" cy="209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1066" y="1183762"/>
            <a:ext cx="2870979" cy="143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50" y="4743550"/>
            <a:ext cx="399950" cy="3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7;p5">
            <a:extLst>
              <a:ext uri="{FF2B5EF4-FFF2-40B4-BE49-F238E27FC236}">
                <a16:creationId xmlns:a16="http://schemas.microsoft.com/office/drawing/2014/main" id="{98692F81-585D-2C27-904D-CD4A48F9EDB6}"/>
              </a:ext>
            </a:extLst>
          </p:cNvPr>
          <p:cNvSpPr/>
          <p:nvPr/>
        </p:nvSpPr>
        <p:spPr>
          <a:xfrm>
            <a:off x="1371600" y="1473026"/>
            <a:ext cx="6781800" cy="1371600"/>
          </a:xfrm>
          <a:prstGeom prst="rect">
            <a:avLst/>
          </a:prstGeom>
        </p:spPr>
      </p:sp>
      <p:sp>
        <p:nvSpPr>
          <p:cNvPr id="3" name="Google Shape;128;p5">
            <a:extLst>
              <a:ext uri="{FF2B5EF4-FFF2-40B4-BE49-F238E27FC236}">
                <a16:creationId xmlns:a16="http://schemas.microsoft.com/office/drawing/2014/main" id="{B7231C25-5E39-BC14-9D28-26C0C1632E03}"/>
              </a:ext>
            </a:extLst>
          </p:cNvPr>
          <p:cNvSpPr txBox="1"/>
          <p:nvPr/>
        </p:nvSpPr>
        <p:spPr>
          <a:xfrm>
            <a:off x="0" y="1115521"/>
            <a:ext cx="9220200" cy="47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E1: TẬP 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4212C7C9-B50F-DBB9-B578-21B679F32666}"/>
              </a:ext>
            </a:extLst>
          </p:cNvPr>
          <p:cNvSpPr txBox="1"/>
          <p:nvPr/>
        </p:nvSpPr>
        <p:spPr>
          <a:xfrm>
            <a:off x="304800" y="1839302"/>
            <a:ext cx="8534400" cy="10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24: BÀI 1 : EM LÀM QUEN VỚI PHẦN MỀM 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B056BCA6-49C2-6301-FA44-085C429ED24F}"/>
              </a:ext>
            </a:extLst>
          </p:cNvPr>
          <p:cNvSpPr txBox="1"/>
          <p:nvPr/>
        </p:nvSpPr>
        <p:spPr>
          <a:xfrm>
            <a:off x="762000" y="394618"/>
            <a:ext cx="7924800" cy="53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E:ỨNG DỤNG TIN HỌC</a:t>
            </a:r>
            <a:endParaRPr sz="32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/>
        </p:nvSpPr>
        <p:spPr>
          <a:xfrm>
            <a:off x="685800" y="1885951"/>
            <a:ext cx="8305800" cy="299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lvl="0" indent="-227937" algn="just">
              <a:lnSpc>
                <a:spcPct val="150000"/>
              </a:lnSpc>
            </a:pP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con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dirty="0">
              <a:solidFill>
                <a:srgbClr val="2027AE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457200" y="800100"/>
            <a:ext cx="7924800" cy="176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LÀM QUEN VỚI PHẦN MỀM TRÌNH CHIẾU</a:t>
            </a:r>
            <a:endParaRPr/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4900" y="4833938"/>
            <a:ext cx="419100" cy="328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53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896" y="133351"/>
            <a:ext cx="6498228" cy="4679654"/>
          </a:xfrm>
          <a:prstGeom prst="rect">
            <a:avLst/>
          </a:prstGeom>
        </p:spPr>
      </p:pic>
      <p:sp>
        <p:nvSpPr>
          <p:cNvPr id="161" name="Google Shape;161;p9"/>
          <p:cNvSpPr/>
          <p:nvPr/>
        </p:nvSpPr>
        <p:spPr>
          <a:xfrm>
            <a:off x="152400" y="133351"/>
            <a:ext cx="2133600" cy="1066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dãi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152400" y="1504951"/>
            <a:ext cx="2209800" cy="1295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dãi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Home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228600" y="3028950"/>
            <a:ext cx="2133600" cy="1066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3.Vùng soạn thảo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4" name="Google Shape;164;p9"/>
          <p:cNvCxnSpPr/>
          <p:nvPr/>
        </p:nvCxnSpPr>
        <p:spPr>
          <a:xfrm flipV="1">
            <a:off x="1900719" y="285762"/>
            <a:ext cx="821253" cy="224959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65" name="Google Shape;165;p9"/>
          <p:cNvCxnSpPr/>
          <p:nvPr/>
        </p:nvCxnSpPr>
        <p:spPr>
          <a:xfrm flipV="1">
            <a:off x="2255265" y="891720"/>
            <a:ext cx="672870" cy="110853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66" name="Google Shape;166;p9"/>
          <p:cNvCxnSpPr/>
          <p:nvPr/>
        </p:nvCxnSpPr>
        <p:spPr>
          <a:xfrm rot="10800000" flipH="1">
            <a:off x="2209800" y="1771650"/>
            <a:ext cx="2667000" cy="19431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7" name="Google Shape;167;p9"/>
          <p:cNvSpPr/>
          <p:nvPr/>
        </p:nvSpPr>
        <p:spPr>
          <a:xfrm>
            <a:off x="2631896" y="514350"/>
            <a:ext cx="5659349" cy="441145"/>
          </a:xfrm>
          <a:prstGeom prst="rect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67;p9"/>
          <p:cNvSpPr/>
          <p:nvPr/>
        </p:nvSpPr>
        <p:spPr>
          <a:xfrm>
            <a:off x="2721973" y="256854"/>
            <a:ext cx="3781570" cy="215768"/>
          </a:xfrm>
          <a:prstGeom prst="rect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381000" y="1733550"/>
            <a:ext cx="8229600" cy="409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algn="just">
              <a:spcBef>
                <a:spcPts val="16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/>
          </a:p>
          <a:p>
            <a:r>
              <a:rPr lang="en-US" sz="3200" dirty="0">
                <a:solidFill>
                  <a:srgbClr val="2027AE"/>
                </a:solidFill>
              </a:rPr>
              <a:t>+ </a:t>
            </a:r>
            <a:r>
              <a:rPr lang="en-US" sz="3200" dirty="0" err="1">
                <a:solidFill>
                  <a:srgbClr val="2027AE"/>
                </a:solidFill>
              </a:rPr>
              <a:t>Đưa</a:t>
            </a:r>
            <a:r>
              <a:rPr lang="en-US" sz="3200" dirty="0">
                <a:solidFill>
                  <a:srgbClr val="2027AE"/>
                </a:solidFill>
              </a:rPr>
              <a:t> con </a:t>
            </a:r>
            <a:r>
              <a:rPr lang="en-US" sz="3200" dirty="0" err="1">
                <a:solidFill>
                  <a:srgbClr val="2027AE"/>
                </a:solidFill>
              </a:rPr>
              <a:t>trỏ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đến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gần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vị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trí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cần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gõ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em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dùng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cách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nào</a:t>
            </a:r>
            <a:r>
              <a:rPr lang="en-US" sz="3200" dirty="0">
                <a:solidFill>
                  <a:srgbClr val="2027AE"/>
                </a:solidFill>
              </a:rPr>
              <a:t>?</a:t>
            </a:r>
          </a:p>
          <a:p>
            <a:r>
              <a:rPr lang="en-US" sz="3200" dirty="0">
                <a:solidFill>
                  <a:srgbClr val="2027AE"/>
                </a:solidFill>
              </a:rPr>
              <a:t>+ </a:t>
            </a:r>
            <a:r>
              <a:rPr lang="en-US" sz="3200" dirty="0" err="1">
                <a:solidFill>
                  <a:srgbClr val="2027AE"/>
                </a:solidFill>
              </a:rPr>
              <a:t>Để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xuống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dòng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mới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em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nhấn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phím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nào</a:t>
            </a:r>
            <a:r>
              <a:rPr lang="en-US" sz="3200" dirty="0">
                <a:solidFill>
                  <a:srgbClr val="2027AE"/>
                </a:solidFill>
              </a:rPr>
              <a:t>?</a:t>
            </a:r>
          </a:p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304800" y="742950"/>
            <a:ext cx="8534400" cy="111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 : EM LÀM QUEN VỚI PHẦN MỀM 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43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381000" y="1733550"/>
            <a:ext cx="8229600" cy="348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r>
              <a:rPr lang="en-US" sz="3200" dirty="0">
                <a:solidFill>
                  <a:srgbClr val="2027AE"/>
                </a:solidFill>
              </a:rPr>
              <a:t>+ </a:t>
            </a:r>
            <a:r>
              <a:rPr lang="en-US" sz="3200" dirty="0" err="1">
                <a:solidFill>
                  <a:srgbClr val="2027AE"/>
                </a:solidFill>
              </a:rPr>
              <a:t>Đưa</a:t>
            </a:r>
            <a:r>
              <a:rPr lang="en-US" sz="3200" dirty="0">
                <a:solidFill>
                  <a:srgbClr val="2027AE"/>
                </a:solidFill>
              </a:rPr>
              <a:t> con </a:t>
            </a:r>
            <a:r>
              <a:rPr lang="en-US" sz="3200" dirty="0" err="1">
                <a:solidFill>
                  <a:srgbClr val="2027AE"/>
                </a:solidFill>
              </a:rPr>
              <a:t>trỏ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đến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gần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vị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trí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cần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gõ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em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dùng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cách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nào</a:t>
            </a:r>
            <a:r>
              <a:rPr lang="en-US" sz="3200" dirty="0">
                <a:solidFill>
                  <a:srgbClr val="2027AE"/>
                </a:solidFill>
              </a:rPr>
              <a:t>?</a:t>
            </a:r>
          </a:p>
          <a:p>
            <a:r>
              <a:rPr lang="en-US" sz="3200" i="1" dirty="0">
                <a:solidFill>
                  <a:srgbClr val="2027AE"/>
                </a:solidFill>
              </a:rPr>
              <a:t>=&gt; </a:t>
            </a:r>
            <a:r>
              <a:rPr lang="en-US" sz="3200" i="1" dirty="0" err="1">
                <a:solidFill>
                  <a:srgbClr val="2027AE"/>
                </a:solidFill>
              </a:rPr>
              <a:t>dùng</a:t>
            </a:r>
            <a:r>
              <a:rPr lang="en-US" sz="3200" i="1" dirty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chuột</a:t>
            </a:r>
            <a:r>
              <a:rPr lang="en-US" sz="3200" i="1" dirty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hoặc</a:t>
            </a:r>
            <a:r>
              <a:rPr lang="en-US" sz="3200" i="1" dirty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các</a:t>
            </a:r>
            <a:r>
              <a:rPr lang="en-US" sz="3200" i="1" dirty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phím</a:t>
            </a:r>
            <a:r>
              <a:rPr lang="en-US" sz="3200" i="1" dirty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mũi</a:t>
            </a:r>
            <a:r>
              <a:rPr lang="en-US" sz="3200" i="1" dirty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tên</a:t>
            </a:r>
            <a:endParaRPr lang="en-US" sz="3200" dirty="0">
              <a:solidFill>
                <a:srgbClr val="2027AE"/>
              </a:solidFill>
            </a:endParaRPr>
          </a:p>
          <a:p>
            <a:r>
              <a:rPr lang="en-US" sz="3200" dirty="0">
                <a:solidFill>
                  <a:srgbClr val="2027AE"/>
                </a:solidFill>
              </a:rPr>
              <a:t>+ </a:t>
            </a:r>
            <a:r>
              <a:rPr lang="en-US" sz="3200" dirty="0" err="1">
                <a:solidFill>
                  <a:srgbClr val="2027AE"/>
                </a:solidFill>
              </a:rPr>
              <a:t>Để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xuống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dòng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mới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em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nhấn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phím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nào</a:t>
            </a:r>
            <a:r>
              <a:rPr lang="en-US" sz="3200" dirty="0">
                <a:solidFill>
                  <a:srgbClr val="2027AE"/>
                </a:solidFill>
              </a:rPr>
              <a:t>?</a:t>
            </a:r>
          </a:p>
          <a:p>
            <a:pPr marL="225425" lvl="0" indent="-225425" algn="just">
              <a:lnSpc>
                <a:spcPct val="150000"/>
              </a:lnSpc>
            </a:pPr>
            <a:r>
              <a:rPr lang="en-US" sz="2800" b="1" dirty="0">
                <a:solidFill>
                  <a:srgbClr val="2027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i="1" dirty="0">
                <a:solidFill>
                  <a:srgbClr val="2027AE"/>
                </a:solidFill>
              </a:rPr>
              <a:t> =&gt; </a:t>
            </a:r>
            <a:r>
              <a:rPr lang="en-US" sz="2800" i="1" dirty="0" err="1">
                <a:solidFill>
                  <a:srgbClr val="2027AE"/>
                </a:solidFill>
              </a:rPr>
              <a:t>Phím</a:t>
            </a:r>
            <a:r>
              <a:rPr lang="en-US" sz="2800" i="1" dirty="0">
                <a:solidFill>
                  <a:srgbClr val="2027AE"/>
                </a:solidFill>
              </a:rPr>
              <a:t> Enter</a:t>
            </a:r>
            <a:endParaRPr sz="2800" dirty="0">
              <a:solidFill>
                <a:srgbClr val="2027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304800" y="742950"/>
            <a:ext cx="8534400" cy="111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 : EM LÀM QUEN VỚI PHẦN MỀM 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429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/>
          <p:nvPr/>
        </p:nvSpPr>
        <p:spPr>
          <a:xfrm>
            <a:off x="381000" y="1733550"/>
            <a:ext cx="8229600" cy="331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GV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mẫu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304800" y="742950"/>
            <a:ext cx="8534400" cy="111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 : EM LÀM QUEN VỚI PHẦN MỀM 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/>
          <p:nvPr/>
        </p:nvSpPr>
        <p:spPr>
          <a:xfrm>
            <a:off x="5943600" y="742950"/>
            <a:ext cx="3048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File     -&gt; Save</a:t>
            </a:r>
            <a:endParaRPr dirty="0"/>
          </a:p>
        </p:txBody>
      </p:sp>
      <p:sp>
        <p:nvSpPr>
          <p:cNvPr id="10" name="Google Shape;181;p11"/>
          <p:cNvSpPr/>
          <p:nvPr/>
        </p:nvSpPr>
        <p:spPr>
          <a:xfrm>
            <a:off x="5835721" y="2449881"/>
            <a:ext cx="3048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Browse.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853" t="-379" r="44751" b="22695"/>
          <a:stretch/>
        </p:blipFill>
        <p:spPr>
          <a:xfrm>
            <a:off x="0" y="109331"/>
            <a:ext cx="5285433" cy="4114800"/>
          </a:xfrm>
          <a:prstGeom prst="rect">
            <a:avLst/>
          </a:prstGeom>
        </p:spPr>
      </p:pic>
      <p:cxnSp>
        <p:nvCxnSpPr>
          <p:cNvPr id="183" name="Google Shape;183;p11"/>
          <p:cNvCxnSpPr/>
          <p:nvPr/>
        </p:nvCxnSpPr>
        <p:spPr>
          <a:xfrm flipH="1">
            <a:off x="657546" y="1356189"/>
            <a:ext cx="5178175" cy="19520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" name="Google Shape;183;p11"/>
          <p:cNvCxnSpPr/>
          <p:nvPr/>
        </p:nvCxnSpPr>
        <p:spPr>
          <a:xfrm flipH="1">
            <a:off x="3945835" y="2790160"/>
            <a:ext cx="1997766" cy="107717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097294" y="2072189"/>
            <a:ext cx="368447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4: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Gõ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tên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endParaRPr sz="4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2"/>
          <p:cNvSpPr/>
          <p:nvPr/>
        </p:nvSpPr>
        <p:spPr>
          <a:xfrm>
            <a:off x="5097294" y="209550"/>
            <a:ext cx="419193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3: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endParaRPr sz="4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89;p12"/>
          <p:cNvSpPr/>
          <p:nvPr/>
        </p:nvSpPr>
        <p:spPr>
          <a:xfrm>
            <a:off x="2628433" y="4146972"/>
            <a:ext cx="45648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5: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Save</a:t>
            </a:r>
            <a:endParaRPr sz="4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7055" b="34014"/>
          <a:stretch/>
        </p:blipFill>
        <p:spPr>
          <a:xfrm>
            <a:off x="696" y="33954"/>
            <a:ext cx="4714520" cy="3303511"/>
          </a:xfrm>
          <a:prstGeom prst="rect">
            <a:avLst/>
          </a:prstGeom>
        </p:spPr>
      </p:pic>
      <p:cxnSp>
        <p:nvCxnSpPr>
          <p:cNvPr id="9" name="Google Shape;192;p12"/>
          <p:cNvCxnSpPr/>
          <p:nvPr/>
        </p:nvCxnSpPr>
        <p:spPr>
          <a:xfrm flipH="1" flipV="1">
            <a:off x="3632876" y="3207735"/>
            <a:ext cx="100457" cy="99760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0" name="Google Shape;190;p12"/>
          <p:cNvCxnSpPr/>
          <p:nvPr/>
        </p:nvCxnSpPr>
        <p:spPr>
          <a:xfrm flipH="1">
            <a:off x="856034" y="640214"/>
            <a:ext cx="4278347" cy="128608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2" name="Google Shape;192;p12"/>
          <p:cNvCxnSpPr/>
          <p:nvPr/>
        </p:nvCxnSpPr>
        <p:spPr>
          <a:xfrm flipH="1" flipV="1">
            <a:off x="1643974" y="2284333"/>
            <a:ext cx="3719209" cy="14911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2;p14"/>
          <p:cNvSpPr/>
          <p:nvPr/>
        </p:nvSpPr>
        <p:spPr>
          <a:xfrm>
            <a:off x="357807" y="588243"/>
            <a:ext cx="868680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Google Shape;212;p14"/>
          <p:cNvSpPr/>
          <p:nvPr/>
        </p:nvSpPr>
        <p:spPr>
          <a:xfrm>
            <a:off x="357806" y="1840574"/>
            <a:ext cx="868680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Nháy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chuột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nút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66521" y="1840574"/>
            <a:ext cx="566531" cy="5070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2;p14"/>
          <p:cNvSpPr/>
          <p:nvPr/>
        </p:nvSpPr>
        <p:spPr>
          <a:xfrm>
            <a:off x="357807" y="588243"/>
            <a:ext cx="868680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ý: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endParaRPr lang="en-US" sz="3200" dirty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8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/>
          <p:nvPr/>
        </p:nvSpPr>
        <p:spPr>
          <a:xfrm>
            <a:off x="386861" y="1059488"/>
            <a:ext cx="8305800" cy="474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7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phút</a:t>
            </a:r>
            <a:endParaRPr sz="32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Kích hoạt phần mềm soạn thảo văn bản và soạn thảo 4 câu thơ sau:</a:t>
            </a:r>
          </a:p>
          <a:p>
            <a:r>
              <a:rPr lang="pt-BR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	Đây là quả thị</a:t>
            </a:r>
          </a:p>
          <a:p>
            <a:r>
              <a:rPr lang="pt-BR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	Đây là quả na</a:t>
            </a:r>
          </a:p>
          <a:p>
            <a:r>
              <a:rPr lang="pt-BR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	Quả này phần mẹ</a:t>
            </a:r>
          </a:p>
          <a:p>
            <a:r>
              <a:rPr lang="pt-BR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	Quả này phần cha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tệp văn bản vừa gõ vào thư mục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 soan thảo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tên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tap soan thao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457200" y="150720"/>
            <a:ext cx="7924800" cy="1107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EM LÀM QUEN VỚI PHẦN MỀM SOẠN THẢO VĂN BẢN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2723582" y="285751"/>
            <a:ext cx="369684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8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ĐỘNG </a:t>
            </a:r>
            <a:endParaRPr sz="4400" b="1" i="0" u="none" strike="noStrike" cap="none">
              <a:solidFill>
                <a:srgbClr val="FF8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2" descr="Káº¿t quáº£ hÃ¬nh áº£nh cho HOC BAI PNG"/>
          <p:cNvPicPr preferRelativeResize="0"/>
          <p:nvPr/>
        </p:nvPicPr>
        <p:blipFill rotWithShape="1">
          <a:blip r:embed="rId3">
            <a:alphaModFix/>
          </a:blip>
          <a:srcRect t="18951" b="19534"/>
          <a:stretch/>
        </p:blipFill>
        <p:spPr>
          <a:xfrm>
            <a:off x="609603" y="1123950"/>
            <a:ext cx="8105775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/>
          <p:nvPr/>
        </p:nvSpPr>
        <p:spPr>
          <a:xfrm>
            <a:off x="386861" y="1059488"/>
            <a:ext cx="8305800" cy="293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7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phút</a:t>
            </a:r>
            <a:endParaRPr sz="32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soạn thảo tệp văn bản mới với dãy số:</a:t>
            </a:r>
          </a:p>
          <a:p>
            <a:r>
              <a:rPr lang="pt-BR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	85 497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tệp văn bản vừa gõ vào thư mục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 soan thảo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tên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 so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457200" y="150720"/>
            <a:ext cx="7924800" cy="1107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EM LÀM QUEN VỚI PHẦN MỀM SOẠN THẢO VĂN BẢN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7992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/>
          <p:nvPr/>
        </p:nvSpPr>
        <p:spPr>
          <a:xfrm>
            <a:off x="6124770" y="3277023"/>
            <a:ext cx="771524" cy="60888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8"/>
          <p:cNvSpPr/>
          <p:nvPr/>
        </p:nvSpPr>
        <p:spPr>
          <a:xfrm>
            <a:off x="762000" y="3790950"/>
            <a:ext cx="533400" cy="4572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804869" y="198904"/>
            <a:ext cx="7776284" cy="62706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CC99"/>
          </a:solidFill>
          <a:ln w="9525" cap="flat" cmpd="sng">
            <a:solidFill>
              <a:srgbClr val="CC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8"/>
          <p:cNvSpPr/>
          <p:nvPr/>
        </p:nvSpPr>
        <p:spPr>
          <a:xfrm>
            <a:off x="2286000" y="1200153"/>
            <a:ext cx="539750" cy="377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55" name="Google Shape;255;p18"/>
          <p:cNvSpPr/>
          <p:nvPr/>
        </p:nvSpPr>
        <p:spPr>
          <a:xfrm>
            <a:off x="3194050" y="1200150"/>
            <a:ext cx="539750" cy="38893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56" name="Google Shape;256;p18"/>
          <p:cNvSpPr/>
          <p:nvPr/>
        </p:nvSpPr>
        <p:spPr>
          <a:xfrm>
            <a:off x="4108450" y="1200153"/>
            <a:ext cx="539750" cy="377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8"/>
          <p:cNvSpPr/>
          <p:nvPr/>
        </p:nvSpPr>
        <p:spPr>
          <a:xfrm>
            <a:off x="5943600" y="1200153"/>
            <a:ext cx="533400" cy="377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8"/>
          <p:cNvSpPr/>
          <p:nvPr/>
        </p:nvSpPr>
        <p:spPr>
          <a:xfrm>
            <a:off x="5125389" y="1189711"/>
            <a:ext cx="533400" cy="377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8"/>
          <p:cNvSpPr txBox="1"/>
          <p:nvPr/>
        </p:nvSpPr>
        <p:spPr>
          <a:xfrm>
            <a:off x="2992437" y="250825"/>
            <a:ext cx="50085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8"/>
          <p:cNvSpPr/>
          <p:nvPr/>
        </p:nvSpPr>
        <p:spPr>
          <a:xfrm>
            <a:off x="1981200" y="344373"/>
            <a:ext cx="533400" cy="285750"/>
          </a:xfrm>
          <a:prstGeom prst="smileyFace">
            <a:avLst>
              <a:gd name="adj" fmla="val 4653"/>
            </a:avLst>
          </a:prstGeom>
          <a:solidFill>
            <a:srgbClr val="E6F61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6862326" y="301937"/>
            <a:ext cx="533400" cy="285750"/>
          </a:xfrm>
          <a:prstGeom prst="smileyFace">
            <a:avLst>
              <a:gd name="adj" fmla="val 4653"/>
            </a:avLst>
          </a:prstGeom>
          <a:solidFill>
            <a:srgbClr val="E6F61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4800600" y="2571753"/>
            <a:ext cx="895350" cy="671513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8"/>
          <p:cNvSpPr/>
          <p:nvPr/>
        </p:nvSpPr>
        <p:spPr>
          <a:xfrm>
            <a:off x="533400" y="3028953"/>
            <a:ext cx="895350" cy="671513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8"/>
          <p:cNvSpPr/>
          <p:nvPr/>
        </p:nvSpPr>
        <p:spPr>
          <a:xfrm>
            <a:off x="999619" y="1503412"/>
            <a:ext cx="7162800" cy="154305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Save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gồm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mấy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5" name="Google Shape;265;p18"/>
          <p:cNvGrpSpPr/>
          <p:nvPr/>
        </p:nvGrpSpPr>
        <p:grpSpPr>
          <a:xfrm>
            <a:off x="1066794" y="1581145"/>
            <a:ext cx="7010406" cy="2428232"/>
            <a:chOff x="903912" y="1123771"/>
            <a:chExt cx="7010590" cy="2429153"/>
          </a:xfrm>
        </p:grpSpPr>
        <p:grpSp>
          <p:nvGrpSpPr>
            <p:cNvPr id="266" name="Google Shape;266;p18"/>
            <p:cNvGrpSpPr/>
            <p:nvPr/>
          </p:nvGrpSpPr>
          <p:grpSpPr>
            <a:xfrm>
              <a:off x="903912" y="1123771"/>
              <a:ext cx="7010590" cy="2429153"/>
              <a:chOff x="-529350" y="1609903"/>
              <a:chExt cx="7012025" cy="3238519"/>
            </a:xfrm>
          </p:grpSpPr>
          <p:sp>
            <p:nvSpPr>
              <p:cNvPr id="267" name="Google Shape;267;p18"/>
              <p:cNvSpPr/>
              <p:nvPr/>
            </p:nvSpPr>
            <p:spPr>
              <a:xfrm>
                <a:off x="-529350" y="1609903"/>
                <a:ext cx="7012025" cy="1829300"/>
              </a:xfrm>
              <a:prstGeom prst="horizontalScroll">
                <a:avLst>
                  <a:gd name="adj" fmla="val 12500"/>
                </a:avLst>
              </a:prstGeom>
              <a:solidFill>
                <a:srgbClr val="DAEEF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Biểu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tượng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nào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sau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đây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là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biểu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tượng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của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phần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mềm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soạn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thảo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văn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bản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8" name="Google Shape;268;p18"/>
              <p:cNvGrpSpPr/>
              <p:nvPr/>
            </p:nvGrpSpPr>
            <p:grpSpPr>
              <a:xfrm>
                <a:off x="-453126" y="3946687"/>
                <a:ext cx="6402284" cy="901735"/>
                <a:chOff x="-453126" y="3946396"/>
                <a:chExt cx="6402284" cy="902150"/>
              </a:xfrm>
            </p:grpSpPr>
            <p:sp>
              <p:nvSpPr>
                <p:cNvPr id="269" name="Google Shape;269;p18"/>
                <p:cNvSpPr txBox="1"/>
                <p:nvPr/>
              </p:nvSpPr>
              <p:spPr>
                <a:xfrm>
                  <a:off x="2005868" y="4099571"/>
                  <a:ext cx="523021" cy="69813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B.</a:t>
                  </a:r>
                  <a:endParaRPr sz="2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70" name="Google Shape;270;p18">
                  <a:hlinkClick r:id="rId3"/>
                </p:cNvPr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225905" y="4087175"/>
                  <a:ext cx="920461" cy="6723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1" name="Google Shape;271;p18" descr="Kết quả hình ảnh cho biểu tượng word 2007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5291970" y="3946396"/>
                  <a:ext cx="657188" cy="6623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72" name="Google Shape;272;p18"/>
                <p:cNvSpPr txBox="1"/>
                <p:nvPr/>
              </p:nvSpPr>
              <p:spPr>
                <a:xfrm>
                  <a:off x="-453126" y="4150407"/>
                  <a:ext cx="523021" cy="69813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A.</a:t>
                  </a:r>
                  <a:endParaRPr sz="2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18"/>
                <p:cNvSpPr txBox="1"/>
                <p:nvPr/>
              </p:nvSpPr>
              <p:spPr>
                <a:xfrm>
                  <a:off x="4653038" y="3947046"/>
                  <a:ext cx="543865" cy="69813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C.</a:t>
                  </a:r>
                  <a:endParaRPr sz="2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274" name="Google Shape;274;p18"/>
            <p:cNvPicPr preferRelativeResize="0"/>
            <p:nvPr/>
          </p:nvPicPr>
          <p:blipFill rotWithShape="1">
            <a:blip r:embed="rId6">
              <a:alphaModFix/>
            </a:blip>
            <a:srcRect l="16743" t="41509" r="78896" b="52771"/>
            <a:stretch/>
          </p:blipFill>
          <p:spPr>
            <a:xfrm>
              <a:off x="4220681" y="2876550"/>
              <a:ext cx="645741" cy="5665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5" name="Google Shape;275;p18"/>
          <p:cNvSpPr/>
          <p:nvPr/>
        </p:nvSpPr>
        <p:spPr>
          <a:xfrm>
            <a:off x="2441454" y="3512163"/>
            <a:ext cx="3505200" cy="990600"/>
          </a:xfrm>
          <a:prstGeom prst="roundRect">
            <a:avLst>
              <a:gd name="adj" fmla="val 16667"/>
            </a:avLst>
          </a:prstGeom>
          <a:solidFill>
            <a:srgbClr val="E5B8B7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Ô may mắn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2272284" y="3510255"/>
            <a:ext cx="3505200" cy="914400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Ô may mắn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8"/>
          <p:cNvSpPr txBox="1"/>
          <p:nvPr/>
        </p:nvSpPr>
        <p:spPr>
          <a:xfrm>
            <a:off x="2743200" y="234375"/>
            <a:ext cx="3810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 SỐ MAY MẮN</a:t>
            </a:r>
            <a:endParaRPr/>
          </a:p>
        </p:txBody>
      </p:sp>
      <p:sp>
        <p:nvSpPr>
          <p:cNvPr id="278" name="Google Shape;278;p18"/>
          <p:cNvSpPr/>
          <p:nvPr/>
        </p:nvSpPr>
        <p:spPr>
          <a:xfrm>
            <a:off x="1028700" y="1593067"/>
            <a:ext cx="7010400" cy="1543050"/>
          </a:xfrm>
          <a:prstGeom prst="horizontalScroll">
            <a:avLst>
              <a:gd name="adj" fmla="val 12500"/>
            </a:avLst>
          </a:prstGeom>
          <a:solidFill>
            <a:srgbClr val="E5B8B7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Muốn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gõ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chữ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hoa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bật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phsm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phím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8"/>
          <p:cNvSpPr txBox="1"/>
          <p:nvPr/>
        </p:nvSpPr>
        <p:spPr>
          <a:xfrm>
            <a:off x="838200" y="3722385"/>
            <a:ext cx="5229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8"/>
          <p:cNvSpPr txBox="1"/>
          <p:nvPr/>
        </p:nvSpPr>
        <p:spPr>
          <a:xfrm>
            <a:off x="3744300" y="3745923"/>
            <a:ext cx="5229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8"/>
          <p:cNvSpPr txBox="1"/>
          <p:nvPr/>
        </p:nvSpPr>
        <p:spPr>
          <a:xfrm>
            <a:off x="6568744" y="3779535"/>
            <a:ext cx="5437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8"/>
          <p:cNvSpPr txBox="1"/>
          <p:nvPr/>
        </p:nvSpPr>
        <p:spPr>
          <a:xfrm>
            <a:off x="228606" y="4481947"/>
            <a:ext cx="5762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8"/>
          <p:cNvSpPr/>
          <p:nvPr/>
        </p:nvSpPr>
        <p:spPr>
          <a:xfrm>
            <a:off x="5334000" y="4093690"/>
            <a:ext cx="609600" cy="45926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8"/>
          <p:cNvSpPr txBox="1"/>
          <p:nvPr/>
        </p:nvSpPr>
        <p:spPr>
          <a:xfrm>
            <a:off x="961771" y="4069724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 txBox="1"/>
          <p:nvPr/>
        </p:nvSpPr>
        <p:spPr>
          <a:xfrm>
            <a:off x="3124200" y="4057650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 txBox="1"/>
          <p:nvPr/>
        </p:nvSpPr>
        <p:spPr>
          <a:xfrm>
            <a:off x="5403848" y="4069724"/>
            <a:ext cx="615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 txBox="1"/>
          <p:nvPr/>
        </p:nvSpPr>
        <p:spPr>
          <a:xfrm>
            <a:off x="4344741" y="3714752"/>
            <a:ext cx="11416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Ship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1314203" y="3714752"/>
            <a:ext cx="215543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Caps lock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 txBox="1"/>
          <p:nvPr/>
        </p:nvSpPr>
        <p:spPr>
          <a:xfrm>
            <a:off x="7232649" y="3688848"/>
            <a:ext cx="12558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 txBox="1"/>
          <p:nvPr/>
        </p:nvSpPr>
        <p:spPr>
          <a:xfrm>
            <a:off x="1654211" y="4074757"/>
            <a:ext cx="7841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3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 txBox="1"/>
          <p:nvPr/>
        </p:nvSpPr>
        <p:spPr>
          <a:xfrm>
            <a:off x="3751686" y="4045489"/>
            <a:ext cx="7441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4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8"/>
          <p:cNvSpPr txBox="1"/>
          <p:nvPr/>
        </p:nvSpPr>
        <p:spPr>
          <a:xfrm>
            <a:off x="6189571" y="4045489"/>
            <a:ext cx="11256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"/>
          <p:cNvSpPr txBox="1"/>
          <p:nvPr/>
        </p:nvSpPr>
        <p:spPr>
          <a:xfrm>
            <a:off x="457200" y="2038350"/>
            <a:ext cx="8305800" cy="77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Củng cố, dặn dò</a:t>
            </a:r>
            <a:endParaRPr sz="4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20"/>
          <p:cNvSpPr txBox="1"/>
          <p:nvPr/>
        </p:nvSpPr>
        <p:spPr>
          <a:xfrm>
            <a:off x="457200" y="707749"/>
            <a:ext cx="7924800" cy="10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EM LÀM QUEN VỚI PHẦN MỀM SOẠN THẢO VĂN BẢN</a:t>
            </a:r>
            <a:endParaRPr sz="3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1" name="Google Shape;311;p21"/>
          <p:cNvGraphicFramePr/>
          <p:nvPr/>
        </p:nvGraphicFramePr>
        <p:xfrm>
          <a:off x="0" y="0"/>
          <a:ext cx="1422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22400" imgH="2400300" progId="">
                  <p:embed/>
                </p:oleObj>
              </mc:Choice>
              <mc:Fallback>
                <p:oleObj r:id="rId3" imgW="1422400" imgH="2400300" progId="">
                  <p:embed/>
                  <p:pic>
                    <p:nvPicPr>
                      <p:cNvPr id="311" name="Google Shape;311;p21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0"/>
                        <a:ext cx="142240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" name="Google Shape;312;p21"/>
          <p:cNvGraphicFramePr/>
          <p:nvPr/>
        </p:nvGraphicFramePr>
        <p:xfrm>
          <a:off x="7145338" y="2571750"/>
          <a:ext cx="1998662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998662" imgH="2571750" progId="">
                  <p:embed/>
                </p:oleObj>
              </mc:Choice>
              <mc:Fallback>
                <p:oleObj r:id="rId5" imgW="1998662" imgH="2571750" progId="">
                  <p:embed/>
                  <p:pic>
                    <p:nvPicPr>
                      <p:cNvPr id="312" name="Google Shape;312;p2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7145338" y="2571750"/>
                        <a:ext cx="1998662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3" name="Google Shape;313;p21" descr="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2800350"/>
            <a:ext cx="6096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1" descr="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 flipH="1">
            <a:off x="2743200" y="2781300"/>
            <a:ext cx="45720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1" descr="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 flipH="1">
            <a:off x="7200900" y="-1485900"/>
            <a:ext cx="4572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1" descr="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114800"/>
            <a:ext cx="16002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1" descr="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01000" y="0"/>
            <a:ext cx="1143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1" descr="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34400" y="742950"/>
            <a:ext cx="60960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1" descr="Firewrk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" y="3543300"/>
            <a:ext cx="1604963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1" descr="Firewrk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39003" y="-228600"/>
            <a:ext cx="22193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1" descr="FLOWERS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43403" y="4229100"/>
            <a:ext cx="138271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1" descr="FLOWERS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791203" y="4229100"/>
            <a:ext cx="138271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1" descr="bells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85800" y="0"/>
            <a:ext cx="12192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1" descr="bells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010400" y="0"/>
            <a:ext cx="12192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1" descr="C:\Users\NGOCTHANH\Desktop\anh dep\18541558_61673.gif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885950"/>
            <a:ext cx="6858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1" descr="C:\Users\NGOCTHANH\Desktop\anh dep\18541558_61673.gif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458200" y="1828800"/>
            <a:ext cx="6858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1" descr="Firewrk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172200" y="2571751"/>
            <a:ext cx="3200400" cy="277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1" descr="Firewrk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285750"/>
            <a:ext cx="1752600" cy="152281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1"/>
          <p:cNvSpPr/>
          <p:nvPr/>
        </p:nvSpPr>
        <p:spPr>
          <a:xfrm>
            <a:off x="1524000" y="857250"/>
            <a:ext cx="6629400" cy="28575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Times New Roman"/>
              </a:rPr>
              <a:t>Xin chân thành cảm ơn</a:t>
            </a:r>
          </a:p>
        </p:txBody>
      </p:sp>
      <p:sp>
        <p:nvSpPr>
          <p:cNvPr id="330" name="Google Shape;330;p21"/>
          <p:cNvSpPr/>
          <p:nvPr/>
        </p:nvSpPr>
        <p:spPr>
          <a:xfrm>
            <a:off x="762000" y="2857500"/>
            <a:ext cx="7696200" cy="1143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0"/>
                </a:gradFill>
                <a:latin typeface="Times New Roman"/>
              </a:rPr>
              <a:t>Quý thầy, cô giáo và các em học sinh.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22" y="30741"/>
            <a:ext cx="9372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4991" y="4251723"/>
            <a:ext cx="960437" cy="6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0016" y="4262439"/>
            <a:ext cx="960437" cy="6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2825" y="4229101"/>
            <a:ext cx="960438" cy="61317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228600" y="114300"/>
            <a:ext cx="8686800" cy="10771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nl-NL" sz="3200" dirty="0">
                <a:solidFill>
                  <a:srgbClr val="0070C0"/>
                </a:solidFill>
              </a:rPr>
              <a:t>Câu 1: Dải lệnh nào chứa các hiệu ứng chuyển trang cho trang chiếu?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Google Shape;284;p18"/>
          <p:cNvSpPr txBox="1"/>
          <p:nvPr/>
        </p:nvSpPr>
        <p:spPr>
          <a:xfrm>
            <a:off x="961771" y="1737495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85;p18"/>
          <p:cNvSpPr txBox="1"/>
          <p:nvPr/>
        </p:nvSpPr>
        <p:spPr>
          <a:xfrm>
            <a:off x="4829708" y="1725421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86;p18"/>
          <p:cNvSpPr txBox="1"/>
          <p:nvPr/>
        </p:nvSpPr>
        <p:spPr>
          <a:xfrm>
            <a:off x="917181" y="2656386"/>
            <a:ext cx="615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90;p18"/>
          <p:cNvSpPr txBox="1"/>
          <p:nvPr/>
        </p:nvSpPr>
        <p:spPr>
          <a:xfrm>
            <a:off x="1479724" y="1737535"/>
            <a:ext cx="22705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/>
              <a:t>Insert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91;p18"/>
          <p:cNvSpPr txBox="1"/>
          <p:nvPr/>
        </p:nvSpPr>
        <p:spPr>
          <a:xfrm>
            <a:off x="5457193" y="1713260"/>
            <a:ext cx="22084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/>
              <a:t>Transitions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92;p18"/>
          <p:cNvSpPr txBox="1"/>
          <p:nvPr/>
        </p:nvSpPr>
        <p:spPr>
          <a:xfrm>
            <a:off x="1479167" y="2632151"/>
            <a:ext cx="153345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/>
              <a:t>Design 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85;p18"/>
          <p:cNvSpPr txBox="1"/>
          <p:nvPr/>
        </p:nvSpPr>
        <p:spPr>
          <a:xfrm>
            <a:off x="4837116" y="2602491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91;p18"/>
          <p:cNvSpPr txBox="1"/>
          <p:nvPr/>
        </p:nvSpPr>
        <p:spPr>
          <a:xfrm>
            <a:off x="5464602" y="2590330"/>
            <a:ext cx="22010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/>
              <a:t>Animations</a:t>
            </a:r>
            <a:endParaRPr lang="nl-NL"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372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4991" y="4251723"/>
            <a:ext cx="960437" cy="6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0016" y="4262439"/>
            <a:ext cx="960437" cy="6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2825" y="4229101"/>
            <a:ext cx="960438" cy="61317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228600" y="114300"/>
            <a:ext cx="8686800" cy="10771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nl-NL" sz="3200" dirty="0">
                <a:solidFill>
                  <a:srgbClr val="0070C0"/>
                </a:solidFill>
              </a:rPr>
              <a:t>Câu 2: Để lưu trang trình chiếu em, trên bảng chọn File em nhấn: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Google Shape;284;p18"/>
          <p:cNvSpPr txBox="1"/>
          <p:nvPr/>
        </p:nvSpPr>
        <p:spPr>
          <a:xfrm>
            <a:off x="961771" y="1737495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85;p18"/>
          <p:cNvSpPr txBox="1"/>
          <p:nvPr/>
        </p:nvSpPr>
        <p:spPr>
          <a:xfrm>
            <a:off x="4829708" y="1725421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86;p18"/>
          <p:cNvSpPr txBox="1"/>
          <p:nvPr/>
        </p:nvSpPr>
        <p:spPr>
          <a:xfrm>
            <a:off x="917181" y="2656386"/>
            <a:ext cx="615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90;p18"/>
          <p:cNvSpPr txBox="1"/>
          <p:nvPr/>
        </p:nvSpPr>
        <p:spPr>
          <a:xfrm>
            <a:off x="1479724" y="1737535"/>
            <a:ext cx="22705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/>
              <a:t>New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91;p18"/>
          <p:cNvSpPr txBox="1"/>
          <p:nvPr/>
        </p:nvSpPr>
        <p:spPr>
          <a:xfrm>
            <a:off x="5457193" y="1713260"/>
            <a:ext cx="22084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/>
              <a:t>Open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92;p18"/>
          <p:cNvSpPr txBox="1"/>
          <p:nvPr/>
        </p:nvSpPr>
        <p:spPr>
          <a:xfrm>
            <a:off x="1507698" y="2632151"/>
            <a:ext cx="153345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/>
              <a:t>Save 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85;p18"/>
          <p:cNvSpPr txBox="1"/>
          <p:nvPr/>
        </p:nvSpPr>
        <p:spPr>
          <a:xfrm>
            <a:off x="4837116" y="2602491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91;p18"/>
          <p:cNvSpPr txBox="1"/>
          <p:nvPr/>
        </p:nvSpPr>
        <p:spPr>
          <a:xfrm>
            <a:off x="5464602" y="2590330"/>
            <a:ext cx="22010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/>
              <a:t>Close</a:t>
            </a:r>
            <a:endParaRPr lang="nl-NL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061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5" grpId="0"/>
      <p:bldP spid="15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>
            <a:off x="1371600" y="2000250"/>
            <a:ext cx="6781800" cy="1371600"/>
          </a:xfrm>
          <a:prstGeom prst="rect">
            <a:avLst/>
          </a:prstGeom>
        </p:spPr>
      </p:sp>
      <p:sp>
        <p:nvSpPr>
          <p:cNvPr id="128" name="Google Shape;128;p5"/>
          <p:cNvSpPr txBox="1"/>
          <p:nvPr/>
        </p:nvSpPr>
        <p:spPr>
          <a:xfrm>
            <a:off x="0" y="1642745"/>
            <a:ext cx="9220200" cy="47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E1: TẬP 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304800" y="2366526"/>
            <a:ext cx="8534400" cy="10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24: BÀI 1 : EM LÀM QUEN VỚI PHẦN MỀM 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762000" y="921842"/>
            <a:ext cx="7924800" cy="53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E:ỨNG DỤNG TIN HỌC</a:t>
            </a:r>
            <a:endParaRPr sz="32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381000" y="1733550"/>
            <a:ext cx="8229600" cy="3395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nền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2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304800" y="742950"/>
            <a:ext cx="8534400" cy="111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 : EM LÀM QUEN VỚI PHẦN MỀM 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/>
        </p:nvSpPr>
        <p:spPr>
          <a:xfrm>
            <a:off x="533400" y="857250"/>
            <a:ext cx="7924800" cy="176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EM LÀM QUEN VỚI PHẦN MỀM SOẠN THẢO VĂN BẢN</a:t>
            </a:r>
            <a:endParaRPr dirty="0"/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728662" y="3754439"/>
            <a:ext cx="8305800" cy="10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nháy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đúp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chuột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nền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2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533400" y="2190751"/>
            <a:ext cx="7924800" cy="151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thao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nền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2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0" name="Picture 2" descr="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19" y="426734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/>
        </p:nvSpPr>
        <p:spPr>
          <a:xfrm>
            <a:off x="685800" y="1885951"/>
            <a:ext cx="8305800" cy="151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457200" y="800100"/>
            <a:ext cx="7924800" cy="176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LÀM QUEN VỚI PHẦN MỀM TRÌNH CHIẾU</a:t>
            </a:r>
            <a:endParaRPr/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4900" y="4833938"/>
            <a:ext cx="419100" cy="328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842</Words>
  <Application>Microsoft Office PowerPoint</Application>
  <PresentationFormat>On-screen Show (16:9)</PresentationFormat>
  <Paragraphs>124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31</cp:revision>
  <dcterms:created xsi:type="dcterms:W3CDTF">1601-01-01T00:00:00Z</dcterms:created>
  <dcterms:modified xsi:type="dcterms:W3CDTF">2024-02-26T02:04:36Z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