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67" r:id="rId2"/>
    <p:sldId id="272" r:id="rId3"/>
    <p:sldId id="259" r:id="rId4"/>
    <p:sldId id="274" r:id="rId5"/>
    <p:sldId id="278" r:id="rId6"/>
    <p:sldId id="279" r:id="rId7"/>
    <p:sldId id="280" r:id="rId8"/>
    <p:sldId id="282" r:id="rId9"/>
    <p:sldId id="283" r:id="rId10"/>
    <p:sldId id="284" r:id="rId11"/>
    <p:sldId id="294" r:id="rId12"/>
    <p:sldId id="296" r:id="rId13"/>
    <p:sldId id="297" r:id="rId1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47"/>
    <a:srgbClr val="FAF6BE"/>
    <a:srgbClr val="F9F4B5"/>
    <a:srgbClr val="FFEEB7"/>
    <a:srgbClr val="519E2E"/>
    <a:srgbClr val="66C43A"/>
    <a:srgbClr val="381DFF"/>
    <a:srgbClr val="D9ECD4"/>
    <a:srgbClr val="FFE7CB"/>
    <a:srgbClr val="8C7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53" autoAdjust="0"/>
    <p:restoredTop sz="94622" autoAdjust="0"/>
  </p:normalViewPr>
  <p:slideViewPr>
    <p:cSldViewPr>
      <p:cViewPr varScale="1">
        <p:scale>
          <a:sx n="53" d="100"/>
          <a:sy n="53" d="100"/>
        </p:scale>
        <p:origin x="84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4EF33-3ED5-4AE5-B122-A22886B6F6BB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5657F-4A17-4BAD-B135-1BC05F10A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2147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athieunhitphcm.com.vn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49081" y="-697075"/>
            <a:ext cx="18828023" cy="2337249"/>
            <a:chOff x="0" y="0"/>
            <a:chExt cx="4958821" cy="6155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58821" cy="615572"/>
            </a:xfrm>
            <a:custGeom>
              <a:avLst/>
              <a:gdLst/>
              <a:ahLst/>
              <a:cxnLst/>
              <a:rect l="l" t="t" r="r" b="b"/>
              <a:pathLst>
                <a:path w="4958821" h="615572">
                  <a:moveTo>
                    <a:pt x="0" y="0"/>
                  </a:moveTo>
                  <a:lnTo>
                    <a:pt x="4958821" y="0"/>
                  </a:lnTo>
                  <a:lnTo>
                    <a:pt x="4958821" y="615572"/>
                  </a:lnTo>
                  <a:lnTo>
                    <a:pt x="0" y="615572"/>
                  </a:lnTo>
                  <a:close/>
                </a:path>
              </a:pathLst>
            </a:custGeom>
            <a:solidFill>
              <a:srgbClr val="FED101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58821" cy="653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5400000">
            <a:off x="3372188" y="589789"/>
            <a:ext cx="2081721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10800000">
            <a:off x="-932906" y="1630650"/>
            <a:ext cx="2015381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16644759" y="538480"/>
            <a:ext cx="546702" cy="546702"/>
          </a:xfrm>
          <a:custGeom>
            <a:avLst/>
            <a:gdLst/>
            <a:ahLst/>
            <a:cxnLst/>
            <a:rect l="l" t="t" r="r" b="b"/>
            <a:pathLst>
              <a:path w="546702" h="546702">
                <a:moveTo>
                  <a:pt x="0" y="0"/>
                </a:moveTo>
                <a:lnTo>
                  <a:pt x="546702" y="0"/>
                </a:lnTo>
                <a:lnTo>
                  <a:pt x="546702" y="546702"/>
                </a:lnTo>
                <a:lnTo>
                  <a:pt x="0" y="546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-429608" y="9938900"/>
            <a:ext cx="19189077" cy="953211"/>
            <a:chOff x="0" y="0"/>
            <a:chExt cx="5053913" cy="2510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053913" cy="251051"/>
            </a:xfrm>
            <a:custGeom>
              <a:avLst/>
              <a:gdLst/>
              <a:ahLst/>
              <a:cxnLst/>
              <a:rect l="l" t="t" r="r" b="b"/>
              <a:pathLst>
                <a:path w="5053913" h="251051">
                  <a:moveTo>
                    <a:pt x="0" y="0"/>
                  </a:moveTo>
                  <a:lnTo>
                    <a:pt x="5053913" y="0"/>
                  </a:lnTo>
                  <a:lnTo>
                    <a:pt x="5053913" y="251051"/>
                  </a:lnTo>
                  <a:lnTo>
                    <a:pt x="0" y="251051"/>
                  </a:lnTo>
                  <a:close/>
                </a:path>
              </a:pathLst>
            </a:custGeom>
            <a:solidFill>
              <a:srgbClr val="FED101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5053913" cy="289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TextBox 16">
            <a:extLst>
              <a:ext uri="{FF2B5EF4-FFF2-40B4-BE49-F238E27FC236}">
                <a16:creationId xmlns:a16="http://schemas.microsoft.com/office/drawing/2014/main" id="{5F876661-FDFC-96B7-9193-94BE3971EBCA}"/>
              </a:ext>
            </a:extLst>
          </p:cNvPr>
          <p:cNvSpPr txBox="1"/>
          <p:nvPr/>
        </p:nvSpPr>
        <p:spPr>
          <a:xfrm>
            <a:off x="1028700" y="471805"/>
            <a:ext cx="2460423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 dirty="0">
                <a:latin typeface="Arial" panose="020B0604020202020204" pitchFamily="34" charset="0"/>
                <a:ea typeface="Nunito Sans Ultra-Bold"/>
                <a:cs typeface="Arial" panose="020B0604020202020204" pitchFamily="34" charset="0"/>
                <a:sym typeface="Nunito Sans Ultra-Bold"/>
              </a:rPr>
              <a:t>TIN </a:t>
            </a:r>
            <a:r>
              <a:rPr lang="vi-VN" sz="3600" b="1" dirty="0">
                <a:latin typeface="Arial" panose="020B0604020202020204" pitchFamily="34" charset="0"/>
                <a:ea typeface="Nunito Sans Ultra-Bold"/>
                <a:cs typeface="Arial" panose="020B0604020202020204" pitchFamily="34" charset="0"/>
                <a:sym typeface="Nunito Sans Ultra-Bold"/>
              </a:rPr>
              <a:t>HỌC</a:t>
            </a:r>
            <a:endParaRPr lang="en-US" sz="3600" b="1" dirty="0">
              <a:latin typeface="Arial" panose="020B0604020202020204" pitchFamily="34" charset="0"/>
              <a:ea typeface="Nunito Sans Ultra-Bold"/>
              <a:cs typeface="Arial" panose="020B0604020202020204" pitchFamily="34" charset="0"/>
              <a:sym typeface="Nunito Sans Ultra-Bold"/>
            </a:endParaRP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ECBBEBF4-4CBD-AB9E-B6EB-47010AA10C37}"/>
              </a:ext>
            </a:extLst>
          </p:cNvPr>
          <p:cNvSpPr txBox="1"/>
          <p:nvPr/>
        </p:nvSpPr>
        <p:spPr>
          <a:xfrm>
            <a:off x="12233515" y="594694"/>
            <a:ext cx="1641437" cy="397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vi-VN" sz="2400" b="1" dirty="0">
                <a:latin typeface="Arial" panose="020B0604020202020204" pitchFamily="34" charset="0"/>
                <a:ea typeface="Nunito Sans Bold"/>
                <a:cs typeface="Arial" panose="020B0604020202020204" pitchFamily="34" charset="0"/>
                <a:sym typeface="Nunito Sans Bold"/>
              </a:rPr>
              <a:t>Cánh diều</a:t>
            </a:r>
            <a:endParaRPr lang="en-US" sz="2400" b="1" dirty="0">
              <a:latin typeface="Arial" panose="020B0604020202020204" pitchFamily="34" charset="0"/>
              <a:ea typeface="Nunito Sans Bold"/>
              <a:cs typeface="Arial" panose="020B0604020202020204" pitchFamily="34" charset="0"/>
              <a:sym typeface="Nunito Sans Bold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DD2A990F-C792-F07E-DED6-88D99F071E64}"/>
              </a:ext>
            </a:extLst>
          </p:cNvPr>
          <p:cNvSpPr txBox="1"/>
          <p:nvPr/>
        </p:nvSpPr>
        <p:spPr>
          <a:xfrm>
            <a:off x="7865987" y="594694"/>
            <a:ext cx="1278013" cy="39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vi-VN" sz="2400" b="1" u="none" dirty="0">
                <a:latin typeface="Arial" panose="020B0604020202020204" pitchFamily="34" charset="0"/>
                <a:ea typeface="Nunito Sans Bold"/>
                <a:cs typeface="Arial" panose="020B0604020202020204" pitchFamily="34" charset="0"/>
                <a:sym typeface="Nunito Sans Bold"/>
              </a:rPr>
              <a:t>Lớp 5</a:t>
            </a:r>
            <a:endParaRPr lang="en-US" sz="2400" b="1" u="none" dirty="0">
              <a:latin typeface="Arial" panose="020B0604020202020204" pitchFamily="34" charset="0"/>
              <a:ea typeface="Nunito Sans Bold"/>
              <a:cs typeface="Arial" panose="020B0604020202020204" pitchFamily="34" charset="0"/>
              <a:sym typeface="Nunito Sans Bold"/>
            </a:endParaRP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307E464B-0EE0-2286-6046-C5B861214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2711189"/>
            <a:ext cx="15414280" cy="602155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8000" b="1" dirty="0">
                <a:solidFill>
                  <a:srgbClr val="381D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1: </a:t>
            </a:r>
            <a:br>
              <a:rPr lang="vi-VN" sz="8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vi-VN" sz="8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THÔNG TIN TRÊN WEBSITE</a:t>
            </a:r>
            <a:endParaRPr lang="vi-VN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651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44759" y="8365838"/>
            <a:ext cx="3104333" cy="3127075"/>
          </a:xfrm>
          <a:custGeom>
            <a:avLst/>
            <a:gdLst/>
            <a:ahLst/>
            <a:cxnLst/>
            <a:rect l="l" t="t" r="r" b="b"/>
            <a:pathLst>
              <a:path w="3104333" h="3127075">
                <a:moveTo>
                  <a:pt x="0" y="0"/>
                </a:moveTo>
                <a:lnTo>
                  <a:pt x="3104334" y="0"/>
                </a:lnTo>
                <a:lnTo>
                  <a:pt x="3104334" y="3127075"/>
                </a:lnTo>
                <a:lnTo>
                  <a:pt x="0" y="3127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580047" y="9938900"/>
            <a:ext cx="19489954" cy="1013386"/>
            <a:chOff x="0" y="0"/>
            <a:chExt cx="5133157" cy="2669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33157" cy="266900"/>
            </a:xfrm>
            <a:custGeom>
              <a:avLst/>
              <a:gdLst/>
              <a:ahLst/>
              <a:cxnLst/>
              <a:rect l="l" t="t" r="r" b="b"/>
              <a:pathLst>
                <a:path w="5133157" h="266900">
                  <a:moveTo>
                    <a:pt x="0" y="0"/>
                  </a:moveTo>
                  <a:lnTo>
                    <a:pt x="5133157" y="0"/>
                  </a:lnTo>
                  <a:lnTo>
                    <a:pt x="5133157" y="266900"/>
                  </a:lnTo>
                  <a:lnTo>
                    <a:pt x="0" y="266900"/>
                  </a:lnTo>
                  <a:close/>
                </a:path>
              </a:pathLst>
            </a:custGeom>
            <a:solidFill>
              <a:srgbClr val="8C7BFF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33157" cy="305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3B9651-5931-5DB8-6454-3A4C8424FCEE}"/>
              </a:ext>
            </a:extLst>
          </p:cNvPr>
          <p:cNvGrpSpPr/>
          <p:nvPr/>
        </p:nvGrpSpPr>
        <p:grpSpPr>
          <a:xfrm>
            <a:off x="-670310" y="-601292"/>
            <a:ext cx="19670481" cy="2241467"/>
            <a:chOff x="-670310" y="-601292"/>
            <a:chExt cx="19670481" cy="2241467"/>
          </a:xfrm>
        </p:grpSpPr>
        <p:grpSp>
          <p:nvGrpSpPr>
            <p:cNvPr id="3" name="Group 3"/>
            <p:cNvGrpSpPr/>
            <p:nvPr/>
          </p:nvGrpSpPr>
          <p:grpSpPr>
            <a:xfrm>
              <a:off x="-670310" y="-591767"/>
              <a:ext cx="19670481" cy="2231942"/>
              <a:chOff x="0" y="0"/>
              <a:chExt cx="5180703" cy="58783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180703" cy="587837"/>
              </a:xfrm>
              <a:custGeom>
                <a:avLst/>
                <a:gdLst/>
                <a:ahLst/>
                <a:cxnLst/>
                <a:rect l="l" t="t" r="r" b="b"/>
                <a:pathLst>
                  <a:path w="5180703" h="587837">
                    <a:moveTo>
                      <a:pt x="0" y="0"/>
                    </a:moveTo>
                    <a:lnTo>
                      <a:pt x="5180703" y="0"/>
                    </a:lnTo>
                    <a:lnTo>
                      <a:pt x="5180703" y="587837"/>
                    </a:lnTo>
                    <a:lnTo>
                      <a:pt x="0" y="587837"/>
                    </a:lnTo>
                    <a:close/>
                  </a:path>
                </a:pathLst>
              </a:custGeom>
              <a:solidFill>
                <a:srgbClr val="8C7BF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5180703" cy="6259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AutoShape 9"/>
            <p:cNvSpPr/>
            <p:nvPr/>
          </p:nvSpPr>
          <p:spPr>
            <a:xfrm rot="5400000">
              <a:off x="3297077" y="514679"/>
              <a:ext cx="2231942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 rot="-10800000">
              <a:off x="-670310" y="1621125"/>
              <a:ext cx="19670481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1" name="Freeform 11"/>
          <p:cNvSpPr/>
          <p:nvPr/>
        </p:nvSpPr>
        <p:spPr>
          <a:xfrm>
            <a:off x="1028700" y="9294407"/>
            <a:ext cx="911365" cy="248347"/>
          </a:xfrm>
          <a:custGeom>
            <a:avLst/>
            <a:gdLst/>
            <a:ahLst/>
            <a:cxnLst/>
            <a:rect l="l" t="t" r="r" b="b"/>
            <a:pathLst>
              <a:path w="911365" h="248347">
                <a:moveTo>
                  <a:pt x="0" y="0"/>
                </a:moveTo>
                <a:lnTo>
                  <a:pt x="911365" y="0"/>
                </a:lnTo>
                <a:lnTo>
                  <a:pt x="911365" y="248347"/>
                </a:lnTo>
                <a:lnTo>
                  <a:pt x="0" y="248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644759" y="538480"/>
            <a:ext cx="546702" cy="546702"/>
          </a:xfrm>
          <a:custGeom>
            <a:avLst/>
            <a:gdLst/>
            <a:ahLst/>
            <a:cxnLst/>
            <a:rect l="l" t="t" r="r" b="b"/>
            <a:pathLst>
              <a:path w="546702" h="546702">
                <a:moveTo>
                  <a:pt x="0" y="0"/>
                </a:moveTo>
                <a:lnTo>
                  <a:pt x="546702" y="0"/>
                </a:lnTo>
                <a:lnTo>
                  <a:pt x="546702" y="546702"/>
                </a:lnTo>
                <a:lnTo>
                  <a:pt x="0" y="546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0366845" y="2667980"/>
            <a:ext cx="6466146" cy="6466146"/>
          </a:xfrm>
          <a:custGeom>
            <a:avLst/>
            <a:gdLst/>
            <a:ahLst/>
            <a:cxnLst/>
            <a:rect l="l" t="t" r="r" b="b"/>
            <a:pathLst>
              <a:path w="6466146" h="6466146">
                <a:moveTo>
                  <a:pt x="6466146" y="0"/>
                </a:moveTo>
                <a:lnTo>
                  <a:pt x="0" y="0"/>
                </a:lnTo>
                <a:lnTo>
                  <a:pt x="0" y="6466147"/>
                </a:lnTo>
                <a:lnTo>
                  <a:pt x="6466146" y="6466147"/>
                </a:lnTo>
                <a:lnTo>
                  <a:pt x="646614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471805"/>
            <a:ext cx="2460423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ea typeface="Nunito Sans Ultra-Bold"/>
                <a:cs typeface="Arial" panose="020B0604020202020204" pitchFamily="34" charset="0"/>
                <a:sym typeface="Nunito Sans Ultra-Bold"/>
              </a:rPr>
              <a:t>TIN </a:t>
            </a:r>
            <a:r>
              <a:rPr lang="vi-VN" sz="3600" b="1" dirty="0">
                <a:solidFill>
                  <a:srgbClr val="FFFFFF"/>
                </a:solidFill>
                <a:latin typeface="Arial" panose="020B0604020202020204" pitchFamily="34" charset="0"/>
                <a:ea typeface="Nunito Sans Ultra-Bold"/>
                <a:cs typeface="Arial" panose="020B0604020202020204" pitchFamily="34" charset="0"/>
                <a:sym typeface="Nunito Sans Ultra-Bold"/>
              </a:rPr>
              <a:t>HỌC</a:t>
            </a: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ea typeface="Nunito Sans Ultra-Bold"/>
              <a:cs typeface="Arial" panose="020B0604020202020204" pitchFamily="34" charset="0"/>
              <a:sym typeface="Nunito Sans Ultra-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233515" y="594694"/>
            <a:ext cx="1641437" cy="397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  <a:ea typeface="Nunito Sans Bold"/>
                <a:cs typeface="Arial" panose="020B0604020202020204" pitchFamily="34" charset="0"/>
                <a:sym typeface="Nunito Sans Bold"/>
              </a:rPr>
              <a:t>Cánh diều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ea typeface="Nunito Sans Bold"/>
              <a:cs typeface="Arial" panose="020B0604020202020204" pitchFamily="34" charset="0"/>
              <a:sym typeface="Nunito Sans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865987" y="594694"/>
            <a:ext cx="1278013" cy="39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vi-VN" sz="2400" b="1" u="none" dirty="0">
                <a:solidFill>
                  <a:schemeClr val="bg1"/>
                </a:solidFill>
                <a:latin typeface="Arial" panose="020B0604020202020204" pitchFamily="34" charset="0"/>
                <a:ea typeface="Nunito Sans Bold"/>
                <a:cs typeface="Arial" panose="020B0604020202020204" pitchFamily="34" charset="0"/>
                <a:sym typeface="Nunito Sans Bold"/>
              </a:rPr>
              <a:t>Lớp 5</a:t>
            </a:r>
            <a:endParaRPr lang="en-US" sz="2400" b="1" u="none" dirty="0">
              <a:solidFill>
                <a:schemeClr val="bg1"/>
              </a:solidFill>
              <a:latin typeface="Arial" panose="020B0604020202020204" pitchFamily="34" charset="0"/>
              <a:ea typeface="Nunito Sans Bold"/>
              <a:cs typeface="Arial" panose="020B0604020202020204" pitchFamily="34" charset="0"/>
              <a:sym typeface="Nunito Sans Bold"/>
            </a:endParaRP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0BB17244-B65C-206E-3513-DEB93546F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546" y="2463912"/>
            <a:ext cx="6774591" cy="636782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Để tìm thông tin trên website, em nháy chuột vào các siêu liên kết phù hợp trên bảng chọn nội dung hoặc sử dụng công cụ tìm kiếm.</a:t>
            </a:r>
          </a:p>
        </p:txBody>
      </p:sp>
    </p:spTree>
    <p:extLst>
      <p:ext uri="{BB962C8B-B14F-4D97-AF65-F5344CB8AC3E}">
        <p14:creationId xmlns:p14="http://schemas.microsoft.com/office/powerpoint/2010/main" val="1261866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75FD0A-8CC4-6963-D95F-63AD15CD3FCF}"/>
              </a:ext>
            </a:extLst>
          </p:cNvPr>
          <p:cNvGrpSpPr/>
          <p:nvPr/>
        </p:nvGrpSpPr>
        <p:grpSpPr>
          <a:xfrm>
            <a:off x="685799" y="2247900"/>
            <a:ext cx="16943105" cy="7239000"/>
            <a:chOff x="685799" y="2247900"/>
            <a:chExt cx="16943105" cy="72390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96F159F-B7AD-4D0D-26D5-CE30E78C808B}"/>
                </a:ext>
              </a:extLst>
            </p:cNvPr>
            <p:cNvSpPr/>
            <p:nvPr/>
          </p:nvSpPr>
          <p:spPr>
            <a:xfrm>
              <a:off x="685799" y="2247900"/>
              <a:ext cx="16943105" cy="7239000"/>
            </a:xfrm>
            <a:prstGeom prst="roundRect">
              <a:avLst>
                <a:gd name="adj" fmla="val 13932"/>
              </a:avLst>
            </a:prstGeom>
            <a:solidFill>
              <a:srgbClr val="8C7BFF"/>
            </a:solidFill>
            <a:ln>
              <a:solidFill>
                <a:srgbClr val="8C7BFF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D7AC46-02BD-17B3-0DC8-1712F783A4CF}"/>
                </a:ext>
              </a:extLst>
            </p:cNvPr>
            <p:cNvSpPr txBox="1"/>
            <p:nvPr/>
          </p:nvSpPr>
          <p:spPr>
            <a:xfrm>
              <a:off x="5448300" y="2773859"/>
              <a:ext cx="7391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CÁ NHÂN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-429608" y="0"/>
            <a:ext cx="19189077" cy="1638300"/>
          </a:xfrm>
          <a:custGeom>
            <a:avLst/>
            <a:gdLst/>
            <a:ahLst/>
            <a:cxnLst/>
            <a:rect l="l" t="t" r="r" b="b"/>
            <a:pathLst>
              <a:path w="5053913" h="251051">
                <a:moveTo>
                  <a:pt x="0" y="0"/>
                </a:moveTo>
                <a:lnTo>
                  <a:pt x="5053913" y="0"/>
                </a:lnTo>
                <a:lnTo>
                  <a:pt x="5053913" y="251051"/>
                </a:lnTo>
                <a:lnTo>
                  <a:pt x="0" y="251051"/>
                </a:lnTo>
                <a:close/>
              </a:path>
            </a:pathLst>
          </a:custGeom>
          <a:solidFill>
            <a:srgbClr val="FFC000"/>
          </a:solidFill>
          <a:ln cap="sq">
            <a:noFill/>
            <a:prstDash val="solid"/>
            <a:miter/>
          </a:ln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DBB9EB-2F3E-D677-96CC-AE8BE9FF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93308"/>
            <a:ext cx="16916400" cy="816391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vi-VN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TẬP</a:t>
            </a:r>
            <a:endParaRPr lang="vi-VN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FF5B90-497D-0EB5-AC35-0DDD934A94D0}"/>
              </a:ext>
            </a:extLst>
          </p:cNvPr>
          <p:cNvSpPr/>
          <p:nvPr/>
        </p:nvSpPr>
        <p:spPr>
          <a:xfrm>
            <a:off x="1181100" y="3924300"/>
            <a:ext cx="8496300" cy="5105400"/>
          </a:xfrm>
          <a:prstGeom prst="roundRect">
            <a:avLst/>
          </a:prstGeom>
          <a:solidFill>
            <a:schemeClr val="bg1"/>
          </a:solidFill>
          <a:ln>
            <a:solidFill>
              <a:srgbClr val="381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sử dụng công cụ tìm kiếm trên website Bảo tàng Dân tộc học Việt Nam để tìm hiểu thông tin về lịch sử của Bảo tàng.</a:t>
            </a:r>
          </a:p>
        </p:txBody>
      </p:sp>
      <p:pic>
        <p:nvPicPr>
          <p:cNvPr id="1026" name="Picture 2" descr="Bảo tàng Dân tộc học - Điểm tham quan hấp dẫn tại Thủ đô">
            <a:extLst>
              <a:ext uri="{FF2B5EF4-FFF2-40B4-BE49-F238E27FC236}">
                <a16:creationId xmlns:a16="http://schemas.microsoft.com/office/drawing/2014/main" id="{F6A57F7F-9396-09B2-0E50-28128069E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350" y="3924301"/>
            <a:ext cx="6804504" cy="51054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042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-429608" y="0"/>
            <a:ext cx="19189077" cy="1485900"/>
          </a:xfrm>
          <a:custGeom>
            <a:avLst/>
            <a:gdLst/>
            <a:ahLst/>
            <a:cxnLst/>
            <a:rect l="l" t="t" r="r" b="b"/>
            <a:pathLst>
              <a:path w="5053913" h="251051">
                <a:moveTo>
                  <a:pt x="0" y="0"/>
                </a:moveTo>
                <a:lnTo>
                  <a:pt x="5053913" y="0"/>
                </a:lnTo>
                <a:lnTo>
                  <a:pt x="5053913" y="251051"/>
                </a:lnTo>
                <a:lnTo>
                  <a:pt x="0" y="251051"/>
                </a:lnTo>
                <a:close/>
              </a:path>
            </a:pathLst>
          </a:custGeom>
          <a:solidFill>
            <a:srgbClr val="8C7BFF"/>
          </a:solidFill>
          <a:ln cap="sq">
            <a:noFill/>
            <a:prstDash val="solid"/>
            <a:miter/>
          </a:ln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DBB9EB-2F3E-D677-96CC-AE8BE9FF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06034"/>
            <a:ext cx="15773400" cy="816391"/>
          </a:xfrm>
        </p:spPr>
        <p:txBody>
          <a:bodyPr/>
          <a:lstStyle/>
          <a:p>
            <a:r>
              <a:rPr lang="vi-VN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 tin về lịch sử của Bảo tàng Dân tộc học Việt Nam</a:t>
            </a:r>
            <a:endParaRPr lang="vi-VN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35">
            <a:extLst>
              <a:ext uri="{FF2B5EF4-FFF2-40B4-BE49-F238E27FC236}">
                <a16:creationId xmlns:a16="http://schemas.microsoft.com/office/drawing/2014/main" id="{CC0B164E-8C09-A275-1881-EC460F556D58}"/>
              </a:ext>
            </a:extLst>
          </p:cNvPr>
          <p:cNvSpPr/>
          <p:nvPr/>
        </p:nvSpPr>
        <p:spPr>
          <a:xfrm>
            <a:off x="9341231" y="7124700"/>
            <a:ext cx="7689469" cy="3162299"/>
          </a:xfrm>
          <a:custGeom>
            <a:avLst/>
            <a:gdLst/>
            <a:ahLst/>
            <a:cxnLst/>
            <a:rect l="l" t="t" r="r" b="b"/>
            <a:pathLst>
              <a:path w="2152553" h="885238">
                <a:moveTo>
                  <a:pt x="0" y="0"/>
                </a:moveTo>
                <a:lnTo>
                  <a:pt x="2152553" y="0"/>
                </a:lnTo>
                <a:lnTo>
                  <a:pt x="2152553" y="885237"/>
                </a:lnTo>
                <a:lnTo>
                  <a:pt x="0" y="8852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318A88FD-028E-1905-8F31-939F2F8CCF2E}"/>
              </a:ext>
            </a:extLst>
          </p:cNvPr>
          <p:cNvSpPr/>
          <p:nvPr/>
        </p:nvSpPr>
        <p:spPr>
          <a:xfrm>
            <a:off x="1066800" y="4751340"/>
            <a:ext cx="7543800" cy="5472684"/>
          </a:xfrm>
          <a:custGeom>
            <a:avLst/>
            <a:gdLst/>
            <a:ahLst/>
            <a:cxnLst/>
            <a:rect l="l" t="t" r="r" b="b"/>
            <a:pathLst>
              <a:path w="2656767" h="1927364">
                <a:moveTo>
                  <a:pt x="0" y="0"/>
                </a:moveTo>
                <a:lnTo>
                  <a:pt x="2656767" y="0"/>
                </a:lnTo>
                <a:lnTo>
                  <a:pt x="2656767" y="1927364"/>
                </a:lnTo>
                <a:lnTo>
                  <a:pt x="0" y="19273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6584B4-AE31-1FCD-BB8E-89DECA7305BE}"/>
              </a:ext>
            </a:extLst>
          </p:cNvPr>
          <p:cNvGrpSpPr/>
          <p:nvPr/>
        </p:nvGrpSpPr>
        <p:grpSpPr>
          <a:xfrm>
            <a:off x="9910127" y="2933700"/>
            <a:ext cx="6551675" cy="3288823"/>
            <a:chOff x="2215895" y="2705115"/>
            <a:chExt cx="6551675" cy="328882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304C3D-DD5B-6D83-49F3-A5C86C5DE8B3}"/>
                </a:ext>
              </a:extLst>
            </p:cNvPr>
            <p:cNvSpPr txBox="1"/>
            <p:nvPr/>
          </p:nvSpPr>
          <p:spPr>
            <a:xfrm>
              <a:off x="2215895" y="4169015"/>
              <a:ext cx="6551675" cy="182492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Quan sát video về Bảo tàng Dân tộc học Việt Nam</a:t>
              </a:r>
              <a:endParaRPr lang="vi-VN" sz="4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D00B16C9-06CB-A0B1-D55B-1016A58ACC49}"/>
                </a:ext>
              </a:extLst>
            </p:cNvPr>
            <p:cNvSpPr/>
            <p:nvPr/>
          </p:nvSpPr>
          <p:spPr>
            <a:xfrm>
              <a:off x="4844033" y="2705115"/>
              <a:ext cx="1295400" cy="1125820"/>
            </a:xfrm>
            <a:custGeom>
              <a:avLst/>
              <a:gdLst/>
              <a:ahLst/>
              <a:cxnLst/>
              <a:rect l="l" t="t" r="r" b="b"/>
              <a:pathLst>
                <a:path w="2717864" h="2362071">
                  <a:moveTo>
                    <a:pt x="0" y="0"/>
                  </a:moveTo>
                  <a:lnTo>
                    <a:pt x="2717864" y="0"/>
                  </a:lnTo>
                  <a:lnTo>
                    <a:pt x="2717864" y="2362071"/>
                  </a:lnTo>
                  <a:lnTo>
                    <a:pt x="0" y="2362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" name="yt1s.com - BẢO TÀNG DÂN TỘC HỌC  BÁCH KHOA 54 DÂN TỘC VIỆT NAM_v720P">
            <a:hlinkClick r:id="" action="ppaction://media"/>
            <a:extLst>
              <a:ext uri="{FF2B5EF4-FFF2-40B4-BE49-F238E27FC236}">
                <a16:creationId xmlns:a16="http://schemas.microsoft.com/office/drawing/2014/main" id="{7F87741B-FDE4-902E-2E53-F139167C89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09900" y="4914900"/>
            <a:ext cx="3657600" cy="2057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5151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5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4F20E2B-6918-4351-F907-775CBD868CE6}"/>
              </a:ext>
            </a:extLst>
          </p:cNvPr>
          <p:cNvGrpSpPr/>
          <p:nvPr/>
        </p:nvGrpSpPr>
        <p:grpSpPr>
          <a:xfrm>
            <a:off x="-932906" y="-697075"/>
            <a:ext cx="20153812" cy="2337249"/>
            <a:chOff x="-932906" y="-697075"/>
            <a:chExt cx="20153812" cy="2337249"/>
          </a:xfrm>
        </p:grpSpPr>
        <p:sp>
          <p:nvSpPr>
            <p:cNvPr id="6" name="Freeform 6"/>
            <p:cNvSpPr/>
            <p:nvPr/>
          </p:nvSpPr>
          <p:spPr>
            <a:xfrm>
              <a:off x="-249081" y="-697075"/>
              <a:ext cx="18828023" cy="2337249"/>
            </a:xfrm>
            <a:custGeom>
              <a:avLst/>
              <a:gdLst/>
              <a:ahLst/>
              <a:cxnLst/>
              <a:rect l="l" t="t" r="r" b="b"/>
              <a:pathLst>
                <a:path w="4958821" h="615572">
                  <a:moveTo>
                    <a:pt x="0" y="0"/>
                  </a:moveTo>
                  <a:lnTo>
                    <a:pt x="4958821" y="0"/>
                  </a:lnTo>
                  <a:lnTo>
                    <a:pt x="4958821" y="615572"/>
                  </a:lnTo>
                  <a:lnTo>
                    <a:pt x="0" y="615572"/>
                  </a:lnTo>
                  <a:close/>
                </a:path>
              </a:pathLst>
            </a:custGeom>
            <a:solidFill>
              <a:srgbClr val="FED101"/>
            </a:solidFill>
            <a:ln cap="sq">
              <a:noFill/>
              <a:prstDash val="solid"/>
              <a:miter/>
            </a:ln>
          </p:spPr>
        </p:sp>
        <p:sp>
          <p:nvSpPr>
            <p:cNvPr id="8" name="AutoShape 8"/>
            <p:cNvSpPr/>
            <p:nvPr/>
          </p:nvSpPr>
          <p:spPr>
            <a:xfrm rot="5400000">
              <a:off x="12598940" y="589789"/>
              <a:ext cx="2081721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 rot="-10800000">
              <a:off x="-932906" y="1630650"/>
              <a:ext cx="20153812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6" name="Freeform 16"/>
          <p:cNvSpPr/>
          <p:nvPr/>
        </p:nvSpPr>
        <p:spPr>
          <a:xfrm>
            <a:off x="-429608" y="9938900"/>
            <a:ext cx="19189077" cy="953211"/>
          </a:xfrm>
          <a:custGeom>
            <a:avLst/>
            <a:gdLst/>
            <a:ahLst/>
            <a:cxnLst/>
            <a:rect l="l" t="t" r="r" b="b"/>
            <a:pathLst>
              <a:path w="5053913" h="251051">
                <a:moveTo>
                  <a:pt x="0" y="0"/>
                </a:moveTo>
                <a:lnTo>
                  <a:pt x="5053913" y="0"/>
                </a:lnTo>
                <a:lnTo>
                  <a:pt x="5053913" y="251051"/>
                </a:lnTo>
                <a:lnTo>
                  <a:pt x="0" y="251051"/>
                </a:lnTo>
                <a:close/>
              </a:path>
            </a:pathLst>
          </a:custGeom>
          <a:solidFill>
            <a:srgbClr val="FED101"/>
          </a:solidFill>
          <a:ln cap="sq">
            <a:noFill/>
            <a:prstDash val="solid"/>
            <a:miter/>
          </a:ln>
        </p:spPr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3A4C49DF-187B-DC35-C225-3383EE4028A1}"/>
              </a:ext>
            </a:extLst>
          </p:cNvPr>
          <p:cNvSpPr txBox="1"/>
          <p:nvPr/>
        </p:nvSpPr>
        <p:spPr>
          <a:xfrm>
            <a:off x="14864412" y="471805"/>
            <a:ext cx="2460423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ea typeface="Nunito Sans Ultra-Bold"/>
                <a:cs typeface="Arial" panose="020B0604020202020204" pitchFamily="34" charset="0"/>
                <a:sym typeface="Nunito Sans Ultra-Bold"/>
              </a:rPr>
              <a:t>TIN </a:t>
            </a:r>
            <a:r>
              <a:rPr lang="vi-VN" sz="3600" b="1" dirty="0">
                <a:solidFill>
                  <a:srgbClr val="FFFFFF"/>
                </a:solidFill>
                <a:latin typeface="Arial" panose="020B0604020202020204" pitchFamily="34" charset="0"/>
                <a:ea typeface="Nunito Sans Ultra-Bold"/>
                <a:cs typeface="Arial" panose="020B0604020202020204" pitchFamily="34" charset="0"/>
                <a:sym typeface="Nunito Sans Ultra-Bold"/>
              </a:rPr>
              <a:t>HỌC</a:t>
            </a: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ea typeface="Nunito Sans Ultra-Bold"/>
              <a:cs typeface="Arial" panose="020B0604020202020204" pitchFamily="34" charset="0"/>
              <a:sym typeface="Nunito Sans Ultra-Bold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9A36B709-E29E-DDCC-F857-FC5BBC0C8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351" y="274638"/>
            <a:ext cx="4901048" cy="1143000"/>
          </a:xfrm>
        </p:spPr>
        <p:txBody>
          <a:bodyPr>
            <a:normAutofit/>
          </a:bodyPr>
          <a:lstStyle/>
          <a:p>
            <a:pPr algn="l"/>
            <a:r>
              <a:rPr lang="vi-VN" sz="60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C0B6DF3-30AC-BF03-9040-2FC21EB609DA}"/>
              </a:ext>
            </a:extLst>
          </p:cNvPr>
          <p:cNvGrpSpPr/>
          <p:nvPr/>
        </p:nvGrpSpPr>
        <p:grpSpPr>
          <a:xfrm>
            <a:off x="609600" y="2794383"/>
            <a:ext cx="10083239" cy="6304559"/>
            <a:chOff x="944127" y="2389351"/>
            <a:chExt cx="10608544" cy="66330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428322A-EF76-778B-AB14-AEC1187A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2" b="6232"/>
            <a:stretch/>
          </p:blipFill>
          <p:spPr>
            <a:xfrm>
              <a:off x="944127" y="2389351"/>
              <a:ext cx="10608544" cy="586196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A2C125A-9395-1CFD-80F0-271010846B73}"/>
                </a:ext>
              </a:extLst>
            </p:cNvPr>
            <p:cNvSpPr txBox="1"/>
            <p:nvPr/>
          </p:nvSpPr>
          <p:spPr>
            <a:xfrm>
              <a:off x="944127" y="8407118"/>
              <a:ext cx="10608543" cy="6152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Website: </a:t>
              </a:r>
              <a:r>
                <a:rPr lang="vi-VN" sz="3200" i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Nhà Thiếu nhi Thành phố Hồ Chí Minh</a:t>
              </a:r>
              <a:endParaRPr lang="vi-VN" sz="3200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4DDBC9B-12BD-93B1-7E21-55CD7CEEA355}"/>
              </a:ext>
            </a:extLst>
          </p:cNvPr>
          <p:cNvGrpSpPr/>
          <p:nvPr/>
        </p:nvGrpSpPr>
        <p:grpSpPr>
          <a:xfrm>
            <a:off x="11125200" y="2924958"/>
            <a:ext cx="6400799" cy="6173984"/>
            <a:chOff x="1661874" y="2978971"/>
            <a:chExt cx="4746253" cy="457806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A2950A8-2C01-56AF-C2E3-7E55176DC1AC}"/>
                </a:ext>
              </a:extLst>
            </p:cNvPr>
            <p:cNvSpPr/>
            <p:nvPr/>
          </p:nvSpPr>
          <p:spPr>
            <a:xfrm>
              <a:off x="2133601" y="3360373"/>
              <a:ext cx="4274526" cy="4196664"/>
            </a:xfrm>
            <a:prstGeom prst="roundRect">
              <a:avLst>
                <a:gd name="adj" fmla="val 9655"/>
              </a:avLst>
            </a:prstGeom>
            <a:solidFill>
              <a:schemeClr val="bg1"/>
            </a:solidFill>
            <a:ln>
              <a:solidFill>
                <a:srgbClr val="F47F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 hãy tìm kiếm thông tin về Câu lạc bộ Khoa học Kĩ thuật của Nhà thiếu nhi Thành phố Hồ Chí Minh.</a:t>
              </a:r>
              <a:endParaRPr lang="vi-VN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258A0B54-6CD7-FDFC-3ADD-DBA71BF0B349}"/>
                </a:ext>
              </a:extLst>
            </p:cNvPr>
            <p:cNvSpPr/>
            <p:nvPr/>
          </p:nvSpPr>
          <p:spPr>
            <a:xfrm>
              <a:off x="1661874" y="2978971"/>
              <a:ext cx="943451" cy="1366033"/>
            </a:xfrm>
            <a:custGeom>
              <a:avLst/>
              <a:gdLst/>
              <a:ahLst/>
              <a:cxnLst/>
              <a:rect l="l" t="t" r="r" b="b"/>
              <a:pathLst>
                <a:path w="2411746" h="3454057">
                  <a:moveTo>
                    <a:pt x="0" y="0"/>
                  </a:moveTo>
                  <a:lnTo>
                    <a:pt x="2411747" y="0"/>
                  </a:lnTo>
                  <a:lnTo>
                    <a:pt x="2411747" y="3454057"/>
                  </a:lnTo>
                  <a:lnTo>
                    <a:pt x="0" y="3454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205802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8FEE2335-83B8-B151-B1D1-1A7A272CCB8D}"/>
              </a:ext>
            </a:extLst>
          </p:cNvPr>
          <p:cNvGrpSpPr/>
          <p:nvPr/>
        </p:nvGrpSpPr>
        <p:grpSpPr>
          <a:xfrm>
            <a:off x="1981201" y="2309600"/>
            <a:ext cx="6550743" cy="3257400"/>
            <a:chOff x="2666999" y="3375651"/>
            <a:chExt cx="6550743" cy="32574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6222EBD-8B38-3A40-4C96-ACF5CA2BAAE0}"/>
                </a:ext>
              </a:extLst>
            </p:cNvPr>
            <p:cNvSpPr/>
            <p:nvPr/>
          </p:nvSpPr>
          <p:spPr>
            <a:xfrm>
              <a:off x="2666999" y="3831860"/>
              <a:ext cx="6550743" cy="2801191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 hiểu các thành phần của một website</a:t>
              </a:r>
              <a:endParaRPr lang="vi-VN" sz="4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Arrow: Pentagon 31">
              <a:extLst>
                <a:ext uri="{FF2B5EF4-FFF2-40B4-BE49-F238E27FC236}">
                  <a16:creationId xmlns:a16="http://schemas.microsoft.com/office/drawing/2014/main" id="{3FEB6D21-3CAC-177F-D275-5E0F7ECC9C88}"/>
                </a:ext>
              </a:extLst>
            </p:cNvPr>
            <p:cNvSpPr/>
            <p:nvPr/>
          </p:nvSpPr>
          <p:spPr>
            <a:xfrm>
              <a:off x="3098357" y="3375651"/>
              <a:ext cx="1457325" cy="951563"/>
            </a:xfrm>
            <a:prstGeom prst="homePlate">
              <a:avLst>
                <a:gd name="adj" fmla="val 32642"/>
              </a:avLst>
            </a:prstGeom>
            <a:solidFill>
              <a:srgbClr val="FFC000"/>
            </a:solidFill>
            <a:ln w="571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A41883A-6705-F278-906C-E4F194A05901}"/>
              </a:ext>
            </a:extLst>
          </p:cNvPr>
          <p:cNvGrpSpPr/>
          <p:nvPr/>
        </p:nvGrpSpPr>
        <p:grpSpPr>
          <a:xfrm>
            <a:off x="1981200" y="5903055"/>
            <a:ext cx="6550743" cy="3232323"/>
            <a:chOff x="2666999" y="3370444"/>
            <a:chExt cx="6550743" cy="32323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7B3F4D6-3D48-5525-A940-0317A59E9356}"/>
                </a:ext>
              </a:extLst>
            </p:cNvPr>
            <p:cNvSpPr/>
            <p:nvPr/>
          </p:nvSpPr>
          <p:spPr>
            <a:xfrm>
              <a:off x="2666999" y="3831860"/>
              <a:ext cx="6550743" cy="27709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r>
                <a:rPr lang="vi-VN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 thông tin trên website</a:t>
              </a:r>
              <a:endParaRPr lang="vi-VN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Arrow: Pentagon 34">
              <a:extLst>
                <a:ext uri="{FF2B5EF4-FFF2-40B4-BE49-F238E27FC236}">
                  <a16:creationId xmlns:a16="http://schemas.microsoft.com/office/drawing/2014/main" id="{E08D7E48-F66D-9E7B-D7AF-3C0029969EC4}"/>
                </a:ext>
              </a:extLst>
            </p:cNvPr>
            <p:cNvSpPr/>
            <p:nvPr/>
          </p:nvSpPr>
          <p:spPr>
            <a:xfrm>
              <a:off x="3073841" y="3370444"/>
              <a:ext cx="1457325" cy="951563"/>
            </a:xfrm>
            <a:prstGeom prst="homePlate">
              <a:avLst>
                <a:gd name="adj" fmla="val 32642"/>
              </a:avLst>
            </a:prstGeom>
            <a:solidFill>
              <a:srgbClr val="FFC000"/>
            </a:solidFill>
            <a:ln w="571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6917F6-E4AF-2337-AD56-E385E555D12B}"/>
              </a:ext>
            </a:extLst>
          </p:cNvPr>
          <p:cNvGrpSpPr/>
          <p:nvPr/>
        </p:nvGrpSpPr>
        <p:grpSpPr>
          <a:xfrm>
            <a:off x="-534915" y="-531592"/>
            <a:ext cx="19642319" cy="2171767"/>
            <a:chOff x="-534915" y="-531592"/>
            <a:chExt cx="19642319" cy="2171767"/>
          </a:xfrm>
        </p:grpSpPr>
        <p:grpSp>
          <p:nvGrpSpPr>
            <p:cNvPr id="10" name="Group 10"/>
            <p:cNvGrpSpPr/>
            <p:nvPr/>
          </p:nvGrpSpPr>
          <p:grpSpPr>
            <a:xfrm>
              <a:off x="-534915" y="-531592"/>
              <a:ext cx="19399691" cy="2171766"/>
              <a:chOff x="0" y="0"/>
              <a:chExt cx="5109384" cy="57198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109384" cy="571988"/>
              </a:xfrm>
              <a:custGeom>
                <a:avLst/>
                <a:gdLst/>
                <a:ahLst/>
                <a:cxnLst/>
                <a:rect l="l" t="t" r="r" b="b"/>
                <a:pathLst>
                  <a:path w="5109384" h="571988">
                    <a:moveTo>
                      <a:pt x="0" y="0"/>
                    </a:moveTo>
                    <a:lnTo>
                      <a:pt x="5109384" y="0"/>
                    </a:lnTo>
                    <a:lnTo>
                      <a:pt x="5109384" y="571988"/>
                    </a:lnTo>
                    <a:lnTo>
                      <a:pt x="0" y="571988"/>
                    </a:lnTo>
                    <a:close/>
                  </a:path>
                </a:pathLst>
              </a:custGeom>
              <a:solidFill>
                <a:srgbClr val="8C7BF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5109384" cy="6100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AutoShape 13"/>
            <p:cNvSpPr/>
            <p:nvPr/>
          </p:nvSpPr>
          <p:spPr>
            <a:xfrm rot="5400000">
              <a:off x="11507722" y="717771"/>
              <a:ext cx="1825757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AutoShape 14"/>
            <p:cNvSpPr/>
            <p:nvPr/>
          </p:nvSpPr>
          <p:spPr>
            <a:xfrm rot="-10800000">
              <a:off x="-444652" y="1640175"/>
              <a:ext cx="19552056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5" name="Freeform 15"/>
          <p:cNvSpPr/>
          <p:nvPr/>
        </p:nvSpPr>
        <p:spPr>
          <a:xfrm>
            <a:off x="16644759" y="538480"/>
            <a:ext cx="546702" cy="546702"/>
          </a:xfrm>
          <a:custGeom>
            <a:avLst/>
            <a:gdLst/>
            <a:ahLst/>
            <a:cxnLst/>
            <a:rect l="l" t="t" r="r" b="b"/>
            <a:pathLst>
              <a:path w="546702" h="546702">
                <a:moveTo>
                  <a:pt x="0" y="0"/>
                </a:moveTo>
                <a:lnTo>
                  <a:pt x="546702" y="0"/>
                </a:lnTo>
                <a:lnTo>
                  <a:pt x="546702" y="546702"/>
                </a:lnTo>
                <a:lnTo>
                  <a:pt x="0" y="546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-444652" y="9938900"/>
            <a:ext cx="19219164" cy="1118694"/>
            <a:chOff x="0" y="0"/>
            <a:chExt cx="5061838" cy="29463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061838" cy="294635"/>
            </a:xfrm>
            <a:custGeom>
              <a:avLst/>
              <a:gdLst/>
              <a:ahLst/>
              <a:cxnLst/>
              <a:rect l="l" t="t" r="r" b="b"/>
              <a:pathLst>
                <a:path w="5061838" h="294635">
                  <a:moveTo>
                    <a:pt x="0" y="0"/>
                  </a:moveTo>
                  <a:lnTo>
                    <a:pt x="5061838" y="0"/>
                  </a:lnTo>
                  <a:lnTo>
                    <a:pt x="5061838" y="294635"/>
                  </a:lnTo>
                  <a:lnTo>
                    <a:pt x="0" y="294635"/>
                  </a:lnTo>
                  <a:close/>
                </a:path>
              </a:pathLst>
            </a:custGeom>
            <a:solidFill>
              <a:srgbClr val="8C7BFF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061838" cy="3327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TextBox 16">
            <a:extLst>
              <a:ext uri="{FF2B5EF4-FFF2-40B4-BE49-F238E27FC236}">
                <a16:creationId xmlns:a16="http://schemas.microsoft.com/office/drawing/2014/main" id="{DCB8289C-4A9B-2510-D3F1-31B4D90B1F5F}"/>
              </a:ext>
            </a:extLst>
          </p:cNvPr>
          <p:cNvSpPr txBox="1"/>
          <p:nvPr/>
        </p:nvSpPr>
        <p:spPr>
          <a:xfrm>
            <a:off x="13302468" y="471805"/>
            <a:ext cx="2460423" cy="585994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ea typeface="Nunito Sans Ultra-Bold"/>
                <a:cs typeface="Arial" panose="020B0604020202020204" pitchFamily="34" charset="0"/>
                <a:sym typeface="Nunito Sans Ultra-Bold"/>
              </a:rPr>
              <a:t>TIN </a:t>
            </a:r>
            <a:r>
              <a:rPr lang="vi-VN" sz="3600" b="1" dirty="0">
                <a:solidFill>
                  <a:srgbClr val="FFFFFF"/>
                </a:solidFill>
                <a:latin typeface="Arial" panose="020B0604020202020204" pitchFamily="34" charset="0"/>
                <a:ea typeface="Nunito Sans Ultra-Bold"/>
                <a:cs typeface="Arial" panose="020B0604020202020204" pitchFamily="34" charset="0"/>
                <a:sym typeface="Nunito Sans Ultra-Bold"/>
              </a:rPr>
              <a:t>HỌC</a:t>
            </a: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ea typeface="Nunito Sans Ultra-Bold"/>
              <a:cs typeface="Arial" panose="020B0604020202020204" pitchFamily="34" charset="0"/>
              <a:sym typeface="Nunito Sans Ultra-Bold"/>
            </a:endParaRPr>
          </a:p>
        </p:txBody>
      </p:sp>
      <p:sp>
        <p:nvSpPr>
          <p:cNvPr id="27" name="Title 24">
            <a:extLst>
              <a:ext uri="{FF2B5EF4-FFF2-40B4-BE49-F238E27FC236}">
                <a16:creationId xmlns:a16="http://schemas.microsoft.com/office/drawing/2014/main" id="{9B529788-B748-A87B-0716-F092D247393C}"/>
              </a:ext>
            </a:extLst>
          </p:cNvPr>
          <p:cNvSpPr txBox="1">
            <a:spLocks/>
          </p:cNvSpPr>
          <p:nvPr/>
        </p:nvSpPr>
        <p:spPr>
          <a:xfrm>
            <a:off x="1347350" y="274638"/>
            <a:ext cx="8634849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id="{1F1C023A-BFC9-A1AA-E2AE-FEA64B410D1A}"/>
              </a:ext>
            </a:extLst>
          </p:cNvPr>
          <p:cNvSpPr/>
          <p:nvPr/>
        </p:nvSpPr>
        <p:spPr>
          <a:xfrm>
            <a:off x="9982199" y="2400013"/>
            <a:ext cx="6179060" cy="6824550"/>
          </a:xfrm>
          <a:custGeom>
            <a:avLst/>
            <a:gdLst/>
            <a:ahLst/>
            <a:cxnLst/>
            <a:rect l="l" t="t" r="r" b="b"/>
            <a:pathLst>
              <a:path w="1554477" h="1716864">
                <a:moveTo>
                  <a:pt x="0" y="0"/>
                </a:moveTo>
                <a:lnTo>
                  <a:pt x="1554477" y="0"/>
                </a:lnTo>
                <a:lnTo>
                  <a:pt x="1554477" y="1716864"/>
                </a:lnTo>
                <a:lnTo>
                  <a:pt x="0" y="1716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89713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8"/>
          <p:cNvGrpSpPr/>
          <p:nvPr/>
        </p:nvGrpSpPr>
        <p:grpSpPr>
          <a:xfrm>
            <a:off x="-610135" y="9938900"/>
            <a:ext cx="19550130" cy="893035"/>
            <a:chOff x="0" y="0"/>
            <a:chExt cx="5149005" cy="235203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5149005" cy="235203"/>
            </a:xfrm>
            <a:custGeom>
              <a:avLst/>
              <a:gdLst/>
              <a:ahLst/>
              <a:cxnLst/>
              <a:rect l="l" t="t" r="r" b="b"/>
              <a:pathLst>
                <a:path w="5149005" h="235203">
                  <a:moveTo>
                    <a:pt x="0" y="0"/>
                  </a:moveTo>
                  <a:lnTo>
                    <a:pt x="5149005" y="0"/>
                  </a:lnTo>
                  <a:lnTo>
                    <a:pt x="5149005" y="235203"/>
                  </a:lnTo>
                  <a:lnTo>
                    <a:pt x="0" y="235203"/>
                  </a:lnTo>
                  <a:close/>
                </a:path>
              </a:pathLst>
            </a:custGeom>
            <a:solidFill>
              <a:srgbClr val="FED101"/>
            </a:solidFill>
            <a:ln cap="sq">
              <a:noFill/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5149005" cy="273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-610135" y="-441546"/>
            <a:ext cx="19550130" cy="2081721"/>
            <a:chOff x="0" y="0"/>
            <a:chExt cx="5149005" cy="548272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5149005" cy="548272"/>
            </a:xfrm>
            <a:custGeom>
              <a:avLst/>
              <a:gdLst/>
              <a:ahLst/>
              <a:cxnLst/>
              <a:rect l="l" t="t" r="r" b="b"/>
              <a:pathLst>
                <a:path w="5149005" h="548272">
                  <a:moveTo>
                    <a:pt x="0" y="0"/>
                  </a:moveTo>
                  <a:lnTo>
                    <a:pt x="5149005" y="0"/>
                  </a:lnTo>
                  <a:lnTo>
                    <a:pt x="5149005" y="548272"/>
                  </a:lnTo>
                  <a:lnTo>
                    <a:pt x="0" y="548272"/>
                  </a:lnTo>
                  <a:close/>
                </a:path>
              </a:pathLst>
            </a:custGeom>
            <a:solidFill>
              <a:srgbClr val="FED101"/>
            </a:solidFill>
            <a:ln cap="sq">
              <a:noFill/>
              <a:prstDash val="solid"/>
              <a:miter/>
            </a:ln>
          </p:spPr>
        </p:sp>
        <p:sp>
          <p:nvSpPr>
            <p:cNvPr id="65" name="TextBox 65"/>
            <p:cNvSpPr txBox="1"/>
            <p:nvPr/>
          </p:nvSpPr>
          <p:spPr>
            <a:xfrm>
              <a:off x="0" y="-38100"/>
              <a:ext cx="5149005" cy="5863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6" name="AutoShape 66"/>
          <p:cNvSpPr/>
          <p:nvPr/>
        </p:nvSpPr>
        <p:spPr>
          <a:xfrm rot="5400000">
            <a:off x="3372188" y="589789"/>
            <a:ext cx="2081721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7" name="AutoShape 67"/>
          <p:cNvSpPr/>
          <p:nvPr/>
        </p:nvSpPr>
        <p:spPr>
          <a:xfrm rot="-10800000">
            <a:off x="-932906" y="1630650"/>
            <a:ext cx="2015381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8" name="Freeform 68"/>
          <p:cNvSpPr/>
          <p:nvPr/>
        </p:nvSpPr>
        <p:spPr>
          <a:xfrm>
            <a:off x="16644759" y="538480"/>
            <a:ext cx="546702" cy="546702"/>
          </a:xfrm>
          <a:custGeom>
            <a:avLst/>
            <a:gdLst/>
            <a:ahLst/>
            <a:cxnLst/>
            <a:rect l="l" t="t" r="r" b="b"/>
            <a:pathLst>
              <a:path w="546702" h="546702">
                <a:moveTo>
                  <a:pt x="0" y="0"/>
                </a:moveTo>
                <a:lnTo>
                  <a:pt x="546702" y="0"/>
                </a:lnTo>
                <a:lnTo>
                  <a:pt x="546702" y="546702"/>
                </a:lnTo>
                <a:lnTo>
                  <a:pt x="0" y="546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5" name="TextBox 16">
            <a:extLst>
              <a:ext uri="{FF2B5EF4-FFF2-40B4-BE49-F238E27FC236}">
                <a16:creationId xmlns:a16="http://schemas.microsoft.com/office/drawing/2014/main" id="{06EA4F42-60A7-F901-0BD3-056FBB428C94}"/>
              </a:ext>
            </a:extLst>
          </p:cNvPr>
          <p:cNvSpPr txBox="1"/>
          <p:nvPr/>
        </p:nvSpPr>
        <p:spPr>
          <a:xfrm>
            <a:off x="1028700" y="471805"/>
            <a:ext cx="2460423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 dirty="0">
                <a:latin typeface="Arial" panose="020B0604020202020204" pitchFamily="34" charset="0"/>
                <a:ea typeface="Nunito Sans Ultra-Bold"/>
                <a:cs typeface="Arial" panose="020B0604020202020204" pitchFamily="34" charset="0"/>
                <a:sym typeface="Nunito Sans Ultra-Bold"/>
              </a:rPr>
              <a:t>TIN </a:t>
            </a:r>
            <a:r>
              <a:rPr lang="vi-VN" sz="3600" b="1" dirty="0">
                <a:latin typeface="Arial" panose="020B0604020202020204" pitchFamily="34" charset="0"/>
                <a:ea typeface="Nunito Sans Ultra-Bold"/>
                <a:cs typeface="Arial" panose="020B0604020202020204" pitchFamily="34" charset="0"/>
                <a:sym typeface="Nunito Sans Ultra-Bold"/>
              </a:rPr>
              <a:t>HỌC</a:t>
            </a:r>
            <a:endParaRPr lang="en-US" sz="3600" b="1" dirty="0">
              <a:latin typeface="Arial" panose="020B0604020202020204" pitchFamily="34" charset="0"/>
              <a:ea typeface="Nunito Sans Ultra-Bold"/>
              <a:cs typeface="Arial" panose="020B0604020202020204" pitchFamily="34" charset="0"/>
              <a:sym typeface="Nunito Sans Ultra-Bold"/>
            </a:endParaRPr>
          </a:p>
        </p:txBody>
      </p:sp>
      <p:sp>
        <p:nvSpPr>
          <p:cNvPr id="76" name="TextBox 20">
            <a:extLst>
              <a:ext uri="{FF2B5EF4-FFF2-40B4-BE49-F238E27FC236}">
                <a16:creationId xmlns:a16="http://schemas.microsoft.com/office/drawing/2014/main" id="{F4CF4C71-5B72-2E30-B924-7B3BE3DA420F}"/>
              </a:ext>
            </a:extLst>
          </p:cNvPr>
          <p:cNvSpPr txBox="1"/>
          <p:nvPr/>
        </p:nvSpPr>
        <p:spPr>
          <a:xfrm>
            <a:off x="12233515" y="594694"/>
            <a:ext cx="1641437" cy="397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vi-VN" sz="2400" b="1" dirty="0">
                <a:latin typeface="Arial" panose="020B0604020202020204" pitchFamily="34" charset="0"/>
                <a:ea typeface="Nunito Sans Bold"/>
                <a:cs typeface="Arial" panose="020B0604020202020204" pitchFamily="34" charset="0"/>
                <a:sym typeface="Nunito Sans Bold"/>
              </a:rPr>
              <a:t>Cánh diều</a:t>
            </a:r>
            <a:endParaRPr lang="en-US" sz="2400" b="1" dirty="0">
              <a:latin typeface="Arial" panose="020B0604020202020204" pitchFamily="34" charset="0"/>
              <a:ea typeface="Nunito Sans Bold"/>
              <a:cs typeface="Arial" panose="020B0604020202020204" pitchFamily="34" charset="0"/>
              <a:sym typeface="Nunito Sans Bold"/>
            </a:endParaRPr>
          </a:p>
        </p:txBody>
      </p:sp>
      <p:sp>
        <p:nvSpPr>
          <p:cNvPr id="77" name="TextBox 21">
            <a:extLst>
              <a:ext uri="{FF2B5EF4-FFF2-40B4-BE49-F238E27FC236}">
                <a16:creationId xmlns:a16="http://schemas.microsoft.com/office/drawing/2014/main" id="{6A28585A-68D3-F03E-D511-69D18548C8AA}"/>
              </a:ext>
            </a:extLst>
          </p:cNvPr>
          <p:cNvSpPr txBox="1"/>
          <p:nvPr/>
        </p:nvSpPr>
        <p:spPr>
          <a:xfrm>
            <a:off x="7865987" y="594694"/>
            <a:ext cx="1278013" cy="39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vi-VN" sz="2400" b="1" u="none" dirty="0">
                <a:latin typeface="Arial" panose="020B0604020202020204" pitchFamily="34" charset="0"/>
                <a:ea typeface="Nunito Sans Bold"/>
                <a:cs typeface="Arial" panose="020B0604020202020204" pitchFamily="34" charset="0"/>
                <a:sym typeface="Nunito Sans Bold"/>
              </a:rPr>
              <a:t>Lớp 5</a:t>
            </a:r>
            <a:endParaRPr lang="en-US" sz="2400" b="1" u="none" dirty="0">
              <a:latin typeface="Arial" panose="020B0604020202020204" pitchFamily="34" charset="0"/>
              <a:ea typeface="Nunito Sans Bold"/>
              <a:cs typeface="Arial" panose="020B0604020202020204" pitchFamily="34" charset="0"/>
              <a:sym typeface="Nunito Sans Bold"/>
            </a:endParaRPr>
          </a:p>
        </p:txBody>
      </p:sp>
      <p:sp>
        <p:nvSpPr>
          <p:cNvPr id="79" name="Title 78">
            <a:extLst>
              <a:ext uri="{FF2B5EF4-FFF2-40B4-BE49-F238E27FC236}">
                <a16:creationId xmlns:a16="http://schemas.microsoft.com/office/drawing/2014/main" id="{8FAD5246-216E-FA77-63B2-4F66359C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439997"/>
            <a:ext cx="15273665" cy="68183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vi-VN" sz="7200" b="1" dirty="0">
                <a:solidFill>
                  <a:srgbClr val="381D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01</a:t>
            </a:r>
            <a:br>
              <a:rPr lang="vi-VN" sz="6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vi-VN" sz="6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HIỂU CÁC THÀNH PHẦN CỦA MỘT WEBSITE</a:t>
            </a:r>
            <a:endParaRPr lang="vi-VN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75FD0A-8CC4-6963-D95F-63AD15CD3FCF}"/>
              </a:ext>
            </a:extLst>
          </p:cNvPr>
          <p:cNvGrpSpPr/>
          <p:nvPr/>
        </p:nvGrpSpPr>
        <p:grpSpPr>
          <a:xfrm>
            <a:off x="457200" y="2247900"/>
            <a:ext cx="17373600" cy="7375998"/>
            <a:chOff x="685800" y="2400300"/>
            <a:chExt cx="17373600" cy="737599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96F159F-B7AD-4D0D-26D5-CE30E78C808B}"/>
                </a:ext>
              </a:extLst>
            </p:cNvPr>
            <p:cNvSpPr/>
            <p:nvPr/>
          </p:nvSpPr>
          <p:spPr>
            <a:xfrm>
              <a:off x="685800" y="2400300"/>
              <a:ext cx="17373600" cy="7375998"/>
            </a:xfrm>
            <a:prstGeom prst="roundRect">
              <a:avLst>
                <a:gd name="adj" fmla="val 13932"/>
              </a:avLst>
            </a:prstGeom>
            <a:solidFill>
              <a:srgbClr val="8C7BFF"/>
            </a:solidFill>
            <a:ln>
              <a:solidFill>
                <a:srgbClr val="8C7BFF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D7AC46-02BD-17B3-0DC8-1712F783A4CF}"/>
                </a:ext>
              </a:extLst>
            </p:cNvPr>
            <p:cNvSpPr txBox="1"/>
            <p:nvPr/>
          </p:nvSpPr>
          <p:spPr>
            <a:xfrm>
              <a:off x="6248400" y="2781357"/>
              <a:ext cx="6248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-429608" y="-1"/>
            <a:ext cx="19189077" cy="1653297"/>
          </a:xfrm>
          <a:custGeom>
            <a:avLst/>
            <a:gdLst/>
            <a:ahLst/>
            <a:cxnLst/>
            <a:rect l="l" t="t" r="r" b="b"/>
            <a:pathLst>
              <a:path w="5053913" h="251051">
                <a:moveTo>
                  <a:pt x="0" y="0"/>
                </a:moveTo>
                <a:lnTo>
                  <a:pt x="5053913" y="0"/>
                </a:lnTo>
                <a:lnTo>
                  <a:pt x="5053913" y="251051"/>
                </a:lnTo>
                <a:lnTo>
                  <a:pt x="0" y="251051"/>
                </a:lnTo>
                <a:close/>
              </a:path>
            </a:pathLst>
          </a:custGeom>
          <a:solidFill>
            <a:srgbClr val="FFC000"/>
          </a:solidFill>
          <a:ln cap="sq">
            <a:noFill/>
            <a:prstDash val="solid"/>
            <a:miter/>
          </a:ln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DBB9EB-2F3E-D677-96CC-AE8BE9FF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19100"/>
            <a:ext cx="16916400" cy="816391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vi-VN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vi-VN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 website Bảo tàng Dân tộc học Việt Nam</a:t>
            </a:r>
            <a:endParaRPr lang="vi-VN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FF5B90-497D-0EB5-AC35-0DDD934A94D0}"/>
              </a:ext>
            </a:extLst>
          </p:cNvPr>
          <p:cNvSpPr/>
          <p:nvPr/>
        </p:nvSpPr>
        <p:spPr>
          <a:xfrm>
            <a:off x="990571" y="3779455"/>
            <a:ext cx="5909187" cy="5306945"/>
          </a:xfrm>
          <a:prstGeom prst="roundRect">
            <a:avLst/>
          </a:prstGeom>
          <a:solidFill>
            <a:schemeClr val="bg1"/>
          </a:solidFill>
          <a:ln>
            <a:solidFill>
              <a:srgbClr val="381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nêu và xác định các thành phần tương ứng trên cửa sổ của website đó với các chú thích ở Hình 1.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A57F7F-9396-09B2-0E50-28128069E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7" t="10138" r="7877" b="16301"/>
          <a:stretch/>
        </p:blipFill>
        <p:spPr bwMode="auto">
          <a:xfrm>
            <a:off x="7315200" y="3779455"/>
            <a:ext cx="10065745" cy="530694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744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-429608" y="0"/>
            <a:ext cx="19189077" cy="1485900"/>
          </a:xfrm>
          <a:custGeom>
            <a:avLst/>
            <a:gdLst/>
            <a:ahLst/>
            <a:cxnLst/>
            <a:rect l="l" t="t" r="r" b="b"/>
            <a:pathLst>
              <a:path w="5053913" h="251051">
                <a:moveTo>
                  <a:pt x="0" y="0"/>
                </a:moveTo>
                <a:lnTo>
                  <a:pt x="5053913" y="0"/>
                </a:lnTo>
                <a:lnTo>
                  <a:pt x="5053913" y="251051"/>
                </a:lnTo>
                <a:lnTo>
                  <a:pt x="0" y="251051"/>
                </a:lnTo>
                <a:close/>
              </a:path>
            </a:pathLst>
          </a:custGeom>
          <a:solidFill>
            <a:srgbClr val="8C7BFF"/>
          </a:solidFill>
          <a:ln cap="sq">
            <a:noFill/>
            <a:prstDash val="solid"/>
            <a:miter/>
          </a:ln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DBB9EB-2F3E-D677-96CC-AE8BE9FF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06034"/>
            <a:ext cx="15773400" cy="816391"/>
          </a:xfrm>
        </p:spPr>
        <p:txBody>
          <a:bodyPr/>
          <a:lstStyle/>
          <a:p>
            <a:r>
              <a:rPr lang="vi-V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 hình ảnh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07FB3501-350F-AD1F-9885-4E5090305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0" t="33066" r="13507" b="62381"/>
          <a:stretch/>
        </p:blipFill>
        <p:spPr bwMode="auto">
          <a:xfrm>
            <a:off x="602226" y="2346243"/>
            <a:ext cx="17073716" cy="97337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72D6AB8-BA01-C98D-D66A-2B563ACEEED3}"/>
              </a:ext>
            </a:extLst>
          </p:cNvPr>
          <p:cNvGrpSpPr/>
          <p:nvPr/>
        </p:nvGrpSpPr>
        <p:grpSpPr>
          <a:xfrm>
            <a:off x="1494503" y="4179960"/>
            <a:ext cx="7622458" cy="4885387"/>
            <a:chOff x="1547388" y="4179960"/>
            <a:chExt cx="7622458" cy="48853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6EB1690-656C-3B8A-2843-8FC587C2A3A2}"/>
                </a:ext>
              </a:extLst>
            </p:cNvPr>
            <p:cNvSpPr txBox="1"/>
            <p:nvPr/>
          </p:nvSpPr>
          <p:spPr>
            <a:xfrm>
              <a:off x="1547388" y="5393764"/>
              <a:ext cx="7622458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Bảng chọn nội dung thể hiện cách phân loại thông tin theo các chủ đề, giúp việc tìm kiếm thông tin thuận lợi, dễ dàng hơn.</a:t>
              </a:r>
              <a:endParaRPr lang="vi-VN" sz="4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Arrow: Down 4">
              <a:extLst>
                <a:ext uri="{FF2B5EF4-FFF2-40B4-BE49-F238E27FC236}">
                  <a16:creationId xmlns:a16="http://schemas.microsoft.com/office/drawing/2014/main" id="{F1D20F20-AD72-814D-A00F-F2760EFA841C}"/>
                </a:ext>
              </a:extLst>
            </p:cNvPr>
            <p:cNvSpPr/>
            <p:nvPr/>
          </p:nvSpPr>
          <p:spPr>
            <a:xfrm>
              <a:off x="5004023" y="4179960"/>
              <a:ext cx="709188" cy="94433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7" name="Freeform 25">
            <a:extLst>
              <a:ext uri="{FF2B5EF4-FFF2-40B4-BE49-F238E27FC236}">
                <a16:creationId xmlns:a16="http://schemas.microsoft.com/office/drawing/2014/main" id="{3C5D8041-F20F-08CA-7690-6926641F6EDB}"/>
              </a:ext>
            </a:extLst>
          </p:cNvPr>
          <p:cNvSpPr/>
          <p:nvPr/>
        </p:nvSpPr>
        <p:spPr>
          <a:xfrm>
            <a:off x="10365608" y="4305300"/>
            <a:ext cx="6427889" cy="4788776"/>
          </a:xfrm>
          <a:custGeom>
            <a:avLst/>
            <a:gdLst/>
            <a:ahLst/>
            <a:cxnLst/>
            <a:rect l="l" t="t" r="r" b="b"/>
            <a:pathLst>
              <a:path w="1945486" h="1449387">
                <a:moveTo>
                  <a:pt x="0" y="0"/>
                </a:moveTo>
                <a:lnTo>
                  <a:pt x="1945487" y="0"/>
                </a:lnTo>
                <a:lnTo>
                  <a:pt x="1945487" y="1449388"/>
                </a:lnTo>
                <a:lnTo>
                  <a:pt x="0" y="14493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1269568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8"/>
          <p:cNvGrpSpPr/>
          <p:nvPr/>
        </p:nvGrpSpPr>
        <p:grpSpPr>
          <a:xfrm>
            <a:off x="-610135" y="9938900"/>
            <a:ext cx="19550130" cy="893035"/>
            <a:chOff x="0" y="0"/>
            <a:chExt cx="5149005" cy="235203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5149005" cy="235203"/>
            </a:xfrm>
            <a:custGeom>
              <a:avLst/>
              <a:gdLst/>
              <a:ahLst/>
              <a:cxnLst/>
              <a:rect l="l" t="t" r="r" b="b"/>
              <a:pathLst>
                <a:path w="5149005" h="235203">
                  <a:moveTo>
                    <a:pt x="0" y="0"/>
                  </a:moveTo>
                  <a:lnTo>
                    <a:pt x="5149005" y="0"/>
                  </a:lnTo>
                  <a:lnTo>
                    <a:pt x="5149005" y="235203"/>
                  </a:lnTo>
                  <a:lnTo>
                    <a:pt x="0" y="235203"/>
                  </a:lnTo>
                  <a:close/>
                </a:path>
              </a:pathLst>
            </a:custGeom>
            <a:solidFill>
              <a:srgbClr val="FED101"/>
            </a:solidFill>
            <a:ln cap="sq">
              <a:noFill/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5149005" cy="273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-610135" y="-441546"/>
            <a:ext cx="19550130" cy="2081721"/>
            <a:chOff x="0" y="0"/>
            <a:chExt cx="5149005" cy="548272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5149005" cy="548272"/>
            </a:xfrm>
            <a:custGeom>
              <a:avLst/>
              <a:gdLst/>
              <a:ahLst/>
              <a:cxnLst/>
              <a:rect l="l" t="t" r="r" b="b"/>
              <a:pathLst>
                <a:path w="5149005" h="548272">
                  <a:moveTo>
                    <a:pt x="0" y="0"/>
                  </a:moveTo>
                  <a:lnTo>
                    <a:pt x="5149005" y="0"/>
                  </a:lnTo>
                  <a:lnTo>
                    <a:pt x="5149005" y="548272"/>
                  </a:lnTo>
                  <a:lnTo>
                    <a:pt x="0" y="548272"/>
                  </a:lnTo>
                  <a:close/>
                </a:path>
              </a:pathLst>
            </a:custGeom>
            <a:solidFill>
              <a:srgbClr val="FED101"/>
            </a:solidFill>
            <a:ln cap="sq">
              <a:noFill/>
              <a:prstDash val="solid"/>
              <a:miter/>
            </a:ln>
          </p:spPr>
        </p:sp>
        <p:sp>
          <p:nvSpPr>
            <p:cNvPr id="65" name="TextBox 65"/>
            <p:cNvSpPr txBox="1"/>
            <p:nvPr/>
          </p:nvSpPr>
          <p:spPr>
            <a:xfrm>
              <a:off x="0" y="-38100"/>
              <a:ext cx="5149005" cy="5863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6" name="AutoShape 66"/>
          <p:cNvSpPr/>
          <p:nvPr/>
        </p:nvSpPr>
        <p:spPr>
          <a:xfrm rot="5400000">
            <a:off x="3372188" y="589789"/>
            <a:ext cx="2081721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7" name="AutoShape 67"/>
          <p:cNvSpPr/>
          <p:nvPr/>
        </p:nvSpPr>
        <p:spPr>
          <a:xfrm rot="-10800000">
            <a:off x="-932906" y="1630650"/>
            <a:ext cx="2015381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8" name="Freeform 68"/>
          <p:cNvSpPr/>
          <p:nvPr/>
        </p:nvSpPr>
        <p:spPr>
          <a:xfrm>
            <a:off x="16644759" y="538480"/>
            <a:ext cx="546702" cy="546702"/>
          </a:xfrm>
          <a:custGeom>
            <a:avLst/>
            <a:gdLst/>
            <a:ahLst/>
            <a:cxnLst/>
            <a:rect l="l" t="t" r="r" b="b"/>
            <a:pathLst>
              <a:path w="546702" h="546702">
                <a:moveTo>
                  <a:pt x="0" y="0"/>
                </a:moveTo>
                <a:lnTo>
                  <a:pt x="546702" y="0"/>
                </a:lnTo>
                <a:lnTo>
                  <a:pt x="546702" y="546702"/>
                </a:lnTo>
                <a:lnTo>
                  <a:pt x="0" y="546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5" name="TextBox 16">
            <a:extLst>
              <a:ext uri="{FF2B5EF4-FFF2-40B4-BE49-F238E27FC236}">
                <a16:creationId xmlns:a16="http://schemas.microsoft.com/office/drawing/2014/main" id="{06EA4F42-60A7-F901-0BD3-056FBB428C94}"/>
              </a:ext>
            </a:extLst>
          </p:cNvPr>
          <p:cNvSpPr txBox="1"/>
          <p:nvPr/>
        </p:nvSpPr>
        <p:spPr>
          <a:xfrm>
            <a:off x="1028700" y="471805"/>
            <a:ext cx="2460423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 dirty="0">
                <a:latin typeface="Arial" panose="020B0604020202020204" pitchFamily="34" charset="0"/>
                <a:ea typeface="Nunito Sans Ultra-Bold"/>
                <a:cs typeface="Arial" panose="020B0604020202020204" pitchFamily="34" charset="0"/>
                <a:sym typeface="Nunito Sans Ultra-Bold"/>
              </a:rPr>
              <a:t>TIN </a:t>
            </a:r>
            <a:r>
              <a:rPr lang="vi-VN" sz="3600" b="1" dirty="0">
                <a:latin typeface="Arial" panose="020B0604020202020204" pitchFamily="34" charset="0"/>
                <a:ea typeface="Nunito Sans Ultra-Bold"/>
                <a:cs typeface="Arial" panose="020B0604020202020204" pitchFamily="34" charset="0"/>
                <a:sym typeface="Nunito Sans Ultra-Bold"/>
              </a:rPr>
              <a:t>HỌC</a:t>
            </a:r>
            <a:endParaRPr lang="en-US" sz="3600" b="1" dirty="0">
              <a:latin typeface="Arial" panose="020B0604020202020204" pitchFamily="34" charset="0"/>
              <a:ea typeface="Nunito Sans Ultra-Bold"/>
              <a:cs typeface="Arial" panose="020B0604020202020204" pitchFamily="34" charset="0"/>
              <a:sym typeface="Nunito Sans Ultra-Bold"/>
            </a:endParaRPr>
          </a:p>
        </p:txBody>
      </p:sp>
      <p:sp>
        <p:nvSpPr>
          <p:cNvPr id="76" name="TextBox 20">
            <a:extLst>
              <a:ext uri="{FF2B5EF4-FFF2-40B4-BE49-F238E27FC236}">
                <a16:creationId xmlns:a16="http://schemas.microsoft.com/office/drawing/2014/main" id="{F4CF4C71-5B72-2E30-B924-7B3BE3DA420F}"/>
              </a:ext>
            </a:extLst>
          </p:cNvPr>
          <p:cNvSpPr txBox="1"/>
          <p:nvPr/>
        </p:nvSpPr>
        <p:spPr>
          <a:xfrm>
            <a:off x="12233515" y="594694"/>
            <a:ext cx="1641437" cy="397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vi-VN" sz="2400" b="1" dirty="0">
                <a:latin typeface="Arial" panose="020B0604020202020204" pitchFamily="34" charset="0"/>
                <a:ea typeface="Nunito Sans Bold"/>
                <a:cs typeface="Arial" panose="020B0604020202020204" pitchFamily="34" charset="0"/>
                <a:sym typeface="Nunito Sans Bold"/>
              </a:rPr>
              <a:t>Cánh diều</a:t>
            </a:r>
            <a:endParaRPr lang="en-US" sz="2400" b="1" dirty="0">
              <a:latin typeface="Arial" panose="020B0604020202020204" pitchFamily="34" charset="0"/>
              <a:ea typeface="Nunito Sans Bold"/>
              <a:cs typeface="Arial" panose="020B0604020202020204" pitchFamily="34" charset="0"/>
              <a:sym typeface="Nunito Sans Bold"/>
            </a:endParaRPr>
          </a:p>
        </p:txBody>
      </p:sp>
      <p:sp>
        <p:nvSpPr>
          <p:cNvPr id="77" name="TextBox 21">
            <a:extLst>
              <a:ext uri="{FF2B5EF4-FFF2-40B4-BE49-F238E27FC236}">
                <a16:creationId xmlns:a16="http://schemas.microsoft.com/office/drawing/2014/main" id="{6A28585A-68D3-F03E-D511-69D18548C8AA}"/>
              </a:ext>
            </a:extLst>
          </p:cNvPr>
          <p:cNvSpPr txBox="1"/>
          <p:nvPr/>
        </p:nvSpPr>
        <p:spPr>
          <a:xfrm>
            <a:off x="7865987" y="594694"/>
            <a:ext cx="1278013" cy="39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vi-VN" sz="2400" b="1" u="none" dirty="0">
                <a:latin typeface="Arial" panose="020B0604020202020204" pitchFamily="34" charset="0"/>
                <a:ea typeface="Nunito Sans Bold"/>
                <a:cs typeface="Arial" panose="020B0604020202020204" pitchFamily="34" charset="0"/>
                <a:sym typeface="Nunito Sans Bold"/>
              </a:rPr>
              <a:t>Lớp 5</a:t>
            </a:r>
            <a:endParaRPr lang="en-US" sz="2400" b="1" u="none" dirty="0">
              <a:latin typeface="Arial" panose="020B0604020202020204" pitchFamily="34" charset="0"/>
              <a:ea typeface="Nunito Sans Bold"/>
              <a:cs typeface="Arial" panose="020B0604020202020204" pitchFamily="34" charset="0"/>
              <a:sym typeface="Nunito Sans Bold"/>
            </a:endParaRPr>
          </a:p>
        </p:txBody>
      </p:sp>
      <p:sp>
        <p:nvSpPr>
          <p:cNvPr id="79" name="Title 78">
            <a:extLst>
              <a:ext uri="{FF2B5EF4-FFF2-40B4-BE49-F238E27FC236}">
                <a16:creationId xmlns:a16="http://schemas.microsoft.com/office/drawing/2014/main" id="{8FAD5246-216E-FA77-63B2-4F66359C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39997"/>
            <a:ext cx="15426065" cy="68183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vi-VN" sz="7200" b="1" dirty="0">
                <a:solidFill>
                  <a:srgbClr val="381D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02</a:t>
            </a:r>
            <a:br>
              <a:rPr lang="vi-VN" sz="7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vi-VN" sz="7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THÔNG TIN TRÊN WEBSITE</a:t>
            </a:r>
            <a:endParaRPr lang="vi-VN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794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75FD0A-8CC4-6963-D95F-63AD15CD3FCF}"/>
              </a:ext>
            </a:extLst>
          </p:cNvPr>
          <p:cNvGrpSpPr/>
          <p:nvPr/>
        </p:nvGrpSpPr>
        <p:grpSpPr>
          <a:xfrm>
            <a:off x="457200" y="2247900"/>
            <a:ext cx="17373600" cy="7375998"/>
            <a:chOff x="685800" y="2400300"/>
            <a:chExt cx="17373600" cy="737599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96F159F-B7AD-4D0D-26D5-CE30E78C808B}"/>
                </a:ext>
              </a:extLst>
            </p:cNvPr>
            <p:cNvSpPr/>
            <p:nvPr/>
          </p:nvSpPr>
          <p:spPr>
            <a:xfrm>
              <a:off x="685800" y="2400300"/>
              <a:ext cx="17373600" cy="7375998"/>
            </a:xfrm>
            <a:prstGeom prst="roundRect">
              <a:avLst>
                <a:gd name="adj" fmla="val 13932"/>
              </a:avLst>
            </a:prstGeom>
            <a:solidFill>
              <a:srgbClr val="8C7BFF"/>
            </a:solidFill>
            <a:ln>
              <a:solidFill>
                <a:srgbClr val="8C7BFF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D7AC46-02BD-17B3-0DC8-1712F783A4CF}"/>
                </a:ext>
              </a:extLst>
            </p:cNvPr>
            <p:cNvSpPr txBox="1"/>
            <p:nvPr/>
          </p:nvSpPr>
          <p:spPr>
            <a:xfrm>
              <a:off x="6248400" y="2781357"/>
              <a:ext cx="6248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-429608" y="-1"/>
            <a:ext cx="19189077" cy="1653297"/>
          </a:xfrm>
          <a:custGeom>
            <a:avLst/>
            <a:gdLst/>
            <a:ahLst/>
            <a:cxnLst/>
            <a:rect l="l" t="t" r="r" b="b"/>
            <a:pathLst>
              <a:path w="5053913" h="251051">
                <a:moveTo>
                  <a:pt x="0" y="0"/>
                </a:moveTo>
                <a:lnTo>
                  <a:pt x="5053913" y="0"/>
                </a:lnTo>
                <a:lnTo>
                  <a:pt x="5053913" y="251051"/>
                </a:lnTo>
                <a:lnTo>
                  <a:pt x="0" y="251051"/>
                </a:lnTo>
                <a:close/>
              </a:path>
            </a:pathLst>
          </a:custGeom>
          <a:solidFill>
            <a:srgbClr val="FFC000"/>
          </a:solidFill>
          <a:ln cap="sq">
            <a:noFill/>
            <a:prstDash val="solid"/>
            <a:miter/>
          </a:ln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DBB9EB-2F3E-D677-96CC-AE8BE9FF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19100"/>
            <a:ext cx="16916400" cy="816391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vi-VN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hình 2 và 3 SGK tr.12 và cho biết</a:t>
            </a:r>
            <a:endParaRPr lang="vi-VN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FF5B90-497D-0EB5-AC35-0DDD934A94D0}"/>
              </a:ext>
            </a:extLst>
          </p:cNvPr>
          <p:cNvSpPr/>
          <p:nvPr/>
        </p:nvSpPr>
        <p:spPr>
          <a:xfrm>
            <a:off x="990571" y="3779455"/>
            <a:ext cx="5909187" cy="5306945"/>
          </a:xfrm>
          <a:prstGeom prst="roundRect">
            <a:avLst/>
          </a:prstGeom>
          <a:solidFill>
            <a:schemeClr val="bg1"/>
          </a:solidFill>
          <a:ln>
            <a:solidFill>
              <a:srgbClr val="381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bao nhiêu cách tìm kiếm thông tin trên website? Cho biết thao tác thực hiện của các cách đó.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A57F7F-9396-09B2-0E50-28128069E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7" t="10138" r="7877" b="16301"/>
          <a:stretch/>
        </p:blipFill>
        <p:spPr bwMode="auto">
          <a:xfrm>
            <a:off x="7315200" y="3779455"/>
            <a:ext cx="10065745" cy="530694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844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-429608" y="-1"/>
            <a:ext cx="19189077" cy="1653297"/>
          </a:xfrm>
          <a:custGeom>
            <a:avLst/>
            <a:gdLst/>
            <a:ahLst/>
            <a:cxnLst/>
            <a:rect l="l" t="t" r="r" b="b"/>
            <a:pathLst>
              <a:path w="5053913" h="251051">
                <a:moveTo>
                  <a:pt x="0" y="0"/>
                </a:moveTo>
                <a:lnTo>
                  <a:pt x="5053913" y="0"/>
                </a:lnTo>
                <a:lnTo>
                  <a:pt x="5053913" y="251051"/>
                </a:lnTo>
                <a:lnTo>
                  <a:pt x="0" y="251051"/>
                </a:lnTo>
                <a:close/>
              </a:path>
            </a:pathLst>
          </a:custGeom>
          <a:solidFill>
            <a:srgbClr val="FFC000"/>
          </a:solidFill>
          <a:ln cap="sq">
            <a:noFill/>
            <a:prstDash val="solid"/>
            <a:miter/>
          </a:ln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DBB9EB-2F3E-D677-96CC-AE8BE9FF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19100"/>
            <a:ext cx="16916400" cy="816391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vi-VN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hình 2 và 3 SGK tr.12 và cho biết</a:t>
            </a:r>
            <a:endParaRPr lang="vi-VN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BE82024-F8F3-30E4-E041-A91D68FA7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0" t="21134" r="6342" b="4202"/>
          <a:stretch/>
        </p:blipFill>
        <p:spPr bwMode="auto">
          <a:xfrm>
            <a:off x="685799" y="2705100"/>
            <a:ext cx="16916402" cy="535861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025633-3402-3F11-A91F-8444381031B0}"/>
              </a:ext>
            </a:extLst>
          </p:cNvPr>
          <p:cNvSpPr txBox="1"/>
          <p:nvPr/>
        </p:nvSpPr>
        <p:spPr>
          <a:xfrm>
            <a:off x="990598" y="8448293"/>
            <a:ext cx="16306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cs typeface="Arial" panose="020B0604020202020204" pitchFamily="34" charset="0"/>
              </a:rPr>
              <a:t>Cách 2. Sử dụng công cụ tìm kiếm bằng cách nhập từ khoá tìm kiếm (Hình 3).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198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-429608" y="0"/>
            <a:ext cx="19189077" cy="1485900"/>
          </a:xfrm>
          <a:custGeom>
            <a:avLst/>
            <a:gdLst/>
            <a:ahLst/>
            <a:cxnLst/>
            <a:rect l="l" t="t" r="r" b="b"/>
            <a:pathLst>
              <a:path w="5053913" h="251051">
                <a:moveTo>
                  <a:pt x="0" y="0"/>
                </a:moveTo>
                <a:lnTo>
                  <a:pt x="5053913" y="0"/>
                </a:lnTo>
                <a:lnTo>
                  <a:pt x="5053913" y="251051"/>
                </a:lnTo>
                <a:lnTo>
                  <a:pt x="0" y="251051"/>
                </a:lnTo>
                <a:close/>
              </a:path>
            </a:pathLst>
          </a:custGeom>
          <a:solidFill>
            <a:srgbClr val="8C7BFF"/>
          </a:solidFill>
          <a:ln cap="sq">
            <a:noFill/>
            <a:prstDash val="solid"/>
            <a:miter/>
          </a:ln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DBB9EB-2F3E-D677-96CC-AE8BE9FF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06034"/>
            <a:ext cx="15773400" cy="816391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vi-VN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cách để tìm thông tin trên website</a:t>
            </a:r>
            <a:endParaRPr lang="vi-VN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2D6AB8-BA01-C98D-D66A-2B563ACEEED3}"/>
              </a:ext>
            </a:extLst>
          </p:cNvPr>
          <p:cNvGrpSpPr/>
          <p:nvPr/>
        </p:nvGrpSpPr>
        <p:grpSpPr>
          <a:xfrm>
            <a:off x="7945694" y="2004791"/>
            <a:ext cx="9275506" cy="4723349"/>
            <a:chOff x="-413533" y="4283476"/>
            <a:chExt cx="9275506" cy="472334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6EB1690-656C-3B8A-2843-8FC587C2A3A2}"/>
                </a:ext>
              </a:extLst>
            </p:cNvPr>
            <p:cNvSpPr txBox="1"/>
            <p:nvPr/>
          </p:nvSpPr>
          <p:spPr>
            <a:xfrm>
              <a:off x="-413533" y="5335242"/>
              <a:ext cx="9275506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Sử dụng công cụ tìm kiếm bằng cách nhập từ khóa tìm kiếm (nháy chuột vào công cụ tìm kiếm → Nhập từ khóa tìm kiếm → Nháy chuột vào </a:t>
              </a:r>
              <a:r>
                <a:rPr lang="vi-VN" sz="4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 kiếm</a:t>
              </a: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).</a:t>
              </a:r>
              <a:endParaRPr lang="vi-VN" sz="4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1D20F20-AD72-814D-A00F-F2760EFA841C}"/>
                </a:ext>
              </a:extLst>
            </p:cNvPr>
            <p:cNvSpPr/>
            <p:nvPr/>
          </p:nvSpPr>
          <p:spPr>
            <a:xfrm>
              <a:off x="2852620" y="4283476"/>
              <a:ext cx="2743200" cy="950329"/>
            </a:xfrm>
            <a:prstGeom prst="roundRect">
              <a:avLst>
                <a:gd name="adj" fmla="val 50000"/>
              </a:avLst>
            </a:prstGeom>
            <a:ln>
              <a:solidFill>
                <a:srgbClr val="381D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000" b="1" dirty="0"/>
                <a:t>Cách 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2C4B862-4B43-1334-1436-D78E432D36C0}"/>
              </a:ext>
            </a:extLst>
          </p:cNvPr>
          <p:cNvGrpSpPr/>
          <p:nvPr/>
        </p:nvGrpSpPr>
        <p:grpSpPr>
          <a:xfrm>
            <a:off x="1066800" y="2004791"/>
            <a:ext cx="5861868" cy="4723349"/>
            <a:chOff x="1979394" y="4038090"/>
            <a:chExt cx="5861868" cy="472334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AF98B6-56CA-A6BF-EF39-583BAD726298}"/>
                </a:ext>
              </a:extLst>
            </p:cNvPr>
            <p:cNvSpPr txBox="1"/>
            <p:nvPr/>
          </p:nvSpPr>
          <p:spPr>
            <a:xfrm>
              <a:off x="1979394" y="5089856"/>
              <a:ext cx="5861868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Trên bảng chọn nội dung, nháy chuột vào các siêu liên kết phù hợp với thông tin cần tìm.</a:t>
              </a:r>
              <a:endParaRPr lang="vi-VN" sz="4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0EAA48A-5D0B-55D6-FC38-DF49F08C1A39}"/>
                </a:ext>
              </a:extLst>
            </p:cNvPr>
            <p:cNvSpPr/>
            <p:nvPr/>
          </p:nvSpPr>
          <p:spPr>
            <a:xfrm>
              <a:off x="3538728" y="4038090"/>
              <a:ext cx="2743200" cy="950329"/>
            </a:xfrm>
            <a:prstGeom prst="roundRect">
              <a:avLst>
                <a:gd name="adj" fmla="val 50000"/>
              </a:avLst>
            </a:prstGeom>
            <a:ln>
              <a:solidFill>
                <a:srgbClr val="381D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000" b="1" dirty="0"/>
                <a:t>Cách 1</a:t>
              </a:r>
            </a:p>
          </p:txBody>
        </p:sp>
      </p:grpSp>
      <p:sp>
        <p:nvSpPr>
          <p:cNvPr id="10" name="Freeform 35">
            <a:extLst>
              <a:ext uri="{FF2B5EF4-FFF2-40B4-BE49-F238E27FC236}">
                <a16:creationId xmlns:a16="http://schemas.microsoft.com/office/drawing/2014/main" id="{CC0B164E-8C09-A275-1881-EC460F556D58}"/>
              </a:ext>
            </a:extLst>
          </p:cNvPr>
          <p:cNvSpPr/>
          <p:nvPr/>
        </p:nvSpPr>
        <p:spPr>
          <a:xfrm>
            <a:off x="5803363" y="7539322"/>
            <a:ext cx="6681274" cy="2747678"/>
          </a:xfrm>
          <a:custGeom>
            <a:avLst/>
            <a:gdLst/>
            <a:ahLst/>
            <a:cxnLst/>
            <a:rect l="l" t="t" r="r" b="b"/>
            <a:pathLst>
              <a:path w="2152553" h="885238">
                <a:moveTo>
                  <a:pt x="0" y="0"/>
                </a:moveTo>
                <a:lnTo>
                  <a:pt x="2152553" y="0"/>
                </a:lnTo>
                <a:lnTo>
                  <a:pt x="2152553" y="885237"/>
                </a:lnTo>
                <a:lnTo>
                  <a:pt x="0" y="885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81860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406</Words>
  <Application>Microsoft Office PowerPoint</Application>
  <PresentationFormat>Tùy chỉnh</PresentationFormat>
  <Paragraphs>46</Paragraphs>
  <Slides>13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16" baseType="lpstr">
      <vt:lpstr>Calibri</vt:lpstr>
      <vt:lpstr>Arial</vt:lpstr>
      <vt:lpstr>Office Theme</vt:lpstr>
      <vt:lpstr>BÀI 1:  TÌM THÔNG TIN TRÊN WEBSITE</vt:lpstr>
      <vt:lpstr>Bản trình bày PowerPoint</vt:lpstr>
      <vt:lpstr>01 TÌM HIỂU CÁC THÀNH PHẦN CỦA MỘT WEBSITE</vt:lpstr>
      <vt:lpstr>Quan sát website Bảo tàng Dân tộc học Việt Nam</vt:lpstr>
      <vt:lpstr>Nhận xét hình ảnh</vt:lpstr>
      <vt:lpstr>02 TÌM THÔNG TIN TRÊN WEBSITE</vt:lpstr>
      <vt:lpstr>Quan sát hình 2 và 3 SGK tr.12 và cho biết</vt:lpstr>
      <vt:lpstr>Quan sát hình 2 và 3 SGK tr.12 và cho biết</vt:lpstr>
      <vt:lpstr>Các cách để tìm thông tin trên website</vt:lpstr>
      <vt:lpstr>Để tìm thông tin trên website, em nháy chuột vào các siêu liên kết phù hợp trên bảng chọn nội dung hoặc sử dụng công cụ tìm kiếm.</vt:lpstr>
      <vt:lpstr>BÀI TẬP</vt:lpstr>
      <vt:lpstr>Thông tin về lịch sử của Bảo tàng Dân tộc học Việt Nam</vt:lpstr>
      <vt:lpstr>VẬN DỤNG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Yellow UI Illustration Company Profile Presentation</dc:title>
  <cp:lastModifiedBy>Administrator</cp:lastModifiedBy>
  <cp:revision>27</cp:revision>
  <dcterms:created xsi:type="dcterms:W3CDTF">2006-08-16T00:00:00Z</dcterms:created>
  <dcterms:modified xsi:type="dcterms:W3CDTF">2024-11-06T13:38:02Z</dcterms:modified>
  <dc:identifier>DAGL0V3nlTY</dc:identifier>
</cp:coreProperties>
</file>