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30" r:id="rId2"/>
    <p:sldId id="2007577378" r:id="rId3"/>
    <p:sldId id="331" r:id="rId4"/>
    <p:sldId id="2007577382" r:id="rId5"/>
    <p:sldId id="2007577381" r:id="rId6"/>
    <p:sldId id="2007577384" r:id="rId7"/>
    <p:sldId id="2007577402" r:id="rId8"/>
    <p:sldId id="2007577403" r:id="rId9"/>
    <p:sldId id="2007577404" r:id="rId10"/>
    <p:sldId id="2007577405" r:id="rId11"/>
    <p:sldId id="2007577389" r:id="rId12"/>
    <p:sldId id="2007577383" r:id="rId13"/>
    <p:sldId id="2007577406" r:id="rId14"/>
    <p:sldId id="2007577408" r:id="rId15"/>
    <p:sldId id="20075774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E7F7"/>
    <a:srgbClr val="F9D7F2"/>
    <a:srgbClr val="E3FDCB"/>
    <a:srgbClr val="FCAE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2540" autoAdjust="0"/>
  </p:normalViewPr>
  <p:slideViewPr>
    <p:cSldViewPr snapToGrid="0">
      <p:cViewPr varScale="1">
        <p:scale>
          <a:sx n="79" d="100"/>
          <a:sy n="79" d="100"/>
        </p:scale>
        <p:origin x="1646"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3A939-EDDC-454E-95D3-1907517DCAE1}"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33AD0-4195-4F01-9162-A153DBFB8905}" type="slidenum">
              <a:rPr lang="en-US" smtClean="0"/>
              <a:t>‹#›</a:t>
            </a:fld>
            <a:endParaRPr lang="en-US"/>
          </a:p>
        </p:txBody>
      </p:sp>
    </p:spTree>
    <p:extLst>
      <p:ext uri="{BB962C8B-B14F-4D97-AF65-F5344CB8AC3E}">
        <p14:creationId xmlns:p14="http://schemas.microsoft.com/office/powerpoint/2010/main" val="108636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33AD0-4195-4F01-9162-A153DBFB8905}" type="slidenum">
              <a:rPr lang="en-US" smtClean="0"/>
              <a:t>1</a:t>
            </a:fld>
            <a:endParaRPr lang="en-US"/>
          </a:p>
        </p:txBody>
      </p:sp>
    </p:spTree>
    <p:extLst>
      <p:ext uri="{BB962C8B-B14F-4D97-AF65-F5344CB8AC3E}">
        <p14:creationId xmlns:p14="http://schemas.microsoft.com/office/powerpoint/2010/main" val="2079479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p:txBody>
          <a:bodyPr/>
          <a:lstStyle/>
          <a:p>
            <a:fld id="{3DFE48A3-FBB0-4D53-AD96-BBA31C39C62D}"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5738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p:txBody>
          <a:bodyPr/>
          <a:lstStyle/>
          <a:p>
            <a:fld id="{3DFE48A3-FBB0-4D53-AD96-BBA31C39C62D}"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112482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p:txBody>
          <a:bodyPr/>
          <a:lstStyle/>
          <a:p>
            <a:fld id="{3DFE48A3-FBB0-4D53-AD96-BBA31C39C62D}"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801280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p:txBody>
          <a:bodyPr/>
          <a:lstStyle/>
          <a:p>
            <a:fld id="{3DFE48A3-FBB0-4D53-AD96-BBA31C39C62D}"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396147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p:txBody>
          <a:bodyPr/>
          <a:lstStyle/>
          <a:p>
            <a:fld id="{3DFE48A3-FBB0-4D53-AD96-BBA31C39C62D}"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828767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p:txBody>
          <a:bodyPr/>
          <a:lstStyle/>
          <a:p>
            <a:fld id="{3DFE48A3-FBB0-4D53-AD96-BBA31C39C62D}" type="datetimeFigureOut">
              <a:rPr lang="zh-CN" altLang="en-US" smtClean="0"/>
              <a:t>2024/10/15</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88565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p:txBody>
          <a:bodyPr/>
          <a:lstStyle/>
          <a:p>
            <a:fld id="{3DFE48A3-FBB0-4D53-AD96-BBA31C39C62D}" type="datetimeFigureOut">
              <a:rPr lang="zh-CN" altLang="en-US" smtClean="0"/>
              <a:t>2024/10/15</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626294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p:txBody>
          <a:bodyPr/>
          <a:lstStyle/>
          <a:p>
            <a:fld id="{3DFE48A3-FBB0-4D53-AD96-BBA31C39C62D}" type="datetimeFigureOut">
              <a:rPr lang="zh-CN" altLang="en-US" smtClean="0"/>
              <a:t>2024/10/15</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608000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p:txBody>
          <a:bodyPr/>
          <a:lstStyle/>
          <a:p>
            <a:fld id="{3DFE48A3-FBB0-4D53-AD96-BBA31C39C62D}" type="datetimeFigureOut">
              <a:rPr lang="zh-CN" altLang="en-US" smtClean="0"/>
              <a:t>2024/10/15</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116295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p:txBody>
          <a:bodyPr/>
          <a:lstStyle/>
          <a:p>
            <a:fld id="{3DFE48A3-FBB0-4D53-AD96-BBA31C39C62D}" type="datetimeFigureOut">
              <a:rPr lang="zh-CN" altLang="en-US" smtClean="0"/>
              <a:t>2024/10/15</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13278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p:txBody>
          <a:bodyPr/>
          <a:lstStyle/>
          <a:p>
            <a:fld id="{3DFE48A3-FBB0-4D53-AD96-BBA31C39C62D}" type="datetimeFigureOut">
              <a:rPr lang="zh-CN" altLang="en-US" smtClean="0"/>
              <a:t>2024/10/15</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955772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1E858A-B9F8-DC94-3E35-7FFA63A0A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E48A3-FBB0-4D53-AD96-BBA31C39C62D}"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11989771-3B51-3281-4C4B-F93869444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7D1990C-3DDC-D01B-7DF8-1E88E8C4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713A8-A7D8-4655-9856-7687D49ACF6C}" type="slidenum">
              <a:rPr lang="zh-CN" altLang="en-US" smtClean="0"/>
              <a:t>‹#›</a:t>
            </a:fld>
            <a:endParaRPr lang="zh-CN" alt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067743" y="1173049"/>
            <a:ext cx="4067743" cy="3972479"/>
          </a:xfrm>
          <a:prstGeom prst="rect">
            <a:avLst/>
          </a:prstGeom>
        </p:spPr>
      </p:pic>
    </p:spTree>
    <p:extLst>
      <p:ext uri="{BB962C8B-B14F-4D97-AF65-F5344CB8AC3E}">
        <p14:creationId xmlns:p14="http://schemas.microsoft.com/office/powerpoint/2010/main" val="578290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C6F5C7C-054D-4738-A5A8-90973CCAA3FD}"/>
              </a:ext>
            </a:extLst>
          </p:cNvPr>
          <p:cNvSpPr/>
          <p:nvPr/>
        </p:nvSpPr>
        <p:spPr>
          <a:xfrm>
            <a:off x="1439594" y="913554"/>
            <a:ext cx="9312812" cy="4798249"/>
          </a:xfrm>
          <a:prstGeom prst="roundRect">
            <a:avLst/>
          </a:prstGeom>
          <a:solidFill>
            <a:schemeClr val="bg1">
              <a:alpha val="8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Picture 3">
            <a:extLst>
              <a:ext uri="{FF2B5EF4-FFF2-40B4-BE49-F238E27FC236}">
                <a16:creationId xmlns:a16="http://schemas.microsoft.com/office/drawing/2014/main" id="{445701B3-D5EB-E45B-9D85-15162CE2B54A}"/>
              </a:ext>
            </a:extLst>
          </p:cNvPr>
          <p:cNvPicPr>
            <a:picLocks noChangeAspect="1"/>
          </p:cNvPicPr>
          <p:nvPr/>
        </p:nvPicPr>
        <p:blipFill>
          <a:blip r:embed="rId4"/>
          <a:stretch>
            <a:fillRect/>
          </a:stretch>
        </p:blipFill>
        <p:spPr>
          <a:xfrm>
            <a:off x="4717024" y="1818101"/>
            <a:ext cx="3158002" cy="707197"/>
          </a:xfrm>
          <a:prstGeom prst="rect">
            <a:avLst/>
          </a:prstGeom>
        </p:spPr>
      </p:pic>
      <p:pic>
        <p:nvPicPr>
          <p:cNvPr id="6" name="Picture 5">
            <a:extLst>
              <a:ext uri="{FF2B5EF4-FFF2-40B4-BE49-F238E27FC236}">
                <a16:creationId xmlns:a16="http://schemas.microsoft.com/office/drawing/2014/main" id="{63EDC863-DF05-86A4-DA92-BC0D98CFAE7C}"/>
              </a:ext>
            </a:extLst>
          </p:cNvPr>
          <p:cNvPicPr>
            <a:picLocks noChangeAspect="1"/>
          </p:cNvPicPr>
          <p:nvPr/>
        </p:nvPicPr>
        <p:blipFill>
          <a:blip r:embed="rId5"/>
          <a:stretch>
            <a:fillRect/>
          </a:stretch>
        </p:blipFill>
        <p:spPr>
          <a:xfrm>
            <a:off x="1439373" y="2388755"/>
            <a:ext cx="9827604" cy="2651990"/>
          </a:xfrm>
          <a:prstGeom prst="rect">
            <a:avLst/>
          </a:prstGeom>
        </p:spPr>
      </p:pic>
      <p:pic>
        <p:nvPicPr>
          <p:cNvPr id="10" name="Picture 9">
            <a:extLst>
              <a:ext uri="{FF2B5EF4-FFF2-40B4-BE49-F238E27FC236}">
                <a16:creationId xmlns:a16="http://schemas.microsoft.com/office/drawing/2014/main" id="{239B612B-221D-CD1E-90EE-C41E61BF7E18}"/>
              </a:ext>
            </a:extLst>
          </p:cNvPr>
          <p:cNvPicPr>
            <a:picLocks noChangeAspect="1"/>
          </p:cNvPicPr>
          <p:nvPr/>
        </p:nvPicPr>
        <p:blipFill>
          <a:blip r:embed="rId6"/>
          <a:stretch>
            <a:fillRect/>
          </a:stretch>
        </p:blipFill>
        <p:spPr>
          <a:xfrm>
            <a:off x="3128498" y="4439384"/>
            <a:ext cx="6316003" cy="646232"/>
          </a:xfrm>
          <a:prstGeom prst="rect">
            <a:avLst/>
          </a:prstGeom>
        </p:spPr>
      </p:pic>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14325" y="-2095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751396" y="2775704"/>
                <a:ext cx="2249228" cy="6333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Một</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loại</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hoa</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hồng</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phổ</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biến</a:t>
                </a:r>
                <a:endPar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pic>
        <p:nvPicPr>
          <p:cNvPr id="5122" name="Picture 2" descr="KiViBaRa: Hoa hồng Bạch Ho màu trắng tinh khôi thuần khiết">
            <a:extLst>
              <a:ext uri="{FF2B5EF4-FFF2-40B4-BE49-F238E27FC236}">
                <a16:creationId xmlns:a16="http://schemas.microsoft.com/office/drawing/2014/main" id="{927F2BEA-D2C4-1DAA-1BC6-07E30D13E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 y="1747838"/>
            <a:ext cx="4275068" cy="31003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C09E7386-9177-7D2F-E454-69B15BBDCF05}"/>
              </a:ext>
            </a:extLst>
          </p:cNvPr>
          <p:cNvSpPr/>
          <p:nvPr/>
        </p:nvSpPr>
        <p:spPr>
          <a:xfrm>
            <a:off x="1419225" y="5089305"/>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Hoa</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hồng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bạch</a:t>
            </a:r>
            <a:endParaRPr lang="en-US" sz="4000" b="1" dirty="0">
              <a:solidFill>
                <a:srgbClr val="002060"/>
              </a:solidFill>
              <a:latin typeface="Calibri" panose="020F0502020204030204" pitchFamily="34" charset="0"/>
              <a:cs typeface="Calibri" panose="020F0502020204030204" pitchFamily="34" charset="0"/>
            </a:endParaRPr>
          </a:p>
        </p:txBody>
      </p:sp>
      <p:pic>
        <p:nvPicPr>
          <p:cNvPr id="5124" name="Picture 4" descr="7 loài hoa hồng leo tuyệt đẹp nên có mặt trong vườn của bạn">
            <a:extLst>
              <a:ext uri="{FF2B5EF4-FFF2-40B4-BE49-F238E27FC236}">
                <a16:creationId xmlns:a16="http://schemas.microsoft.com/office/drawing/2014/main" id="{35E6C6BE-9DF9-A8F1-CEEB-CAD5DEA041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2175" y="1818349"/>
            <a:ext cx="4895850" cy="3063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7FDBF7FF-3618-76BC-9CE6-7B141B486554}"/>
              </a:ext>
            </a:extLst>
          </p:cNvPr>
          <p:cNvSpPr/>
          <p:nvPr/>
        </p:nvSpPr>
        <p:spPr>
          <a:xfrm>
            <a:off x="6810375" y="5079780"/>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Hoa</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hồng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leo</a:t>
            </a:r>
            <a:endParaRPr lang="en-US" sz="40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0165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1000"/>
                                        <p:tgtEl>
                                          <p:spTgt spid="5124"/>
                                        </p:tgtEl>
                                      </p:cBhvr>
                                    </p:animEffect>
                                    <p:anim calcmode="lin" valueType="num">
                                      <p:cBhvr>
                                        <p:cTn id="25" dur="1000" fill="hold"/>
                                        <p:tgtEl>
                                          <p:spTgt spid="5124"/>
                                        </p:tgtEl>
                                        <p:attrNameLst>
                                          <p:attrName>ppt_x</p:attrName>
                                        </p:attrNameLst>
                                      </p:cBhvr>
                                      <p:tavLst>
                                        <p:tav tm="0">
                                          <p:val>
                                            <p:strVal val="#ppt_x"/>
                                          </p:val>
                                        </p:tav>
                                        <p:tav tm="100000">
                                          <p:val>
                                            <p:strVal val="#ppt_x"/>
                                          </p:val>
                                        </p:tav>
                                      </p:tavLst>
                                    </p:anim>
                                    <p:anim calcmode="lin" valueType="num">
                                      <p:cBhvr>
                                        <p:cTn id="2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3">
            <a:extLst>
              <a:ext uri="{FF2B5EF4-FFF2-40B4-BE49-F238E27FC236}">
                <a16:creationId xmlns:a16="http://schemas.microsoft.com/office/drawing/2014/main" id="{00D74093-2753-4596-912C-591011679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7" name="Group 26">
            <a:extLst>
              <a:ext uri="{FF2B5EF4-FFF2-40B4-BE49-F238E27FC236}">
                <a16:creationId xmlns:a16="http://schemas.microsoft.com/office/drawing/2014/main" id="{8021D2EA-8ACB-FEEA-D314-B8FEA5447152}"/>
              </a:ext>
            </a:extLst>
          </p:cNvPr>
          <p:cNvGrpSpPr/>
          <p:nvPr/>
        </p:nvGrpSpPr>
        <p:grpSpPr>
          <a:xfrm>
            <a:off x="1914525" y="1625538"/>
            <a:ext cx="9886949" cy="4619687"/>
            <a:chOff x="838202" y="737756"/>
            <a:chExt cx="7619998" cy="5282044"/>
          </a:xfrm>
        </p:grpSpPr>
        <p:sp>
          <p:nvSpPr>
            <p:cNvPr id="28" name="Rectangle: Rounded Corners 27">
              <a:extLst>
                <a:ext uri="{FF2B5EF4-FFF2-40B4-BE49-F238E27FC236}">
                  <a16:creationId xmlns:a16="http://schemas.microsoft.com/office/drawing/2014/main" id="{1213DD88-CB8A-7F4B-21C2-35EBEF42D1FE}"/>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6181FC7D-1CE9-EB33-A2BA-F63B208EA4F0}"/>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B042D116-E8AD-6663-2C8E-EE775EBFB82D}"/>
              </a:ext>
            </a:extLst>
          </p:cNvPr>
          <p:cNvGrpSpPr/>
          <p:nvPr/>
        </p:nvGrpSpPr>
        <p:grpSpPr>
          <a:xfrm>
            <a:off x="3171373" y="3007484"/>
            <a:ext cx="7401377" cy="584775"/>
            <a:chOff x="2738679" y="2402575"/>
            <a:chExt cx="7401377" cy="584775"/>
          </a:xfrm>
        </p:grpSpPr>
        <p:sp>
          <p:nvSpPr>
            <p:cNvPr id="31" name="TextBox 30">
              <a:extLst>
                <a:ext uri="{FF2B5EF4-FFF2-40B4-BE49-F238E27FC236}">
                  <a16:creationId xmlns:a16="http://schemas.microsoft.com/office/drawing/2014/main" id="{6E3171AD-3908-58BA-36B9-B92715834333}"/>
                </a:ext>
              </a:extLst>
            </p:cNvPr>
            <p:cNvSpPr txBox="1"/>
            <p:nvPr/>
          </p:nvSpPr>
          <p:spPr>
            <a:xfrm>
              <a:off x="3276590" y="2402575"/>
              <a:ext cx="6863466" cy="584775"/>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libri" panose="020F0502020204030204" pitchFamily="34" charset="0"/>
                  <a:cs typeface="Calibri" panose="020F0502020204030204" pitchFamily="34" charset="0"/>
                </a:rPr>
                <a:t> Lá màu xanh, mép lá có hình răng cưa.</a:t>
              </a:r>
              <a:endParaRPr lang="vi-VN" sz="3200" b="1" dirty="0">
                <a:solidFill>
                  <a:srgbClr val="002060"/>
                </a:solidFill>
                <a:effectLst/>
                <a:latin typeface="Calibri" panose="020F0502020204030204" pitchFamily="34" charset="0"/>
                <a:cs typeface="Calibri" panose="020F0502020204030204" pitchFamily="34" charset="0"/>
              </a:endParaRPr>
            </a:p>
          </p:txBody>
        </p:sp>
        <p:pic>
          <p:nvPicPr>
            <p:cNvPr id="32" name="Picture 4">
              <a:extLst>
                <a:ext uri="{FF2B5EF4-FFF2-40B4-BE49-F238E27FC236}">
                  <a16:creationId xmlns:a16="http://schemas.microsoft.com/office/drawing/2014/main" id="{9059A639-756C-4BD1-3431-AD45CCB09BB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38679" y="2500009"/>
              <a:ext cx="398718" cy="3987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B055378A-DA68-3A7A-BCEC-C871D10169F4}"/>
              </a:ext>
            </a:extLst>
          </p:cNvPr>
          <p:cNvGrpSpPr/>
          <p:nvPr/>
        </p:nvGrpSpPr>
        <p:grpSpPr>
          <a:xfrm>
            <a:off x="3251465" y="3854752"/>
            <a:ext cx="8664310" cy="1077218"/>
            <a:chOff x="2818771" y="3249843"/>
            <a:chExt cx="8056742" cy="1077218"/>
          </a:xfrm>
        </p:grpSpPr>
        <p:sp>
          <p:nvSpPr>
            <p:cNvPr id="34" name="TextBox 33">
              <a:extLst>
                <a:ext uri="{FF2B5EF4-FFF2-40B4-BE49-F238E27FC236}">
                  <a16:creationId xmlns:a16="http://schemas.microsoft.com/office/drawing/2014/main" id="{08C3F284-2CF2-A352-120F-A148AB0290F2}"/>
                </a:ext>
              </a:extLst>
            </p:cNvPr>
            <p:cNvSpPr txBox="1"/>
            <p:nvPr/>
          </p:nvSpPr>
          <p:spPr>
            <a:xfrm>
              <a:off x="3324215" y="3249843"/>
              <a:ext cx="7551298" cy="107721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libri" panose="020F0502020204030204" pitchFamily="34" charset="0"/>
                  <a:cs typeface="Calibri" panose="020F0502020204030204" pitchFamily="34" charset="0"/>
                </a:rPr>
                <a:t>Hoa có nhiều màu sắc (đỏ, xanh, vàng, hồng, đen, trắng,...), mọc đơn lẻ</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hoặc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chùm</a:t>
              </a:r>
              <a:endParaRPr lang="vi-VN" sz="3200" b="1" dirty="0">
                <a:solidFill>
                  <a:srgbClr val="002060"/>
                </a:solidFill>
                <a:effectLst/>
                <a:latin typeface="Calibri" panose="020F0502020204030204" pitchFamily="34" charset="0"/>
                <a:cs typeface="Calibri" panose="020F0502020204030204" pitchFamily="34" charset="0"/>
              </a:endParaRPr>
            </a:p>
          </p:txBody>
        </p:sp>
        <p:pic>
          <p:nvPicPr>
            <p:cNvPr id="35" name="Picture 4">
              <a:extLst>
                <a:ext uri="{FF2B5EF4-FFF2-40B4-BE49-F238E27FC236}">
                  <a16:creationId xmlns:a16="http://schemas.microsoft.com/office/drawing/2014/main" id="{0A556E9F-2D51-DE96-5D09-3034FFC8517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818771" y="3418446"/>
              <a:ext cx="398718" cy="3987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E8B38464-742C-C575-584F-DA489D8A690B}"/>
              </a:ext>
            </a:extLst>
          </p:cNvPr>
          <p:cNvGrpSpPr/>
          <p:nvPr/>
        </p:nvGrpSpPr>
        <p:grpSpPr>
          <a:xfrm>
            <a:off x="3246081" y="5121041"/>
            <a:ext cx="6695974" cy="584775"/>
            <a:chOff x="2861012" y="4763782"/>
            <a:chExt cx="6695974" cy="584775"/>
          </a:xfrm>
        </p:grpSpPr>
        <p:sp>
          <p:nvSpPr>
            <p:cNvPr id="37" name="TextBox 36">
              <a:extLst>
                <a:ext uri="{FF2B5EF4-FFF2-40B4-BE49-F238E27FC236}">
                  <a16:creationId xmlns:a16="http://schemas.microsoft.com/office/drawing/2014/main" id="{CFCFBD6B-266A-B527-7E2B-CF2B2FAABC28}"/>
                </a:ext>
              </a:extLst>
            </p:cNvPr>
            <p:cNvSpPr txBox="1"/>
            <p:nvPr/>
          </p:nvSpPr>
          <p:spPr>
            <a:xfrm>
              <a:off x="3333740" y="4763782"/>
              <a:ext cx="6223246" cy="584775"/>
            </a:xfrm>
            <a:prstGeom prst="rect">
              <a:avLst/>
            </a:prstGeom>
            <a:noFill/>
          </p:spPr>
          <p:txBody>
            <a:bodyPr wrap="square" rtlCol="0">
              <a:spAutoFit/>
            </a:bodyPr>
            <a:lstStyle/>
            <a:p>
              <a:pPr rtl="0">
                <a:spcBef>
                  <a:spcPts val="0"/>
                </a:spcBef>
                <a:spcAft>
                  <a:spcPts val="500"/>
                </a:spcAft>
              </a:pPr>
              <a:r>
                <a:rPr lang="en-US" sz="3200" b="1" i="0" u="none" strike="noStrike" dirty="0" err="1">
                  <a:solidFill>
                    <a:srgbClr val="002060"/>
                  </a:solidFill>
                  <a:effectLst/>
                  <a:latin typeface="Calibri" panose="020F0502020204030204" pitchFamily="34" charset="0"/>
                  <a:cs typeface="Calibri" panose="020F0502020204030204" pitchFamily="34" charset="0"/>
                </a:rPr>
                <a:t>Thân</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cây</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có</a:t>
              </a:r>
              <a:r>
                <a:rPr lang="en-US" sz="3200" b="1" i="0" u="none" strike="noStrike" dirty="0">
                  <a:solidFill>
                    <a:srgbClr val="002060"/>
                  </a:solidFill>
                  <a:effectLst/>
                  <a:latin typeface="Calibri" panose="020F0502020204030204" pitchFamily="34" charset="0"/>
                  <a:cs typeface="Calibri" panose="020F0502020204030204" pitchFamily="34" charset="0"/>
                </a:rPr>
                <a:t> gai.</a:t>
              </a:r>
              <a:endParaRPr lang="en-US" sz="3200" b="1" dirty="0">
                <a:solidFill>
                  <a:srgbClr val="002060"/>
                </a:solidFill>
                <a:effectLst/>
                <a:latin typeface="Calibri" panose="020F0502020204030204" pitchFamily="34" charset="0"/>
                <a:cs typeface="Calibri" panose="020F0502020204030204" pitchFamily="34" charset="0"/>
              </a:endParaRPr>
            </a:p>
          </p:txBody>
        </p:sp>
        <p:pic>
          <p:nvPicPr>
            <p:cNvPr id="38" name="Picture 4">
              <a:extLst>
                <a:ext uri="{FF2B5EF4-FFF2-40B4-BE49-F238E27FC236}">
                  <a16:creationId xmlns:a16="http://schemas.microsoft.com/office/drawing/2014/main" id="{9394903B-9442-E98A-9988-BD3D38C8AD3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861012" y="4794654"/>
              <a:ext cx="398718" cy="398718"/>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38">
            <a:extLst>
              <a:ext uri="{FF2B5EF4-FFF2-40B4-BE49-F238E27FC236}">
                <a16:creationId xmlns:a16="http://schemas.microsoft.com/office/drawing/2014/main" id="{F16F8795-FE0E-F86A-4AE3-DE1076E11534}"/>
              </a:ext>
            </a:extLst>
          </p:cNvPr>
          <p:cNvPicPr>
            <a:picLocks noChangeAspect="1"/>
          </p:cNvPicPr>
          <p:nvPr/>
        </p:nvPicPr>
        <p:blipFill>
          <a:blip r:embed="rId4"/>
          <a:stretch>
            <a:fillRect/>
          </a:stretch>
        </p:blipFill>
        <p:spPr>
          <a:xfrm>
            <a:off x="4639204" y="375998"/>
            <a:ext cx="5371042" cy="1133954"/>
          </a:xfrm>
          <a:prstGeom prst="rect">
            <a:avLst/>
          </a:prstGeom>
        </p:spPr>
      </p:pic>
      <p:sp>
        <p:nvSpPr>
          <p:cNvPr id="40" name="TextBox 39">
            <a:extLst>
              <a:ext uri="{FF2B5EF4-FFF2-40B4-BE49-F238E27FC236}">
                <a16:creationId xmlns:a16="http://schemas.microsoft.com/office/drawing/2014/main" id="{6EEC96CA-39CC-5A45-D82E-E09906BE566E}"/>
              </a:ext>
            </a:extLst>
          </p:cNvPr>
          <p:cNvSpPr txBox="1"/>
          <p:nvPr/>
        </p:nvSpPr>
        <p:spPr>
          <a:xfrm>
            <a:off x="3457575" y="1990725"/>
            <a:ext cx="6686550" cy="707886"/>
          </a:xfrm>
          <a:prstGeom prst="rect">
            <a:avLst/>
          </a:prstGeom>
          <a:noFill/>
        </p:spPr>
        <p:txBody>
          <a:bodyPr wrap="square" rtlCol="0">
            <a:spAutoFit/>
          </a:bodyPr>
          <a:lstStyle/>
          <a:p>
            <a:pPr rtl="0">
              <a:spcBef>
                <a:spcPts val="0"/>
              </a:spcBef>
              <a:spcAft>
                <a:spcPts val="500"/>
              </a:spcAft>
            </a:pPr>
            <a:r>
              <a:rPr lang="vi-VN" sz="4000" b="1" i="0" u="none" strike="noStrike" dirty="0">
                <a:solidFill>
                  <a:srgbClr val="002060"/>
                </a:solidFill>
                <a:effectLst/>
                <a:latin typeface="Calibri" panose="020F0502020204030204" pitchFamily="34" charset="0"/>
                <a:cs typeface="Calibri" panose="020F0502020204030204" pitchFamily="34" charset="0"/>
              </a:rPr>
              <a:t>Cây hoa hồng có đặc điểm:</a:t>
            </a:r>
            <a:endParaRPr lang="en-US" sz="40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4031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2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2000">
                                          <p:cBhvr additive="base">
                                            <p:cTn id="7" dur="1000" fill="hold"/>
                                            <p:tgtEl>
                                              <p:spTgt spid="27"/>
                                            </p:tgtEl>
                                            <p:attrNameLst>
                                              <p:attrName>ppt_x</p:attrName>
                                            </p:attrNameLst>
                                          </p:cBhvr>
                                          <p:tavLst>
                                            <p:tav tm="0">
                                              <p:val>
                                                <p:strVal val="1+#ppt_w/2"/>
                                              </p:val>
                                            </p:tav>
                                            <p:tav tm="100000">
                                              <p:val>
                                                <p:strVal val="#ppt_x"/>
                                              </p:val>
                                            </p:tav>
                                          </p:tavLst>
                                        </p:anim>
                                        <p:anim calcmode="lin" valueType="num" p14:bounceEnd="52000">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fade">
                                          <p:cBhvr>
                                            <p:cTn id="13" dur="500"/>
                                            <p:tgtEl>
                                              <p:spTgt spid="4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1+#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fade">
                                          <p:cBhvr>
                                            <p:cTn id="13" dur="500"/>
                                            <p:tgtEl>
                                              <p:spTgt spid="4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3">
            <a:extLst>
              <a:ext uri="{FF2B5EF4-FFF2-40B4-BE49-F238E27FC236}">
                <a16:creationId xmlns:a16="http://schemas.microsoft.com/office/drawing/2014/main" id="{7EFD4EBC-14E1-4490-9FF7-03336EA76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845BA906-119F-F0AD-C18C-13FC135AF1C3}"/>
              </a:ext>
            </a:extLst>
          </p:cNvPr>
          <p:cNvGrpSpPr/>
          <p:nvPr/>
        </p:nvGrpSpPr>
        <p:grpSpPr>
          <a:xfrm>
            <a:off x="-142875" y="0"/>
            <a:ext cx="11439525" cy="6772275"/>
            <a:chOff x="1531443" y="-219817"/>
            <a:chExt cx="9715270" cy="7145789"/>
          </a:xfrm>
        </p:grpSpPr>
        <p:pic>
          <p:nvPicPr>
            <p:cNvPr id="4" name="Picture 6">
              <a:extLst>
                <a:ext uri="{FF2B5EF4-FFF2-40B4-BE49-F238E27FC236}">
                  <a16:creationId xmlns:a16="http://schemas.microsoft.com/office/drawing/2014/main" id="{44D61497-3A70-0D6F-726E-86A3CADCCF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31443" y="-219817"/>
              <a:ext cx="9715270" cy="7145789"/>
            </a:xfrm>
            <a:prstGeom prst="rect">
              <a:avLst/>
            </a:prstGeom>
          </p:spPr>
        </p:pic>
        <p:sp>
          <p:nvSpPr>
            <p:cNvPr id="5" name="TextBox 4">
              <a:extLst>
                <a:ext uri="{FF2B5EF4-FFF2-40B4-BE49-F238E27FC236}">
                  <a16:creationId xmlns:a16="http://schemas.microsoft.com/office/drawing/2014/main" id="{7F282ECA-064A-DD6F-ACB5-A46589F6FAFC}"/>
                </a:ext>
              </a:extLst>
            </p:cNvPr>
            <p:cNvSpPr txBox="1"/>
            <p:nvPr/>
          </p:nvSpPr>
          <p:spPr>
            <a:xfrm>
              <a:off x="3309156" y="1669496"/>
              <a:ext cx="6117462" cy="3842037"/>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Hoa hồng là loài hoa đẹp, nở quanh năm, có hình dáng và hương thơm nổi bật, được trồng ở hầu hết các quốc gia trên thế giới. Ngoài việc sử dụng để trang trí, hoa hồng còn là biểu tượng của tình yêu và là nguyên liệu để làm ra nhiều loại nước hoa, trà,...</a:t>
              </a:r>
            </a:p>
          </p:txBody>
        </p:sp>
      </p:grpSp>
      <p:pic>
        <p:nvPicPr>
          <p:cNvPr id="6" name="Picture 5">
            <a:extLst>
              <a:ext uri="{FF2B5EF4-FFF2-40B4-BE49-F238E27FC236}">
                <a16:creationId xmlns:a16="http://schemas.microsoft.com/office/drawing/2014/main" id="{03A64952-510B-D110-5DA8-770F99A71EE0}"/>
              </a:ext>
            </a:extLst>
          </p:cNvPr>
          <p:cNvPicPr>
            <a:picLocks noChangeAspect="1"/>
          </p:cNvPicPr>
          <p:nvPr/>
        </p:nvPicPr>
        <p:blipFill>
          <a:blip r:embed="rId5"/>
          <a:stretch>
            <a:fillRect/>
          </a:stretch>
        </p:blipFill>
        <p:spPr>
          <a:xfrm>
            <a:off x="8471031" y="3910523"/>
            <a:ext cx="2960577" cy="2947477"/>
          </a:xfrm>
          <a:prstGeom prst="rect">
            <a:avLst/>
          </a:prstGeom>
        </p:spPr>
      </p:pic>
    </p:spTree>
    <p:extLst>
      <p:ext uri="{BB962C8B-B14F-4D97-AF65-F5344CB8AC3E}">
        <p14:creationId xmlns:p14="http://schemas.microsoft.com/office/powerpoint/2010/main" val="69211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a:extLst>
              <a:ext uri="{FF2B5EF4-FFF2-40B4-BE49-F238E27FC236}">
                <a16:creationId xmlns:a16="http://schemas.microsoft.com/office/drawing/2014/main" id="{C2ECFF84-9237-0429-1B6F-2448DC0BB7E2}"/>
              </a:ext>
            </a:extLst>
          </p:cNvPr>
          <p:cNvGrpSpPr/>
          <p:nvPr/>
        </p:nvGrpSpPr>
        <p:grpSpPr>
          <a:xfrm>
            <a:off x="1952762" y="1192277"/>
            <a:ext cx="9185383" cy="4178376"/>
            <a:chOff x="1282893" y="2598340"/>
            <a:chExt cx="490200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1282893" y="2598340"/>
              <a:ext cx="490200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709441" y="2968784"/>
              <a:ext cx="635000"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zh-CN" altLang="en-US" sz="48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胡晓波男神体" panose="02010600030101010101" pitchFamily="2" charset="-122"/>
                <a:cs typeface="Tahoma" panose="020B0604030504040204" pitchFamily="34" charset="0"/>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276509" y="2842062"/>
              <a:ext cx="3370538" cy="724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hiểu</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đào</a:t>
              </a:r>
              <a:endParaRPr kumimoji="0" lang="zh-CN" altLang="en-US"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胡晓波男神体" panose="02010600030101010101" pitchFamily="2" charset="-122"/>
                <a:cs typeface="Tahoma" panose="020B0604030504040204" pitchFamily="34" charset="0"/>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412565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Picture 6">
            <a:extLst>
              <a:ext uri="{FF2B5EF4-FFF2-40B4-BE49-F238E27FC236}">
                <a16:creationId xmlns:a16="http://schemas.microsoft.com/office/drawing/2014/main" id="{0FFD0038-E6E8-9BEE-02C7-94B8EF8039DC}"/>
              </a:ext>
            </a:extLst>
          </p:cNvPr>
          <p:cNvPicPr>
            <a:picLocks noChangeAspect="1"/>
          </p:cNvPicPr>
          <p:nvPr/>
        </p:nvPicPr>
        <p:blipFill>
          <a:blip r:embed="rId3"/>
          <a:stretch>
            <a:fillRect/>
          </a:stretch>
        </p:blipFill>
        <p:spPr>
          <a:xfrm>
            <a:off x="695325" y="1023937"/>
            <a:ext cx="3867150" cy="2638425"/>
          </a:xfrm>
          <a:prstGeom prst="rect">
            <a:avLst/>
          </a:prstGeom>
        </p:spPr>
      </p:pic>
      <p:pic>
        <p:nvPicPr>
          <p:cNvPr id="10" name="Picture 9">
            <a:extLst>
              <a:ext uri="{FF2B5EF4-FFF2-40B4-BE49-F238E27FC236}">
                <a16:creationId xmlns:a16="http://schemas.microsoft.com/office/drawing/2014/main" id="{9E5D66C7-04EE-E61C-E6F4-8CF207BED81A}"/>
              </a:ext>
            </a:extLst>
          </p:cNvPr>
          <p:cNvPicPr>
            <a:picLocks noChangeAspect="1"/>
          </p:cNvPicPr>
          <p:nvPr/>
        </p:nvPicPr>
        <p:blipFill>
          <a:blip r:embed="rId4"/>
          <a:stretch>
            <a:fillRect/>
          </a:stretch>
        </p:blipFill>
        <p:spPr>
          <a:xfrm>
            <a:off x="666750" y="3967162"/>
            <a:ext cx="3790950" cy="2600325"/>
          </a:xfrm>
          <a:prstGeom prst="rect">
            <a:avLst/>
          </a:prstGeom>
        </p:spPr>
      </p:pic>
      <p:sp>
        <p:nvSpPr>
          <p:cNvPr id="14" name="TextBox 13">
            <a:extLst>
              <a:ext uri="{FF2B5EF4-FFF2-40B4-BE49-F238E27FC236}">
                <a16:creationId xmlns:a16="http://schemas.microsoft.com/office/drawing/2014/main" id="{2BDC603C-06C6-211B-338F-1DB35B2369B3}"/>
              </a:ext>
            </a:extLst>
          </p:cNvPr>
          <p:cNvSpPr txBox="1"/>
          <p:nvPr/>
        </p:nvSpPr>
        <p:spPr>
          <a:xfrm>
            <a:off x="5105399" y="409575"/>
            <a:ext cx="4772025" cy="646331"/>
          </a:xfrm>
          <a:prstGeom prst="rect">
            <a:avLst/>
          </a:prstGeom>
          <a:noFill/>
        </p:spPr>
        <p:txBody>
          <a:bodyPr wrap="square" rtlCol="0">
            <a:spAutoFit/>
          </a:bodyPr>
          <a:lstStyle/>
          <a:p>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Điểm</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khác</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nhau</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Rounded Corners 17">
            <a:extLst>
              <a:ext uri="{FF2B5EF4-FFF2-40B4-BE49-F238E27FC236}">
                <a16:creationId xmlns:a16="http://schemas.microsoft.com/office/drawing/2014/main" id="{2D996C4A-902F-E203-3BAE-00DB478B6F14}"/>
              </a:ext>
            </a:extLst>
          </p:cNvPr>
          <p:cNvSpPr/>
          <p:nvPr/>
        </p:nvSpPr>
        <p:spPr>
          <a:xfrm>
            <a:off x="1841396" y="3314700"/>
            <a:ext cx="1771319" cy="5969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libri" panose="020F0502020204030204" pitchFamily="34" charset="0"/>
                <a:cs typeface="Calibri" panose="020F0502020204030204" pitchFamily="34" charset="0"/>
              </a:rPr>
              <a:t>Đào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bích</a:t>
            </a:r>
            <a:endParaRPr lang="vi-VN" sz="3200" b="1" dirty="0">
              <a:solidFill>
                <a:srgbClr val="FF0000"/>
              </a:solidFill>
              <a:latin typeface="Calibri" panose="020F0502020204030204" pitchFamily="34" charset="0"/>
              <a:cs typeface="Calibri" panose="020F0502020204030204" pitchFamily="34" charset="0"/>
            </a:endParaRPr>
          </a:p>
        </p:txBody>
      </p:sp>
      <p:sp>
        <p:nvSpPr>
          <p:cNvPr id="19" name="Rectangle: Rounded Corners 18">
            <a:extLst>
              <a:ext uri="{FF2B5EF4-FFF2-40B4-BE49-F238E27FC236}">
                <a16:creationId xmlns:a16="http://schemas.microsoft.com/office/drawing/2014/main" id="{DFE8FA1A-E6F7-C9F7-4EDC-59428B8929E9}"/>
              </a:ext>
            </a:extLst>
          </p:cNvPr>
          <p:cNvSpPr/>
          <p:nvPr/>
        </p:nvSpPr>
        <p:spPr>
          <a:xfrm>
            <a:off x="1898546" y="6172200"/>
            <a:ext cx="1771319" cy="5969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libri" panose="020F0502020204030204" pitchFamily="34" charset="0"/>
                <a:cs typeface="Calibri" panose="020F0502020204030204" pitchFamily="34" charset="0"/>
              </a:rPr>
              <a:t>Đào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phai</a:t>
            </a:r>
            <a:endParaRPr lang="vi-VN" sz="3200" b="1" dirty="0">
              <a:solidFill>
                <a:srgbClr val="FF0000"/>
              </a:solidFill>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0D4EF250-0172-91C4-5104-8B8AB3CA91E6}"/>
              </a:ext>
            </a:extLst>
          </p:cNvPr>
          <p:cNvGrpSpPr/>
          <p:nvPr/>
        </p:nvGrpSpPr>
        <p:grpSpPr>
          <a:xfrm>
            <a:off x="4946469" y="1549746"/>
            <a:ext cx="6238240" cy="1917354"/>
            <a:chOff x="4191454" y="1049107"/>
            <a:chExt cx="6238240" cy="1943464"/>
          </a:xfrm>
        </p:grpSpPr>
        <p:sp>
          <p:nvSpPr>
            <p:cNvPr id="21" name="Rectangle: Rounded Corners 20">
              <a:extLst>
                <a:ext uri="{FF2B5EF4-FFF2-40B4-BE49-F238E27FC236}">
                  <a16:creationId xmlns:a16="http://schemas.microsoft.com/office/drawing/2014/main" id="{B96285D8-126D-46DB-3453-F25D36A591FC}"/>
                </a:ext>
              </a:extLst>
            </p:cNvPr>
            <p:cNvSpPr/>
            <p:nvPr/>
          </p:nvSpPr>
          <p:spPr>
            <a:xfrm>
              <a:off x="4191454" y="1049107"/>
              <a:ext cx="6238240" cy="1943464"/>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vi-VN"/>
            </a:p>
          </p:txBody>
        </p:sp>
        <p:sp>
          <p:nvSpPr>
            <p:cNvPr id="22" name="TextBox 21">
              <a:extLst>
                <a:ext uri="{FF2B5EF4-FFF2-40B4-BE49-F238E27FC236}">
                  <a16:creationId xmlns:a16="http://schemas.microsoft.com/office/drawing/2014/main" id="{4BF00134-7F8B-A17A-2F76-AA524BFD495A}"/>
                </a:ext>
              </a:extLst>
            </p:cNvPr>
            <p:cNvSpPr txBox="1"/>
            <p:nvPr/>
          </p:nvSpPr>
          <p:spPr>
            <a:xfrm>
              <a:off x="4368189" y="1049107"/>
              <a:ext cx="5689502" cy="1747020"/>
            </a:xfrm>
            <a:prstGeom prst="rect">
              <a:avLst/>
            </a:prstGeom>
            <a:noFill/>
            <a:ln>
              <a:noFill/>
            </a:ln>
          </p:spPr>
          <p:txBody>
            <a:bodyPr wrap="square" lIns="0" tIns="0" rIns="0" bIns="0" rtlCol="0">
              <a:spAutoFit/>
            </a:bodyPr>
            <a:lstStyle/>
            <a:p>
              <a:pPr algn="just"/>
              <a:r>
                <a:rPr lang="en-US" sz="2800" b="1" i="1" dirty="0" err="1">
                  <a:solidFill>
                    <a:srgbClr val="002060"/>
                  </a:solidFill>
                  <a:effectLst/>
                  <a:latin typeface="Calibri" panose="020F0502020204030204" pitchFamily="34" charset="0"/>
                  <a:cs typeface="Calibri" panose="020F0502020204030204" pitchFamily="34" charset="0"/>
                </a:rPr>
                <a:t>Đào</a:t>
              </a:r>
              <a:r>
                <a:rPr lang="en-US" sz="2800" b="1" i="1" dirty="0">
                  <a:solidFill>
                    <a:srgbClr val="002060"/>
                  </a:solidFill>
                  <a:effectLst/>
                  <a:latin typeface="Calibri" panose="020F0502020204030204" pitchFamily="34" charset="0"/>
                  <a:cs typeface="Calibri" panose="020F0502020204030204" pitchFamily="34" charset="0"/>
                </a:rPr>
                <a:t> </a:t>
              </a:r>
              <a:r>
                <a:rPr lang="en-US" sz="2800" b="1" i="1" dirty="0" err="1">
                  <a:solidFill>
                    <a:srgbClr val="002060"/>
                  </a:solidFill>
                  <a:effectLst/>
                  <a:latin typeface="Calibri" panose="020F0502020204030204" pitchFamily="34" charset="0"/>
                  <a:cs typeface="Calibri" panose="020F0502020204030204" pitchFamily="34" charset="0"/>
                </a:rPr>
                <a:t>bích</a:t>
              </a:r>
              <a:r>
                <a:rPr lang="en-US" sz="2800" b="1" i="1" dirty="0">
                  <a:solidFill>
                    <a:srgbClr val="002060"/>
                  </a:solidFill>
                  <a:effectLst/>
                  <a:latin typeface="Calibri" panose="020F0502020204030204" pitchFamily="34" charset="0"/>
                  <a:cs typeface="Calibri" panose="020F0502020204030204" pitchFamily="34" charset="0"/>
                </a:rPr>
                <a:t>:</a:t>
              </a:r>
              <a:endParaRPr lang="en-US" sz="2800" b="1" i="0" dirty="0">
                <a:solidFill>
                  <a:srgbClr val="002060"/>
                </a:solidFill>
                <a:effectLst/>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US" sz="2800" b="1" i="0" dirty="0" err="1">
                  <a:solidFill>
                    <a:srgbClr val="002060"/>
                  </a:solidFill>
                  <a:effectLst/>
                  <a:latin typeface="Calibri" panose="020F0502020204030204" pitchFamily="34" charset="0"/>
                  <a:cs typeface="Calibri" panose="020F0502020204030204" pitchFamily="34" charset="0"/>
                </a:rPr>
                <a:t>Hoa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rải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đều</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khắp</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cành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kể</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cành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tăm</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nhỏ</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xíu</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Arial" panose="020B0604020202020204" pitchFamily="34" charset="0"/>
                <a:buChar char="•"/>
              </a:pPr>
              <a:r>
                <a:rPr lang="en-US" sz="2800" b="1" i="0" dirty="0" err="1">
                  <a:solidFill>
                    <a:srgbClr val="002060"/>
                  </a:solidFill>
                  <a:effectLst/>
                  <a:latin typeface="Calibri" panose="020F0502020204030204" pitchFamily="34" charset="0"/>
                  <a:cs typeface="Calibri" panose="020F0502020204030204" pitchFamily="34" charset="0"/>
                </a:rPr>
                <a:t>Hoa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kép</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có</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màu</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đỏ</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thắm</a:t>
              </a:r>
              <a:r>
                <a:rPr lang="en-US" sz="2800" b="1" i="0" dirty="0">
                  <a:solidFill>
                    <a:srgbClr val="002060"/>
                  </a:solidFill>
                  <a:effectLst/>
                  <a:latin typeface="Calibri" panose="020F0502020204030204" pitchFamily="34" charset="0"/>
                  <a:cs typeface="Calibri" panose="020F0502020204030204" pitchFamily="34" charset="0"/>
                </a:rPr>
                <a:t>.</a:t>
              </a:r>
            </a:p>
          </p:txBody>
        </p:sp>
      </p:grpSp>
      <p:grpSp>
        <p:nvGrpSpPr>
          <p:cNvPr id="23" name="Group 22">
            <a:extLst>
              <a:ext uri="{FF2B5EF4-FFF2-40B4-BE49-F238E27FC236}">
                <a16:creationId xmlns:a16="http://schemas.microsoft.com/office/drawing/2014/main" id="{629B9C07-3A2A-1BAC-3C97-A47AED3F8766}"/>
              </a:ext>
            </a:extLst>
          </p:cNvPr>
          <p:cNvGrpSpPr/>
          <p:nvPr/>
        </p:nvGrpSpPr>
        <p:grpSpPr>
          <a:xfrm>
            <a:off x="4955994" y="3997671"/>
            <a:ext cx="6238240" cy="1917354"/>
            <a:chOff x="4191454" y="1049107"/>
            <a:chExt cx="6238240" cy="1943464"/>
          </a:xfrm>
        </p:grpSpPr>
        <p:sp>
          <p:nvSpPr>
            <p:cNvPr id="25" name="Rectangle: Rounded Corners 24">
              <a:extLst>
                <a:ext uri="{FF2B5EF4-FFF2-40B4-BE49-F238E27FC236}">
                  <a16:creationId xmlns:a16="http://schemas.microsoft.com/office/drawing/2014/main" id="{3DE58E79-1FDF-6D84-9050-C4FBDA472D8A}"/>
                </a:ext>
              </a:extLst>
            </p:cNvPr>
            <p:cNvSpPr/>
            <p:nvPr/>
          </p:nvSpPr>
          <p:spPr>
            <a:xfrm>
              <a:off x="4191454" y="1049107"/>
              <a:ext cx="6238240" cy="1943464"/>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vi-VN"/>
            </a:p>
          </p:txBody>
        </p:sp>
        <p:sp>
          <p:nvSpPr>
            <p:cNvPr id="26" name="TextBox 25">
              <a:extLst>
                <a:ext uri="{FF2B5EF4-FFF2-40B4-BE49-F238E27FC236}">
                  <a16:creationId xmlns:a16="http://schemas.microsoft.com/office/drawing/2014/main" id="{90175CD0-4AD5-09D5-4063-B9A2FBB631C0}"/>
                </a:ext>
              </a:extLst>
            </p:cNvPr>
            <p:cNvSpPr txBox="1"/>
            <p:nvPr/>
          </p:nvSpPr>
          <p:spPr>
            <a:xfrm>
              <a:off x="4368189" y="1049107"/>
              <a:ext cx="5689502" cy="1747020"/>
            </a:xfrm>
            <a:prstGeom prst="rect">
              <a:avLst/>
            </a:prstGeom>
            <a:noFill/>
            <a:ln>
              <a:noFill/>
            </a:ln>
          </p:spPr>
          <p:txBody>
            <a:bodyPr wrap="square" lIns="0" tIns="0" rIns="0" bIns="0" rtlCol="0">
              <a:spAutoFit/>
            </a:bodyPr>
            <a:lstStyle/>
            <a:p>
              <a:pPr algn="just"/>
              <a:r>
                <a:rPr lang="vi-VN" sz="2800" b="1" i="1" dirty="0">
                  <a:solidFill>
                    <a:srgbClr val="002060"/>
                  </a:solidFill>
                  <a:effectLst/>
                  <a:latin typeface="Calibri" panose="020F0502020204030204" pitchFamily="34" charset="0"/>
                  <a:cs typeface="Calibri" panose="020F0502020204030204" pitchFamily="34" charset="0"/>
                </a:rPr>
                <a:t>Đào phai:</a:t>
              </a:r>
              <a:endParaRPr lang="vi-VN" sz="2800" b="1" i="0" dirty="0">
                <a:solidFill>
                  <a:srgbClr val="002060"/>
                </a:solidFill>
                <a:effectLst/>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Hoa màu nhạt, phơn phớt hồng.</a:t>
              </a:r>
            </a:p>
            <a:p>
              <a:pPr marL="457200" indent="-45720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Có loại cánh kép, có loại cánh đơn, trông mỏng manh và thanh nh</a:t>
              </a:r>
              <a:r>
                <a:rPr lang="en-US" sz="2800" b="1" dirty="0">
                  <a:solidFill>
                    <a:srgbClr val="002060"/>
                  </a:solidFill>
                  <a:latin typeface="Calibri" panose="020F0502020204030204" pitchFamily="34" charset="0"/>
                  <a:cs typeface="Calibri" panose="020F0502020204030204" pitchFamily="34" charset="0"/>
                </a:rPr>
                <a:t>ã</a:t>
              </a:r>
              <a:r>
                <a:rPr lang="vi-VN" sz="2800" b="1" i="0" dirty="0">
                  <a:solidFill>
                    <a:srgbClr val="002060"/>
                  </a:solidFill>
                  <a:effectLst/>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2941226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DA0C4553-8E44-FDB4-F359-35A2A2A2DC17}"/>
              </a:ext>
            </a:extLst>
          </p:cNvPr>
          <p:cNvGrpSpPr/>
          <p:nvPr/>
        </p:nvGrpSpPr>
        <p:grpSpPr>
          <a:xfrm>
            <a:off x="4172998" y="1695450"/>
            <a:ext cx="7771351" cy="2908932"/>
            <a:chOff x="5021107" y="2041109"/>
            <a:chExt cx="4500578" cy="2908932"/>
          </a:xfrm>
        </p:grpSpPr>
        <p:sp>
          <p:nvSpPr>
            <p:cNvPr id="5" name="Speech Bubble: Oval 4">
              <a:extLst>
                <a:ext uri="{FF2B5EF4-FFF2-40B4-BE49-F238E27FC236}">
                  <a16:creationId xmlns:a16="http://schemas.microsoft.com/office/drawing/2014/main" id="{055AF2CE-07A3-D9A1-695D-262FAE712BC2}"/>
                </a:ext>
              </a:extLst>
            </p:cNvPr>
            <p:cNvSpPr/>
            <p:nvPr/>
          </p:nvSpPr>
          <p:spPr>
            <a:xfrm>
              <a:off x="5021107" y="2041109"/>
              <a:ext cx="4500578" cy="2908932"/>
            </a:xfrm>
            <a:prstGeom prst="wedgeEllipseCallout">
              <a:avLst>
                <a:gd name="adj1" fmla="val -53897"/>
                <a:gd name="adj2" fmla="val 33202"/>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C6BEFC22-53F5-F006-0218-C77F6B08ABB5}"/>
                </a:ext>
              </a:extLst>
            </p:cNvPr>
            <p:cNvSpPr/>
            <p:nvPr/>
          </p:nvSpPr>
          <p:spPr>
            <a:xfrm>
              <a:off x="5366977" y="2616297"/>
              <a:ext cx="3950611"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giới</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thiệu</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về</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cây</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hoặc</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cành</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hoa</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đào</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trưng</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bày</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trong</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dịp</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Tết</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của</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gia</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đình</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em</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a:t>
              </a:r>
              <a:endPar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pic>
        <p:nvPicPr>
          <p:cNvPr id="7" name="Graphic 6">
            <a:extLst>
              <a:ext uri="{FF2B5EF4-FFF2-40B4-BE49-F238E27FC236}">
                <a16:creationId xmlns:a16="http://schemas.microsoft.com/office/drawing/2014/main" id="{2261440D-DDB0-B6FB-2927-E1BFC28FDC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87209" y="2790825"/>
            <a:ext cx="2963075" cy="3618902"/>
          </a:xfrm>
          <a:prstGeom prst="rect">
            <a:avLst/>
          </a:prstGeom>
        </p:spPr>
      </p:pic>
    </p:spTree>
    <p:extLst>
      <p:ext uri="{BB962C8B-B14F-4D97-AF65-F5344CB8AC3E}">
        <p14:creationId xmlns:p14="http://schemas.microsoft.com/office/powerpoint/2010/main" val="470846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500"/>
                            </p:stCondLst>
                            <p:childTnLst>
                              <p:par>
                                <p:cTn id="17" presetID="26" presetClass="emph" presetSubtype="0" fill="hold" nodeType="afterEffect">
                                  <p:stCondLst>
                                    <p:cond delay="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55CC987D-DA71-0C4C-8505-C5EF9697F144}"/>
              </a:ext>
            </a:extLst>
          </p:cNvPr>
          <p:cNvSpPr txBox="1"/>
          <p:nvPr/>
        </p:nvSpPr>
        <p:spPr>
          <a:xfrm>
            <a:off x="1943100" y="2460933"/>
            <a:ext cx="9677400" cy="64633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Nhận</a:t>
            </a:r>
            <a:r>
              <a:rPr kumimoji="0" lang="nl-NL" sz="3600" b="0" i="0" u="none" strike="noStrike" kern="1200" cap="none" spc="0" normalizeH="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biết được một số loài hoa, cây cảnh phổ biến</a:t>
            </a:r>
            <a:endParaRPr kumimoji="0" lang="ko-KR" alt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B2EF1ECA-72BA-E07F-36AC-CB03BCBB3188}"/>
              </a:ext>
            </a:extLst>
          </p:cNvPr>
          <p:cNvGrpSpPr/>
          <p:nvPr/>
        </p:nvGrpSpPr>
        <p:grpSpPr>
          <a:xfrm>
            <a:off x="1019449" y="2439431"/>
            <a:ext cx="695051" cy="722870"/>
            <a:chOff x="1025582" y="2434694"/>
            <a:chExt cx="691740" cy="616714"/>
          </a:xfrm>
        </p:grpSpPr>
        <p:sp>
          <p:nvSpPr>
            <p:cNvPr id="6" name="타원 64">
              <a:extLst>
                <a:ext uri="{FF2B5EF4-FFF2-40B4-BE49-F238E27FC236}">
                  <a16:creationId xmlns:a16="http://schemas.microsoft.com/office/drawing/2014/main" id="{EBDD2FAE-4BB1-A417-274C-F36E72978F07}"/>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Rammetto One"/>
                <a:cs typeface="+mn-cs"/>
              </a:endParaRPr>
            </a:p>
          </p:txBody>
        </p:sp>
        <p:pic>
          <p:nvPicPr>
            <p:cNvPr id="8" name="그래픽 499">
              <a:extLst>
                <a:ext uri="{FF2B5EF4-FFF2-40B4-BE49-F238E27FC236}">
                  <a16:creationId xmlns:a16="http://schemas.microsoft.com/office/drawing/2014/main" id="{226DE52A-83EB-68FA-C696-A615B0EB68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6275" y="2527459"/>
              <a:ext cx="337784" cy="388092"/>
            </a:xfrm>
            <a:prstGeom prst="rect">
              <a:avLst/>
            </a:prstGeom>
          </p:spPr>
        </p:pic>
      </p:grpSp>
      <p:pic>
        <p:nvPicPr>
          <p:cNvPr id="9" name="Picture 8">
            <a:extLst>
              <a:ext uri="{FF2B5EF4-FFF2-40B4-BE49-F238E27FC236}">
                <a16:creationId xmlns:a16="http://schemas.microsoft.com/office/drawing/2014/main" id="{3AF89B71-A59B-24A3-796A-F7CD2C3608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458" y="793088"/>
            <a:ext cx="9248434" cy="1609483"/>
          </a:xfrm>
          <a:prstGeom prst="rect">
            <a:avLst/>
          </a:prstGeom>
        </p:spPr>
      </p:pic>
    </p:spTree>
    <p:extLst>
      <p:ext uri="{BB962C8B-B14F-4D97-AF65-F5344CB8AC3E}">
        <p14:creationId xmlns:p14="http://schemas.microsoft.com/office/powerpoint/2010/main" val="1105971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id="{90C12816-B30E-8912-F43D-862C1FE20432}"/>
              </a:ext>
            </a:extLst>
          </p:cNvPr>
          <p:cNvSpPr/>
          <p:nvPr/>
        </p:nvSpPr>
        <p:spPr>
          <a:xfrm>
            <a:off x="1952762" y="1192277"/>
            <a:ext cx="9185383" cy="41783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3" name="Picture 2">
            <a:extLst>
              <a:ext uri="{FF2B5EF4-FFF2-40B4-BE49-F238E27FC236}">
                <a16:creationId xmlns:a16="http://schemas.microsoft.com/office/drawing/2014/main" id="{4632FA7B-6F59-FD7A-84EB-79431947BA34}"/>
              </a:ext>
            </a:extLst>
          </p:cNvPr>
          <p:cNvPicPr>
            <a:picLocks noChangeAspect="1"/>
          </p:cNvPicPr>
          <p:nvPr/>
        </p:nvPicPr>
        <p:blipFill>
          <a:blip r:embed="rId4"/>
          <a:stretch>
            <a:fillRect/>
          </a:stretch>
        </p:blipFill>
        <p:spPr>
          <a:xfrm>
            <a:off x="2721538" y="1571493"/>
            <a:ext cx="7510923" cy="3048264"/>
          </a:xfrm>
          <a:prstGeom prst="rect">
            <a:avLst/>
          </a:prstGeom>
        </p:spPr>
      </p:pic>
    </p:spTree>
    <p:extLst>
      <p:ext uri="{BB962C8B-B14F-4D97-AF65-F5344CB8AC3E}">
        <p14:creationId xmlns:p14="http://schemas.microsoft.com/office/powerpoint/2010/main" val="383078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a:extLst>
              <a:ext uri="{FF2B5EF4-FFF2-40B4-BE49-F238E27FC236}">
                <a16:creationId xmlns:a16="http://schemas.microsoft.com/office/drawing/2014/main" id="{C2ECFF84-9237-0429-1B6F-2448DC0BB7E2}"/>
              </a:ext>
            </a:extLst>
          </p:cNvPr>
          <p:cNvGrpSpPr/>
          <p:nvPr/>
        </p:nvGrpSpPr>
        <p:grpSpPr>
          <a:xfrm>
            <a:off x="1952762" y="1192277"/>
            <a:ext cx="9185383" cy="4178376"/>
            <a:chOff x="1282893" y="2598340"/>
            <a:chExt cx="490200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1282893" y="2598340"/>
              <a:ext cx="490200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709441" y="2968784"/>
              <a:ext cx="635000"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zh-CN" altLang="en-US" sz="48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胡晓波男神体" panose="02010600030101010101" pitchFamily="2" charset="-122"/>
                <a:cs typeface="Tahoma" panose="020B0604030504040204" pitchFamily="34" charset="0"/>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276509" y="2842062"/>
              <a:ext cx="3370538" cy="724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hiểu</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hồng</a:t>
              </a:r>
              <a:endParaRPr kumimoji="0" lang="zh-CN" altLang="en-US"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胡晓波男神体" panose="02010600030101010101" pitchFamily="2" charset="-122"/>
                <a:cs typeface="Tahoma" panose="020B0604030504040204" pitchFamily="34" charset="0"/>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4" name="Picture 3" descr="A red rose with green leaves&#10;&#10;Description automatically generated">
            <a:extLst>
              <a:ext uri="{FF2B5EF4-FFF2-40B4-BE49-F238E27FC236}">
                <a16:creationId xmlns:a16="http://schemas.microsoft.com/office/drawing/2014/main" id="{F7598056-47E8-265A-19B2-C8D4F4F4833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931123" flipH="1">
            <a:off x="7897286" y="3543301"/>
            <a:ext cx="4038600" cy="4324350"/>
          </a:xfrm>
          <a:prstGeom prst="rect">
            <a:avLst/>
          </a:prstGeom>
        </p:spPr>
      </p:pic>
    </p:spTree>
    <p:extLst>
      <p:ext uri="{BB962C8B-B14F-4D97-AF65-F5344CB8AC3E}">
        <p14:creationId xmlns:p14="http://schemas.microsoft.com/office/powerpoint/2010/main" val="1429904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a16="http://schemas.microsoft.com/office/drawing/2014/main" id="{B7D1A9E8-3757-82FA-DA1A-EB9FD23AD1B7}"/>
              </a:ext>
            </a:extLst>
          </p:cNvPr>
          <p:cNvGrpSpPr/>
          <p:nvPr/>
        </p:nvGrpSpPr>
        <p:grpSpPr>
          <a:xfrm>
            <a:off x="483557" y="124099"/>
            <a:ext cx="11289343" cy="1228451"/>
            <a:chOff x="1375484" y="182824"/>
            <a:chExt cx="8994343" cy="1228451"/>
          </a:xfrm>
        </p:grpSpPr>
        <p:sp>
          <p:nvSpPr>
            <p:cNvPr id="4" name="Rectangle: Rounded Corners 3">
              <a:extLst>
                <a:ext uri="{FF2B5EF4-FFF2-40B4-BE49-F238E27FC236}">
                  <a16:creationId xmlns:a16="http://schemas.microsoft.com/office/drawing/2014/main" id="{E1029859-1508-4B76-9F81-F8D6020B7B99}"/>
                </a:ext>
              </a:extLst>
            </p:cNvPr>
            <p:cNvSpPr/>
            <p:nvPr/>
          </p:nvSpPr>
          <p:spPr>
            <a:xfrm>
              <a:off x="1375484" y="182824"/>
              <a:ext cx="8994343" cy="122845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dirty="0"/>
            </a:p>
          </p:txBody>
        </p:sp>
        <p:sp>
          <p:nvSpPr>
            <p:cNvPr id="8" name="TextBox 7">
              <a:extLst>
                <a:ext uri="{FF2B5EF4-FFF2-40B4-BE49-F238E27FC236}">
                  <a16:creationId xmlns:a16="http://schemas.microsoft.com/office/drawing/2014/main" id="{327DC549-3C38-CBF4-B4D2-D52524B0C570}"/>
                </a:ext>
              </a:extLst>
            </p:cNvPr>
            <p:cNvSpPr txBox="1"/>
            <p:nvPr/>
          </p:nvSpPr>
          <p:spPr>
            <a:xfrm>
              <a:off x="1512166" y="235031"/>
              <a:ext cx="8652767" cy="1077218"/>
            </a:xfrm>
            <a:prstGeom prst="rect">
              <a:avLst/>
            </a:prstGeom>
            <a:noFill/>
          </p:spPr>
          <p:txBody>
            <a:bodyPr wrap="square" rtlCol="0">
              <a:spAutoFit/>
            </a:bodyPr>
            <a:lstStyle/>
            <a:p>
              <a:pPr algn="just"/>
              <a:r>
                <a:rPr lang="en-US" sz="3200" b="1" dirty="0" err="1">
                  <a:solidFill>
                    <a:srgbClr val="002060"/>
                  </a:solidFill>
                  <a:latin typeface="Calibri" panose="020F0502020204030204" pitchFamily="34" charset="0"/>
                  <a:cs typeface="Calibri" panose="020F0502020204030204" pitchFamily="34" charset="0"/>
                </a:rPr>
                <a:t>Em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hãy</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quan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sát</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mô</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tả</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đặc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lá</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hoa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của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loại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hoa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hồng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trong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Hình</a:t>
              </a:r>
              <a:r>
                <a:rPr lang="en-US" sz="3200" b="1" dirty="0">
                  <a:solidFill>
                    <a:srgbClr val="002060"/>
                  </a:solidFill>
                  <a:latin typeface="Calibri" panose="020F0502020204030204" pitchFamily="34" charset="0"/>
                  <a:cs typeface="Calibri" panose="020F0502020204030204" pitchFamily="34" charset="0"/>
                </a:rPr>
                <a:t> 1 </a:t>
              </a:r>
              <a:r>
                <a:rPr lang="en-US" sz="3200" b="1" dirty="0" err="1">
                  <a:solidFill>
                    <a:srgbClr val="002060"/>
                  </a:solidFill>
                  <a:latin typeface="Calibri" panose="020F0502020204030204" pitchFamily="34" charset="0"/>
                  <a:cs typeface="Calibri" panose="020F0502020204030204" pitchFamily="34" charset="0"/>
                </a:rPr>
                <a:t>bằng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sử</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dụng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thẻ</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gợi</a:t>
              </a:r>
              <a:r>
                <a:rPr lang="en-US" sz="3200" b="1" dirty="0">
                  <a:solidFill>
                    <a:srgbClr val="002060"/>
                  </a:solidFill>
                  <a:latin typeface="Calibri" panose="020F0502020204030204" pitchFamily="34" charset="0"/>
                  <a:cs typeface="Calibri" panose="020F0502020204030204" pitchFamily="34" charset="0"/>
                </a:rPr>
                <a:t> ý </a:t>
              </a:r>
              <a:r>
                <a:rPr lang="en-US" sz="3200" b="1" dirty="0" err="1">
                  <a:solidFill>
                    <a:srgbClr val="002060"/>
                  </a:solidFill>
                  <a:latin typeface="Calibri" panose="020F0502020204030204" pitchFamily="34" charset="0"/>
                  <a:cs typeface="Calibri" panose="020F0502020204030204" pitchFamily="34" charset="0"/>
                </a:rPr>
                <a:t>sau</a:t>
              </a:r>
              <a:r>
                <a:rPr lang="en-US" sz="3200" b="1" dirty="0">
                  <a:solidFill>
                    <a:srgbClr val="002060"/>
                  </a:solidFill>
                  <a:latin typeface="Calibri" panose="020F0502020204030204" pitchFamily="34" charset="0"/>
                  <a:cs typeface="Calibri" panose="020F0502020204030204" pitchFamily="34" charset="0"/>
                </a:rPr>
                <a:t>:</a:t>
              </a:r>
            </a:p>
          </p:txBody>
        </p:sp>
      </p:grpSp>
      <p:sp>
        <p:nvSpPr>
          <p:cNvPr id="9" name="Rectangle: Rounded Corners 8">
            <a:extLst>
              <a:ext uri="{FF2B5EF4-FFF2-40B4-BE49-F238E27FC236}">
                <a16:creationId xmlns:a16="http://schemas.microsoft.com/office/drawing/2014/main" id="{3A168388-6ED3-2FCE-6796-75825E1F3AE5}"/>
              </a:ext>
            </a:extLst>
          </p:cNvPr>
          <p:cNvSpPr/>
          <p:nvPr/>
        </p:nvSpPr>
        <p:spPr>
          <a:xfrm>
            <a:off x="257176" y="1485901"/>
            <a:ext cx="2209800" cy="723900"/>
          </a:xfrm>
          <a:prstGeom prst="roundRect">
            <a:avLst>
              <a:gd name="adj" fmla="val 36447"/>
            </a:avLst>
          </a:prstGeom>
          <a:solidFill>
            <a:srgbClr val="11E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libri" panose="020F0502020204030204" pitchFamily="34" charset="0"/>
                <a:cs typeface="Calibri" panose="020F0502020204030204" pitchFamily="34" charset="0"/>
              </a:rPr>
              <a:t>1. </a:t>
            </a:r>
            <a:r>
              <a:rPr lang="en-US" sz="2800" b="1" dirty="0" err="1">
                <a:solidFill>
                  <a:schemeClr val="tx1"/>
                </a:solidFill>
                <a:latin typeface="Calibri" panose="020F0502020204030204" pitchFamily="34" charset="0"/>
                <a:cs typeface="Calibri" panose="020F0502020204030204" pitchFamily="34" charset="0"/>
              </a:rPr>
              <a:t>Màu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xanh</a:t>
            </a:r>
            <a:endParaRPr lang="en-US" sz="2800" b="1" dirty="0">
              <a:solidFill>
                <a:schemeClr val="tx1"/>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DA01504D-FC19-E321-0BFA-672B345EC0F9}"/>
              </a:ext>
            </a:extLst>
          </p:cNvPr>
          <p:cNvSpPr/>
          <p:nvPr/>
        </p:nvSpPr>
        <p:spPr>
          <a:xfrm>
            <a:off x="2571749" y="1466851"/>
            <a:ext cx="3552825" cy="723900"/>
          </a:xfrm>
          <a:prstGeom prst="roundRect">
            <a:avLst>
              <a:gd name="adj" fmla="val 36447"/>
            </a:avLst>
          </a:prstGeom>
          <a:solidFill>
            <a:srgbClr val="FCAE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2. </a:t>
            </a:r>
            <a:r>
              <a:rPr lang="en-US" sz="2800" b="1" dirty="0" err="1">
                <a:solidFill>
                  <a:schemeClr val="tx1"/>
                </a:solidFill>
                <a:latin typeface="Calibri" panose="020F0502020204030204" pitchFamily="34" charset="0"/>
                <a:cs typeface="Calibri" panose="020F0502020204030204" pitchFamily="34" charset="0"/>
              </a:rPr>
              <a:t>Mép</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hình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răng</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cưa</a:t>
            </a:r>
            <a:endParaRPr lang="en-US" sz="2800" b="1" dirty="0">
              <a:solidFill>
                <a:schemeClr val="tx1"/>
              </a:solidFill>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287415AA-1C33-696D-CFFE-CC4CAA8B9464}"/>
              </a:ext>
            </a:extLst>
          </p:cNvPr>
          <p:cNvSpPr/>
          <p:nvPr/>
        </p:nvSpPr>
        <p:spPr>
          <a:xfrm>
            <a:off x="6267450" y="1476376"/>
            <a:ext cx="2419350" cy="723900"/>
          </a:xfrm>
          <a:prstGeom prst="roundRect">
            <a:avLst>
              <a:gd name="adj" fmla="val 3644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3. </a:t>
            </a:r>
            <a:r>
              <a:rPr lang="en-US" sz="2800" b="1" dirty="0" err="1">
                <a:solidFill>
                  <a:schemeClr val="tx1"/>
                </a:solidFill>
                <a:latin typeface="Calibri" panose="020F0502020204030204" pitchFamily="34" charset="0"/>
                <a:cs typeface="Calibri" panose="020F0502020204030204" pitchFamily="34" charset="0"/>
              </a:rPr>
              <a:t>Mọc</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đơn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lẻ</a:t>
            </a:r>
            <a:endParaRPr lang="en-US" sz="2800" b="1" dirty="0">
              <a:solidFill>
                <a:schemeClr val="tx1"/>
              </a:solidFill>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9DB43DD6-6A23-C350-A2EA-DACFB40DD614}"/>
              </a:ext>
            </a:extLst>
          </p:cNvPr>
          <p:cNvSpPr/>
          <p:nvPr/>
        </p:nvSpPr>
        <p:spPr>
          <a:xfrm>
            <a:off x="8867776" y="1466851"/>
            <a:ext cx="3219450" cy="723900"/>
          </a:xfrm>
          <a:prstGeom prst="roundRect">
            <a:avLst>
              <a:gd name="adj" fmla="val 364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4. </a:t>
            </a:r>
            <a:r>
              <a:rPr lang="en-US" sz="2800" b="1" dirty="0" err="1">
                <a:solidFill>
                  <a:schemeClr val="tx1"/>
                </a:solidFill>
                <a:latin typeface="Calibri" panose="020F0502020204030204" pitchFamily="34" charset="0"/>
                <a:cs typeface="Calibri" panose="020F0502020204030204" pitchFamily="34" charset="0"/>
              </a:rPr>
              <a:t>Mọc</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thành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chùm</a:t>
            </a:r>
            <a:endParaRPr lang="en-US" sz="2800" b="1" dirty="0">
              <a:solidFill>
                <a:schemeClr val="tx1"/>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B9C696DB-DAEA-889E-99C6-4AEA4516C031}"/>
              </a:ext>
            </a:extLst>
          </p:cNvPr>
          <p:cNvSpPr/>
          <p:nvPr/>
        </p:nvSpPr>
        <p:spPr>
          <a:xfrm>
            <a:off x="200024" y="2409826"/>
            <a:ext cx="2143125" cy="723900"/>
          </a:xfrm>
          <a:prstGeom prst="roundRect">
            <a:avLst>
              <a:gd name="adj" fmla="val 364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5. </a:t>
            </a:r>
            <a:r>
              <a:rPr lang="en-US" sz="2800" b="1" dirty="0" err="1">
                <a:solidFill>
                  <a:schemeClr val="tx1"/>
                </a:solidFill>
                <a:latin typeface="Calibri" panose="020F0502020204030204" pitchFamily="34" charset="0"/>
                <a:cs typeface="Calibri" panose="020F0502020204030204" pitchFamily="34" charset="0"/>
              </a:rPr>
              <a:t>Màu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đỏ</a:t>
            </a:r>
            <a:endParaRPr lang="en-US" sz="2800" b="1" dirty="0">
              <a:solidFill>
                <a:schemeClr val="tx1"/>
              </a:solidFill>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EFFCC7AB-7C59-3E22-9932-10CE27022A7C}"/>
              </a:ext>
            </a:extLst>
          </p:cNvPr>
          <p:cNvSpPr/>
          <p:nvPr/>
        </p:nvSpPr>
        <p:spPr>
          <a:xfrm>
            <a:off x="3048000" y="2438401"/>
            <a:ext cx="2476500" cy="723900"/>
          </a:xfrm>
          <a:prstGeom prst="roundRect">
            <a:avLst>
              <a:gd name="adj" fmla="val 36447"/>
            </a:avLst>
          </a:prstGeom>
          <a:solidFill>
            <a:srgbClr val="E3FD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6. </a:t>
            </a:r>
            <a:r>
              <a:rPr lang="en-US" sz="2800" b="1" dirty="0" err="1">
                <a:solidFill>
                  <a:schemeClr val="tx1"/>
                </a:solidFill>
                <a:latin typeface="Calibri" panose="020F0502020204030204" pitchFamily="34" charset="0"/>
                <a:cs typeface="Calibri" panose="020F0502020204030204" pitchFamily="34" charset="0"/>
              </a:rPr>
              <a:t>Màu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hồng</a:t>
            </a:r>
            <a:endParaRPr lang="en-US" sz="2800" b="1" dirty="0">
              <a:solidFill>
                <a:schemeClr val="tx1"/>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61E1AEEE-BE08-503F-3916-F95967DD620B}"/>
              </a:ext>
            </a:extLst>
          </p:cNvPr>
          <p:cNvSpPr/>
          <p:nvPr/>
        </p:nvSpPr>
        <p:spPr>
          <a:xfrm>
            <a:off x="6343650" y="2438401"/>
            <a:ext cx="2324100" cy="723900"/>
          </a:xfrm>
          <a:prstGeom prst="roundRect">
            <a:avLst>
              <a:gd name="adj" fmla="val 36447"/>
            </a:avLst>
          </a:prstGeom>
          <a:solidFill>
            <a:srgbClr val="F9D7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7. </a:t>
            </a:r>
            <a:r>
              <a:rPr lang="en-US" sz="2800" b="1" dirty="0" err="1">
                <a:solidFill>
                  <a:schemeClr val="tx1"/>
                </a:solidFill>
                <a:latin typeface="Calibri" panose="020F0502020204030204" pitchFamily="34" charset="0"/>
                <a:cs typeface="Calibri" panose="020F0502020204030204" pitchFamily="34" charset="0"/>
              </a:rPr>
              <a:t>Màu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trắng</a:t>
            </a:r>
            <a:endParaRPr lang="en-US" sz="2800" b="1" dirty="0">
              <a:solidFill>
                <a:schemeClr val="tx1"/>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52577EC2-E91C-BB81-A332-1AC201B9FF3D}"/>
              </a:ext>
            </a:extLst>
          </p:cNvPr>
          <p:cNvSpPr/>
          <p:nvPr/>
        </p:nvSpPr>
        <p:spPr>
          <a:xfrm>
            <a:off x="9048750" y="2409826"/>
            <a:ext cx="2000250" cy="723900"/>
          </a:xfrm>
          <a:prstGeom prst="roundRect">
            <a:avLst>
              <a:gd name="adj" fmla="val 36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8. </a:t>
            </a:r>
            <a:r>
              <a:rPr lang="en-US" sz="2800" b="1" dirty="0" err="1">
                <a:solidFill>
                  <a:schemeClr val="tx1"/>
                </a:solidFill>
                <a:latin typeface="Calibri" panose="020F0502020204030204" pitchFamily="34" charset="0"/>
                <a:cs typeface="Calibri" panose="020F0502020204030204" pitchFamily="34" charset="0"/>
              </a:rPr>
              <a:t>Có</a:t>
            </a:r>
            <a:r>
              <a:rPr lang="en-US" sz="2800" b="1" dirty="0">
                <a:solidFill>
                  <a:schemeClr val="tx1"/>
                </a:solidFill>
                <a:latin typeface="Calibri" panose="020F0502020204030204" pitchFamily="34" charset="0"/>
                <a:cs typeface="Calibri" panose="020F0502020204030204" pitchFamily="34" charset="0"/>
              </a:rPr>
              <a:t> gai</a:t>
            </a:r>
          </a:p>
        </p:txBody>
      </p:sp>
      <p:pic>
        <p:nvPicPr>
          <p:cNvPr id="17" name="Picture 16">
            <a:extLst>
              <a:ext uri="{FF2B5EF4-FFF2-40B4-BE49-F238E27FC236}">
                <a16:creationId xmlns:a16="http://schemas.microsoft.com/office/drawing/2014/main" id="{8F25BF52-458B-9C0E-EB91-CC6C97A81490}"/>
              </a:ext>
            </a:extLst>
          </p:cNvPr>
          <p:cNvPicPr>
            <a:picLocks noChangeAspect="1"/>
          </p:cNvPicPr>
          <p:nvPr/>
        </p:nvPicPr>
        <p:blipFill>
          <a:blip r:embed="rId3"/>
          <a:stretch>
            <a:fillRect/>
          </a:stretch>
        </p:blipFill>
        <p:spPr>
          <a:xfrm>
            <a:off x="152400" y="3381375"/>
            <a:ext cx="2657475" cy="2771775"/>
          </a:xfrm>
          <a:prstGeom prst="rect">
            <a:avLst/>
          </a:prstGeom>
        </p:spPr>
      </p:pic>
      <p:pic>
        <p:nvPicPr>
          <p:cNvPr id="1026" name="Picture 2" descr="Hoa hồng nhung | Chậu trồng cây - cây cảnh văn phòng">
            <a:extLst>
              <a:ext uri="{FF2B5EF4-FFF2-40B4-BE49-F238E27FC236}">
                <a16:creationId xmlns:a16="http://schemas.microsoft.com/office/drawing/2014/main" id="{984E896C-693F-6167-195F-054BDB2FD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579" y="3609975"/>
            <a:ext cx="2789660" cy="244792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1F065370-05B2-D455-3754-1660FDF75970}"/>
              </a:ext>
            </a:extLst>
          </p:cNvPr>
          <p:cNvPicPr>
            <a:picLocks noChangeAspect="1"/>
          </p:cNvPicPr>
          <p:nvPr/>
        </p:nvPicPr>
        <p:blipFill>
          <a:blip r:embed="rId5"/>
          <a:stretch>
            <a:fillRect/>
          </a:stretch>
        </p:blipFill>
        <p:spPr>
          <a:xfrm>
            <a:off x="5743879" y="3638550"/>
            <a:ext cx="3514421" cy="2343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Picture 19">
            <a:extLst>
              <a:ext uri="{FF2B5EF4-FFF2-40B4-BE49-F238E27FC236}">
                <a16:creationId xmlns:a16="http://schemas.microsoft.com/office/drawing/2014/main" id="{4E93B320-971A-FF98-71B5-4B551D3B33BA}"/>
              </a:ext>
            </a:extLst>
          </p:cNvPr>
          <p:cNvPicPr>
            <a:picLocks noChangeAspect="1"/>
          </p:cNvPicPr>
          <p:nvPr/>
        </p:nvPicPr>
        <p:blipFill>
          <a:blip r:embed="rId6"/>
          <a:stretch>
            <a:fillRect/>
          </a:stretch>
        </p:blipFill>
        <p:spPr>
          <a:xfrm>
            <a:off x="9525000" y="3686175"/>
            <a:ext cx="2453409" cy="2428875"/>
          </a:xfrm>
          <a:prstGeom prst="ellipse">
            <a:avLst/>
          </a:prstGeom>
          <a:ln>
            <a:noFill/>
          </a:ln>
          <a:effectLst>
            <a:softEdge rad="112500"/>
          </a:effectLst>
        </p:spPr>
      </p:pic>
      <p:sp>
        <p:nvSpPr>
          <p:cNvPr id="21" name="TextBox 20">
            <a:extLst>
              <a:ext uri="{FF2B5EF4-FFF2-40B4-BE49-F238E27FC236}">
                <a16:creationId xmlns:a16="http://schemas.microsoft.com/office/drawing/2014/main" id="{2F427F27-FEEC-365A-8A69-743F267CF61B}"/>
              </a:ext>
            </a:extLst>
          </p:cNvPr>
          <p:cNvSpPr txBox="1"/>
          <p:nvPr/>
        </p:nvSpPr>
        <p:spPr>
          <a:xfrm>
            <a:off x="3629025" y="6086475"/>
            <a:ext cx="7248525" cy="584775"/>
          </a:xfrm>
          <a:prstGeom prst="rect">
            <a:avLst/>
          </a:prstGeom>
          <a:noFill/>
        </p:spPr>
        <p:txBody>
          <a:bodyPr wrap="square" rtlCol="0">
            <a:spAutoFit/>
          </a:bodyPr>
          <a:lstStyle/>
          <a:p>
            <a:r>
              <a:rPr lang="en-US" sz="3200" b="1" dirty="0" err="1">
                <a:latin typeface="Calibri" panose="020F0502020204030204" pitchFamily="34" charset="0"/>
                <a:cs typeface="Calibri" panose="020F0502020204030204" pitchFamily="34" charset="0"/>
              </a:rPr>
              <a:t>Hình</a:t>
            </a:r>
            <a:r>
              <a:rPr lang="en-US" sz="3200" b="1" dirty="0">
                <a:latin typeface="Calibri" panose="020F0502020204030204" pitchFamily="34" charset="0"/>
                <a:cs typeface="Calibri" panose="020F0502020204030204" pitchFamily="34" charset="0"/>
              </a:rPr>
              <a:t> 1: </a:t>
            </a:r>
            <a:r>
              <a:rPr lang="en-US" sz="3200" b="1" dirty="0" err="1">
                <a:latin typeface="Calibri" panose="020F0502020204030204" pitchFamily="34" charset="0"/>
                <a:cs typeface="Calibri" panose="020F0502020204030204" pitchFamily="34" charset="0"/>
              </a:rPr>
              <a:t>Một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số</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loại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hoa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hồng</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548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fade">
                                      <p:cBhvr>
                                        <p:cTn id="57" dur="1000"/>
                                        <p:tgtEl>
                                          <p:spTgt spid="1026"/>
                                        </p:tgtEl>
                                      </p:cBhvr>
                                    </p:animEffect>
                                    <p:anim calcmode="lin" valueType="num">
                                      <p:cBhvr>
                                        <p:cTn id="58" dur="1000" fill="hold"/>
                                        <p:tgtEl>
                                          <p:spTgt spid="1026"/>
                                        </p:tgtEl>
                                        <p:attrNameLst>
                                          <p:attrName>ppt_x</p:attrName>
                                        </p:attrNameLst>
                                      </p:cBhvr>
                                      <p:tavLst>
                                        <p:tav tm="0">
                                          <p:val>
                                            <p:strVal val="#ppt_x"/>
                                          </p:val>
                                        </p:tav>
                                        <p:tav tm="100000">
                                          <p:val>
                                            <p:strVal val="#ppt_x"/>
                                          </p:val>
                                        </p:tav>
                                      </p:tavLst>
                                    </p:anim>
                                    <p:anim calcmode="lin" valueType="num">
                                      <p:cBhvr>
                                        <p:cTn id="59" dur="1000" fill="hold"/>
                                        <p:tgtEl>
                                          <p:spTgt spid="102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23850" y="-952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591860" y="2784226"/>
                <a:ext cx="2832474" cy="5782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0" dirty="0" err="1">
                    <a:solidFill>
                      <a:srgbClr val="333333"/>
                    </a:solidFill>
                    <a:effectLst/>
                    <a:latin typeface="Cambria" panose="02040503050406030204" pitchFamily="18" charset="0"/>
                    <a:ea typeface="Cambria" panose="02040503050406030204" pitchFamily="18" charset="0"/>
                  </a:rPr>
                  <a:t>Đặc</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điểm</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lá</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hoa</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của</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các</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loại</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hoa</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hồng</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là</a:t>
                </a:r>
                <a:r>
                  <a:rPr lang="en-US" sz="3600" b="1" i="0" dirty="0">
                    <a:solidFill>
                      <a:srgbClr val="333333"/>
                    </a:solidFill>
                    <a:effectLst/>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grpSp>
        <p:nvGrpSpPr>
          <p:cNvPr id="14" name="Group 13">
            <a:extLst>
              <a:ext uri="{FF2B5EF4-FFF2-40B4-BE49-F238E27FC236}">
                <a16:creationId xmlns:a16="http://schemas.microsoft.com/office/drawing/2014/main" id="{E6AF1378-61FA-E071-EF4F-8FBFA5CDCBEE}"/>
              </a:ext>
            </a:extLst>
          </p:cNvPr>
          <p:cNvGrpSpPr/>
          <p:nvPr/>
        </p:nvGrpSpPr>
        <p:grpSpPr>
          <a:xfrm>
            <a:off x="3905129" y="2065179"/>
            <a:ext cx="6986727" cy="928610"/>
            <a:chOff x="5018682" y="1308564"/>
            <a:chExt cx="6986727" cy="928610"/>
          </a:xfrm>
        </p:grpSpPr>
        <p:sp>
          <p:nvSpPr>
            <p:cNvPr id="15" name="Speech Bubble: Rectangle with Corners Rounded 3">
              <a:extLst>
                <a:ext uri="{FF2B5EF4-FFF2-40B4-BE49-F238E27FC236}">
                  <a16:creationId xmlns:a16="http://schemas.microsoft.com/office/drawing/2014/main" id="{8F824B95-8619-E2A7-4C4A-B4523CFC1337}"/>
                </a:ext>
              </a:extLst>
            </p:cNvPr>
            <p:cNvSpPr/>
            <p:nvPr/>
          </p:nvSpPr>
          <p:spPr>
            <a:xfrm>
              <a:off x="5018682" y="1308564"/>
              <a:ext cx="6986727" cy="928610"/>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ED4534D1-E38A-A8C1-3D38-C4D263E361F8}"/>
                </a:ext>
              </a:extLst>
            </p:cNvPr>
            <p:cNvSpPr txBox="1"/>
            <p:nvPr/>
          </p:nvSpPr>
          <p:spPr>
            <a:xfrm>
              <a:off x="5075833" y="1379839"/>
              <a:ext cx="6770864" cy="783193"/>
            </a:xfrm>
            <a:prstGeom prst="roundRect">
              <a:avLst/>
            </a:prstGeom>
            <a:noFill/>
          </p:spPr>
          <p:txBody>
            <a:bodyPr wrap="square" rtlCol="0">
              <a:spAutoFit/>
            </a:bodyPr>
            <a:lstStyle/>
            <a:p>
              <a:pPr algn="just"/>
              <a:r>
                <a:rPr lang="en-US" sz="4000" b="1" dirty="0" err="1">
                  <a:solidFill>
                    <a:schemeClr val="accent6">
                      <a:lumMod val="50000"/>
                    </a:schemeClr>
                  </a:solidFill>
                  <a:latin typeface="Calibri" panose="020F0502020204030204" pitchFamily="34" charset="0"/>
                  <a:cs typeface="Calibri" panose="020F0502020204030204" pitchFamily="34" charset="0"/>
                </a:rPr>
                <a:t>Lá</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màu</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xanh</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mép</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có</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răng</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cưa</a:t>
              </a:r>
              <a:endParaRPr lang="en-US" sz="4000" b="1" dirty="0">
                <a:solidFill>
                  <a:schemeClr val="accent6">
                    <a:lumMod val="50000"/>
                  </a:schemeClr>
                </a:solidFill>
                <a:latin typeface="Calibri" panose="020F0502020204030204" pitchFamily="34" charset="0"/>
                <a:cs typeface="Calibri" panose="020F0502020204030204" pitchFamily="34" charset="0"/>
              </a:endParaRPr>
            </a:p>
          </p:txBody>
        </p:sp>
      </p:grpSp>
      <p:pic>
        <p:nvPicPr>
          <p:cNvPr id="2050" name="Picture 2" descr="Nhìn Lá Đoán Bệnh Hoa Hồng Dễ Dàng Ai Cũng Nên Biết">
            <a:extLst>
              <a:ext uri="{FF2B5EF4-FFF2-40B4-BE49-F238E27FC236}">
                <a16:creationId xmlns:a16="http://schemas.microsoft.com/office/drawing/2014/main" id="{170D8857-6CFE-46F4-C6FF-22F585D97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325" y="1638299"/>
            <a:ext cx="2257425" cy="20002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7624D3F1-AA04-3A7B-81A3-1C84795CA386}"/>
              </a:ext>
            </a:extLst>
          </p:cNvPr>
          <p:cNvGrpSpPr/>
          <p:nvPr/>
        </p:nvGrpSpPr>
        <p:grpSpPr>
          <a:xfrm>
            <a:off x="5314950" y="4152900"/>
            <a:ext cx="6196031" cy="1438275"/>
            <a:chOff x="5018682" y="1308564"/>
            <a:chExt cx="6986727" cy="1318122"/>
          </a:xfrm>
        </p:grpSpPr>
        <p:sp>
          <p:nvSpPr>
            <p:cNvPr id="19" name="Speech Bubble: Rectangle with Corners Rounded 3">
              <a:extLst>
                <a:ext uri="{FF2B5EF4-FFF2-40B4-BE49-F238E27FC236}">
                  <a16:creationId xmlns:a16="http://schemas.microsoft.com/office/drawing/2014/main" id="{25ADAA51-F903-994F-23CF-582B30B93F82}"/>
                </a:ext>
              </a:extLst>
            </p:cNvPr>
            <p:cNvSpPr/>
            <p:nvPr/>
          </p:nvSpPr>
          <p:spPr>
            <a:xfrm>
              <a:off x="5018682" y="1308564"/>
              <a:ext cx="6986727" cy="1318122"/>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TextBox 19">
              <a:extLst>
                <a:ext uri="{FF2B5EF4-FFF2-40B4-BE49-F238E27FC236}">
                  <a16:creationId xmlns:a16="http://schemas.microsoft.com/office/drawing/2014/main" id="{9AFC3469-89E8-A6AA-8383-527CFF0397B8}"/>
                </a:ext>
              </a:extLst>
            </p:cNvPr>
            <p:cNvSpPr txBox="1"/>
            <p:nvPr/>
          </p:nvSpPr>
          <p:spPr>
            <a:xfrm>
              <a:off x="5171083" y="1327376"/>
              <a:ext cx="6770863" cy="914324"/>
            </a:xfrm>
            <a:prstGeom prst="roundRect">
              <a:avLst/>
            </a:prstGeom>
            <a:noFill/>
          </p:spPr>
          <p:txBody>
            <a:bodyPr wrap="square" rtlCol="0">
              <a:spAutoFit/>
            </a:bodyPr>
            <a:lstStyle/>
            <a:p>
              <a:pPr algn="just"/>
              <a:r>
                <a:rPr lang="vi-VN" sz="3600" b="1" i="0" dirty="0">
                  <a:solidFill>
                    <a:schemeClr val="accent6">
                      <a:lumMod val="50000"/>
                    </a:schemeClr>
                  </a:solidFill>
                  <a:effectLst/>
                  <a:latin typeface="Calibri" panose="020F0502020204030204" pitchFamily="34" charset="0"/>
                  <a:cs typeface="Calibri" panose="020F0502020204030204" pitchFamily="34" charset="0"/>
                </a:rPr>
                <a:t>Hoa có nhiều màu sắc như trắng, hồng, đỏ,... </a:t>
              </a:r>
            </a:p>
          </p:txBody>
        </p:sp>
      </p:grpSp>
      <p:pic>
        <p:nvPicPr>
          <p:cNvPr id="22" name="Picture 2" descr="Hoa hồng nhung | Chậu trồng cây - cây cảnh văn phòng">
            <a:extLst>
              <a:ext uri="{FF2B5EF4-FFF2-40B4-BE49-F238E27FC236}">
                <a16:creationId xmlns:a16="http://schemas.microsoft.com/office/drawing/2014/main" id="{F09A88C7-BFAB-15F6-93E8-7AC5A464A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55" y="3895725"/>
            <a:ext cx="2038296" cy="199072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8365A85D-2218-38C4-05D2-608E9E6543E8}"/>
              </a:ext>
            </a:extLst>
          </p:cNvPr>
          <p:cNvPicPr>
            <a:picLocks noChangeAspect="1"/>
          </p:cNvPicPr>
          <p:nvPr/>
        </p:nvPicPr>
        <p:blipFill>
          <a:blip r:embed="rId6"/>
          <a:stretch>
            <a:fillRect/>
          </a:stretch>
        </p:blipFill>
        <p:spPr>
          <a:xfrm>
            <a:off x="2733675" y="3600450"/>
            <a:ext cx="2453409" cy="2428875"/>
          </a:xfrm>
          <a:prstGeom prst="ellipse">
            <a:avLst/>
          </a:prstGeom>
          <a:ln>
            <a:noFill/>
          </a:ln>
          <a:effectLst>
            <a:softEdge rad="112500"/>
          </a:effectLst>
        </p:spPr>
      </p:pic>
    </p:spTree>
    <p:extLst>
      <p:ext uri="{BB962C8B-B14F-4D97-AF65-F5344CB8AC3E}">
        <p14:creationId xmlns:p14="http://schemas.microsoft.com/office/powerpoint/2010/main" val="1016218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23850" y="-952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591860" y="2784226"/>
                <a:ext cx="2832474" cy="5782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Đặc</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điểm</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lá</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hoa</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của</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các</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loại</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hoa</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hồng</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là</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grpSp>
        <p:nvGrpSpPr>
          <p:cNvPr id="14" name="Group 13">
            <a:extLst>
              <a:ext uri="{FF2B5EF4-FFF2-40B4-BE49-F238E27FC236}">
                <a16:creationId xmlns:a16="http://schemas.microsoft.com/office/drawing/2014/main" id="{E6AF1378-61FA-E071-EF4F-8FBFA5CDCBEE}"/>
              </a:ext>
            </a:extLst>
          </p:cNvPr>
          <p:cNvGrpSpPr/>
          <p:nvPr/>
        </p:nvGrpSpPr>
        <p:grpSpPr>
          <a:xfrm>
            <a:off x="6257925" y="4808379"/>
            <a:ext cx="5586383" cy="928610"/>
            <a:chOff x="5018682" y="1308564"/>
            <a:chExt cx="7157519" cy="928610"/>
          </a:xfrm>
        </p:grpSpPr>
        <p:sp>
          <p:nvSpPr>
            <p:cNvPr id="15" name="Speech Bubble: Rectangle with Corners Rounded 3">
              <a:extLst>
                <a:ext uri="{FF2B5EF4-FFF2-40B4-BE49-F238E27FC236}">
                  <a16:creationId xmlns:a16="http://schemas.microsoft.com/office/drawing/2014/main" id="{8F824B95-8619-E2A7-4C4A-B4523CFC1337}"/>
                </a:ext>
              </a:extLst>
            </p:cNvPr>
            <p:cNvSpPr/>
            <p:nvPr/>
          </p:nvSpPr>
          <p:spPr>
            <a:xfrm>
              <a:off x="5018682" y="1308564"/>
              <a:ext cx="6986727" cy="928610"/>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ED4534D1-E38A-A8C1-3D38-C4D263E361F8}"/>
                </a:ext>
              </a:extLst>
            </p:cNvPr>
            <p:cNvSpPr txBox="1"/>
            <p:nvPr/>
          </p:nvSpPr>
          <p:spPr>
            <a:xfrm>
              <a:off x="5405337" y="1379839"/>
              <a:ext cx="6770864" cy="783193"/>
            </a:xfrm>
            <a:prstGeom prst="round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rPr>
                <a:t>Thân</a:t>
              </a:r>
              <a:r>
                <a:rPr kumimoji="0" lang="en-US"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rPr>
                <a:t>cây</a:t>
              </a:r>
              <a:r>
                <a:rPr kumimoji="0" lang="en-US"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rPr>
                <a:t>hồng</a:t>
              </a:r>
              <a:r>
                <a:rPr kumimoji="0" lang="en-US"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rPr>
                <a:t>có</a:t>
              </a:r>
              <a:r>
                <a:rPr kumimoji="0" lang="en-US"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 gai</a:t>
              </a:r>
            </a:p>
          </p:txBody>
        </p:sp>
      </p:grpSp>
      <p:pic>
        <p:nvPicPr>
          <p:cNvPr id="7" name="Picture 6">
            <a:extLst>
              <a:ext uri="{FF2B5EF4-FFF2-40B4-BE49-F238E27FC236}">
                <a16:creationId xmlns:a16="http://schemas.microsoft.com/office/drawing/2014/main" id="{1A625266-47DF-E0FD-827D-AB4700ABEA1B}"/>
              </a:ext>
            </a:extLst>
          </p:cNvPr>
          <p:cNvPicPr>
            <a:picLocks noChangeAspect="1"/>
          </p:cNvPicPr>
          <p:nvPr/>
        </p:nvPicPr>
        <p:blipFill>
          <a:blip r:embed="rId4"/>
          <a:stretch>
            <a:fillRect/>
          </a:stretch>
        </p:blipFill>
        <p:spPr>
          <a:xfrm>
            <a:off x="2324099" y="4448175"/>
            <a:ext cx="3343275" cy="18435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25" name="Group 24">
            <a:extLst>
              <a:ext uri="{FF2B5EF4-FFF2-40B4-BE49-F238E27FC236}">
                <a16:creationId xmlns:a16="http://schemas.microsoft.com/office/drawing/2014/main" id="{56C6B6A2-6D10-6226-AEB0-0499915D010D}"/>
              </a:ext>
            </a:extLst>
          </p:cNvPr>
          <p:cNvGrpSpPr/>
          <p:nvPr/>
        </p:nvGrpSpPr>
        <p:grpSpPr>
          <a:xfrm>
            <a:off x="6143625" y="2326954"/>
            <a:ext cx="5657850" cy="1435420"/>
            <a:chOff x="5018682" y="1294114"/>
            <a:chExt cx="7960215" cy="1435420"/>
          </a:xfrm>
        </p:grpSpPr>
        <p:sp>
          <p:nvSpPr>
            <p:cNvPr id="26" name="Speech Bubble: Rectangle with Corners Rounded 3">
              <a:extLst>
                <a:ext uri="{FF2B5EF4-FFF2-40B4-BE49-F238E27FC236}">
                  <a16:creationId xmlns:a16="http://schemas.microsoft.com/office/drawing/2014/main" id="{2EC234C2-B470-2CA9-4D81-21C24C4C6A24}"/>
                </a:ext>
              </a:extLst>
            </p:cNvPr>
            <p:cNvSpPr/>
            <p:nvPr/>
          </p:nvSpPr>
          <p:spPr>
            <a:xfrm>
              <a:off x="5018682" y="1308563"/>
              <a:ext cx="7960215" cy="1420971"/>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3F227E00-0C73-55BB-B40B-97BC9C6F3073}"/>
                </a:ext>
              </a:extLst>
            </p:cNvPr>
            <p:cNvSpPr txBox="1"/>
            <p:nvPr/>
          </p:nvSpPr>
          <p:spPr>
            <a:xfrm>
              <a:off x="5259399" y="1294114"/>
              <a:ext cx="7600094" cy="1328023"/>
            </a:xfrm>
            <a:prstGeom prst="round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i="0" dirty="0" err="1">
                  <a:solidFill>
                    <a:srgbClr val="333333"/>
                  </a:solidFill>
                  <a:effectLst/>
                  <a:latin typeface="Calibri" panose="020F0502020204030204" pitchFamily="34" charset="0"/>
                  <a:cs typeface="Calibri" panose="020F0502020204030204" pitchFamily="34" charset="0"/>
                </a:rPr>
                <a:t>Hoa</a:t>
              </a:r>
              <a:r>
                <a:rPr lang="en-US" sz="3600" b="1" i="0" dirty="0">
                  <a:solidFill>
                    <a:srgbClr val="333333"/>
                  </a:solidFill>
                  <a:effectLst/>
                  <a:latin typeface="Calibri" panose="020F0502020204030204" pitchFamily="34" charset="0"/>
                  <a:cs typeface="Calibri" panose="020F0502020204030204" pitchFamily="34" charset="0"/>
                </a:rPr>
                <a:t> </a:t>
              </a:r>
              <a:r>
                <a:rPr lang="en-US" sz="3600" b="1" i="0" dirty="0" err="1">
                  <a:solidFill>
                    <a:srgbClr val="333333"/>
                  </a:solidFill>
                  <a:effectLst/>
                  <a:latin typeface="Calibri" panose="020F0502020204030204" pitchFamily="34" charset="0"/>
                  <a:cs typeface="Calibri" panose="020F0502020204030204" pitchFamily="34" charset="0"/>
                </a:rPr>
                <a:t>hồng</a:t>
              </a:r>
              <a:r>
                <a:rPr lang="en-US" sz="3600" b="1" i="0" dirty="0">
                  <a:solidFill>
                    <a:srgbClr val="333333"/>
                  </a:solidFill>
                  <a:effectLst/>
                  <a:latin typeface="Calibri" panose="020F0502020204030204" pitchFamily="34" charset="0"/>
                  <a:cs typeface="Calibri" panose="020F0502020204030204" pitchFamily="34" charset="0"/>
                </a:rPr>
                <a:t> </a:t>
              </a:r>
              <a:r>
                <a:rPr lang="en-US" sz="3600" b="1" i="0" dirty="0" err="1">
                  <a:solidFill>
                    <a:srgbClr val="333333"/>
                  </a:solidFill>
                  <a:effectLst/>
                  <a:latin typeface="Calibri" panose="020F0502020204030204" pitchFamily="34" charset="0"/>
                  <a:cs typeface="Calibri" panose="020F0502020204030204" pitchFamily="34" charset="0"/>
                </a:rPr>
                <a:t>thường</a:t>
              </a:r>
              <a:r>
                <a:rPr lang="en-US" sz="3600" b="1" i="0" dirty="0">
                  <a:solidFill>
                    <a:srgbClr val="333333"/>
                  </a:solidFill>
                  <a:effectLst/>
                  <a:latin typeface="Calibri" panose="020F0502020204030204" pitchFamily="34" charset="0"/>
                  <a:cs typeface="Calibri" panose="020F0502020204030204" pitchFamily="34" charset="0"/>
                </a:rPr>
                <a:t> </a:t>
              </a:r>
              <a:r>
                <a:rPr lang="vi-VN" sz="3600" b="1" i="0" dirty="0">
                  <a:solidFill>
                    <a:srgbClr val="333333"/>
                  </a:solidFill>
                  <a:effectLst/>
                  <a:latin typeface="Calibri" panose="020F0502020204030204" pitchFamily="34" charset="0"/>
                  <a:cs typeface="Calibri" panose="020F0502020204030204" pitchFamily="34" charset="0"/>
                </a:rPr>
                <a:t>mọc đơn lẻ hoặc thành chùm.</a:t>
              </a:r>
              <a:endParaRPr kumimoji="0" lang="en-US" sz="3600" b="1" i="0" u="none" strike="noStrike" kern="1200" cap="none" spc="0" normalizeH="0" baseline="0" noProof="0" dirty="0">
                <a:ln>
                  <a:noFill/>
                </a:ln>
                <a:solidFill>
                  <a:srgbClr val="70AD47">
                    <a:lumMod val="50000"/>
                  </a:srgbClr>
                </a:solidFill>
                <a:effectLst/>
                <a:uLnTx/>
                <a:uFillTx/>
                <a:latin typeface="Calibri" panose="020F0502020204030204" pitchFamily="34" charset="0"/>
                <a:cs typeface="Calibri" panose="020F0502020204030204" pitchFamily="34" charset="0"/>
              </a:endParaRPr>
            </a:p>
          </p:txBody>
        </p:sp>
      </p:grpSp>
      <p:pic>
        <p:nvPicPr>
          <p:cNvPr id="3076" name="Picture 4" descr="Hoa hồng nhung: Ý nghĩa, hình ảnh, cách trồng, chăm sóc tại nhà">
            <a:extLst>
              <a:ext uri="{FF2B5EF4-FFF2-40B4-BE49-F238E27FC236}">
                <a16:creationId xmlns:a16="http://schemas.microsoft.com/office/drawing/2014/main" id="{21D61609-FC69-7EE2-896D-21B913383D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744" y="1952624"/>
            <a:ext cx="2539254" cy="192405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30+ các loại hoa hồng ngoại đẹp nhất và cách trồng, chăm sóc từng loại -  KHBVPTR">
            <a:extLst>
              <a:ext uri="{FF2B5EF4-FFF2-40B4-BE49-F238E27FC236}">
                <a16:creationId xmlns:a16="http://schemas.microsoft.com/office/drawing/2014/main" id="{510F8A0D-0787-E414-EC5E-655B0114E6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6021" y="1924050"/>
            <a:ext cx="2428875" cy="195262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825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wipe(down)">
                                      <p:cBhvr>
                                        <p:cTn id="10" dur="500"/>
                                        <p:tgtEl>
                                          <p:spTgt spid="3078"/>
                                        </p:tgtEl>
                                      </p:cBhvr>
                                    </p:animEffect>
                                  </p:childTnLst>
                                </p:cTn>
                              </p:par>
                              <p:par>
                                <p:cTn id="11" presetID="22" presetClass="entr" presetSubtype="4"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wipe(down)">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DA0C4553-8E44-FDB4-F359-35A2A2A2DC17}"/>
              </a:ext>
            </a:extLst>
          </p:cNvPr>
          <p:cNvGrpSpPr/>
          <p:nvPr/>
        </p:nvGrpSpPr>
        <p:grpSpPr>
          <a:xfrm>
            <a:off x="4172999" y="1695450"/>
            <a:ext cx="7422884" cy="2908932"/>
            <a:chOff x="5021107" y="2041109"/>
            <a:chExt cx="4500578" cy="2908932"/>
          </a:xfrm>
        </p:grpSpPr>
        <p:sp>
          <p:nvSpPr>
            <p:cNvPr id="5" name="Speech Bubble: Oval 4">
              <a:extLst>
                <a:ext uri="{FF2B5EF4-FFF2-40B4-BE49-F238E27FC236}">
                  <a16:creationId xmlns:a16="http://schemas.microsoft.com/office/drawing/2014/main" id="{055AF2CE-07A3-D9A1-695D-262FAE712BC2}"/>
                </a:ext>
              </a:extLst>
            </p:cNvPr>
            <p:cNvSpPr/>
            <p:nvPr/>
          </p:nvSpPr>
          <p:spPr>
            <a:xfrm>
              <a:off x="5021107" y="2041109"/>
              <a:ext cx="4500578" cy="2908932"/>
            </a:xfrm>
            <a:prstGeom prst="wedgeEllipseCallout">
              <a:avLst>
                <a:gd name="adj1" fmla="val -53897"/>
                <a:gd name="adj2" fmla="val 33202"/>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a:extLst>
                <a:ext uri="{FF2B5EF4-FFF2-40B4-BE49-F238E27FC236}">
                  <a16:creationId xmlns:a16="http://schemas.microsoft.com/office/drawing/2014/main" id="{C6BEFC22-53F5-F006-0218-C77F6B08ABB5}"/>
                </a:ext>
              </a:extLst>
            </p:cNvPr>
            <p:cNvSpPr/>
            <p:nvPr/>
          </p:nvSpPr>
          <p:spPr>
            <a:xfrm>
              <a:off x="5366977" y="2825847"/>
              <a:ext cx="4094556" cy="1323439"/>
            </a:xfrm>
            <a:prstGeom prst="rect">
              <a:avLst/>
            </a:prstGeom>
          </p:spPr>
          <p:txBody>
            <a:bodyPr wrap="square">
              <a:spAutoFit/>
            </a:bodyPr>
            <a:lstStyle/>
            <a:p>
              <a:pPr algn="just"/>
              <a:r>
                <a:rPr lang="en-US" sz="4000" b="1" i="0" dirty="0" err="1">
                  <a:solidFill>
                    <a:srgbClr val="333333"/>
                  </a:solidFill>
                  <a:effectLst/>
                  <a:latin typeface="Calibri" panose="020F0502020204030204" pitchFamily="34" charset="0"/>
                  <a:cs typeface="Calibri" panose="020F0502020204030204" pitchFamily="34" charset="0"/>
                </a:rPr>
                <a:t>Hãy</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giới</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thiệu</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với</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các</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bạn</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một</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loại</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hoa</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hồng</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mà</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em</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biết</a:t>
              </a:r>
              <a:r>
                <a:rPr lang="en-US" sz="4000" b="1" i="0" dirty="0">
                  <a:solidFill>
                    <a:srgbClr val="333333"/>
                  </a:solidFill>
                  <a:effectLst/>
                  <a:latin typeface="Calibri" panose="020F0502020204030204" pitchFamily="34" charset="0"/>
                  <a:cs typeface="Calibri" panose="020F0502020204030204" pitchFamily="34" charset="0"/>
                </a:rPr>
                <a:t>.</a:t>
              </a:r>
              <a:endParaRPr lang="vi-VN" sz="4000" b="1" dirty="0">
                <a:solidFill>
                  <a:srgbClr val="FF0000"/>
                </a:solidFill>
                <a:latin typeface="Calibri" panose="020F0502020204030204" pitchFamily="34" charset="0"/>
                <a:cs typeface="Calibri" panose="020F0502020204030204" pitchFamily="34" charset="0"/>
              </a:endParaRPr>
            </a:p>
          </p:txBody>
        </p:sp>
      </p:grpSp>
      <p:pic>
        <p:nvPicPr>
          <p:cNvPr id="7" name="Graphic 6">
            <a:extLst>
              <a:ext uri="{FF2B5EF4-FFF2-40B4-BE49-F238E27FC236}">
                <a16:creationId xmlns:a16="http://schemas.microsoft.com/office/drawing/2014/main" id="{2261440D-DDB0-B6FB-2927-E1BFC28FDC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87209" y="2790825"/>
            <a:ext cx="2963075" cy="3618902"/>
          </a:xfrm>
          <a:prstGeom prst="rect">
            <a:avLst/>
          </a:prstGeom>
        </p:spPr>
      </p:pic>
    </p:spTree>
    <p:extLst>
      <p:ext uri="{BB962C8B-B14F-4D97-AF65-F5344CB8AC3E}">
        <p14:creationId xmlns:p14="http://schemas.microsoft.com/office/powerpoint/2010/main" val="4229433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500"/>
                            </p:stCondLst>
                            <p:childTnLst>
                              <p:par>
                                <p:cTn id="17" presetID="26" presetClass="emph" presetSubtype="0" fill="hold" nodeType="afterEffect">
                                  <p:stCondLst>
                                    <p:cond delay="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14325" y="-2095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751396" y="2775704"/>
                <a:ext cx="2249228" cy="6333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Một</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loại</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hoa</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hồng</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phổ</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biến</a:t>
                </a:r>
                <a:endPar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pic>
        <p:nvPicPr>
          <p:cNvPr id="4100" name="Picture 4" descr="KiViBaRa: Hoa hồng Cổ Sapa - Một giống hồng đến từ Anh Quốc">
            <a:extLst>
              <a:ext uri="{FF2B5EF4-FFF2-40B4-BE49-F238E27FC236}">
                <a16:creationId xmlns:a16="http://schemas.microsoft.com/office/drawing/2014/main" id="{B8383ED3-B78A-6CE3-5CAF-9E5659901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42" y="1771650"/>
            <a:ext cx="3320008" cy="30146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389A63C4-B777-B3C6-15D9-65F82689164A}"/>
              </a:ext>
            </a:extLst>
          </p:cNvPr>
          <p:cNvSpPr/>
          <p:nvPr/>
        </p:nvSpPr>
        <p:spPr>
          <a:xfrm>
            <a:off x="657225" y="4984530"/>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Hồng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cổ</a:t>
            </a:r>
            <a:r>
              <a:rPr lang="en-US" sz="4000" b="1" dirty="0">
                <a:solidFill>
                  <a:srgbClr val="002060"/>
                </a:solidFill>
                <a:latin typeface="Calibri" panose="020F0502020204030204" pitchFamily="34" charset="0"/>
                <a:cs typeface="Calibri" panose="020F0502020204030204" pitchFamily="34" charset="0"/>
              </a:rPr>
              <a:t> Sa Pa</a:t>
            </a:r>
          </a:p>
        </p:txBody>
      </p:sp>
      <p:pic>
        <p:nvPicPr>
          <p:cNvPr id="4102" name="Picture 6" descr="Ý nghĩa, tác dụng và cách trồng hoa hồng tỉ muội">
            <a:extLst>
              <a:ext uri="{FF2B5EF4-FFF2-40B4-BE49-F238E27FC236}">
                <a16:creationId xmlns:a16="http://schemas.microsoft.com/office/drawing/2014/main" id="{4172805C-FFD5-8BE6-44BD-9CD0794FBA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955" y="1828800"/>
            <a:ext cx="3617595" cy="2847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A724C1FF-0641-B664-9D4F-607664464883}"/>
              </a:ext>
            </a:extLst>
          </p:cNvPr>
          <p:cNvSpPr/>
          <p:nvPr/>
        </p:nvSpPr>
        <p:spPr>
          <a:xfrm>
            <a:off x="4638675" y="4965480"/>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Hồng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tỉ</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muội</a:t>
            </a:r>
            <a:endParaRPr lang="en-US" sz="4000" b="1" dirty="0">
              <a:solidFill>
                <a:srgbClr val="002060"/>
              </a:solidFill>
              <a:latin typeface="Calibri" panose="020F0502020204030204" pitchFamily="34" charset="0"/>
              <a:cs typeface="Calibri" panose="020F0502020204030204" pitchFamily="34" charset="0"/>
            </a:endParaRPr>
          </a:p>
        </p:txBody>
      </p:sp>
      <p:pic>
        <p:nvPicPr>
          <p:cNvPr id="4104" name="Picture 8" descr="Ý nghĩa của hoa hồng nhung và những thông tin về màu hoa này">
            <a:extLst>
              <a:ext uri="{FF2B5EF4-FFF2-40B4-BE49-F238E27FC236}">
                <a16:creationId xmlns:a16="http://schemas.microsoft.com/office/drawing/2014/main" id="{D5E7C261-A8DB-A97D-ACF0-D848417925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5041" y="1809750"/>
            <a:ext cx="3218894" cy="28289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7D693A9C-D9A0-8DFF-D222-D1A8B720190E}"/>
              </a:ext>
            </a:extLst>
          </p:cNvPr>
          <p:cNvSpPr/>
          <p:nvPr/>
        </p:nvSpPr>
        <p:spPr>
          <a:xfrm>
            <a:off x="8382000" y="5003580"/>
            <a:ext cx="3476625"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libri" panose="020F0502020204030204" pitchFamily="34" charset="0"/>
                <a:cs typeface="Calibri" panose="020F0502020204030204" pitchFamily="34" charset="0"/>
              </a:rPr>
              <a:t>Hoa</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hồng</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nhung</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2594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fade">
                                      <p:cBhvr>
                                        <p:cTn id="24" dur="1000"/>
                                        <p:tgtEl>
                                          <p:spTgt spid="4102"/>
                                        </p:tgtEl>
                                      </p:cBhvr>
                                    </p:animEffect>
                                    <p:anim calcmode="lin" valueType="num">
                                      <p:cBhvr>
                                        <p:cTn id="25" dur="1000" fill="hold"/>
                                        <p:tgtEl>
                                          <p:spTgt spid="4102"/>
                                        </p:tgtEl>
                                        <p:attrNameLst>
                                          <p:attrName>ppt_x</p:attrName>
                                        </p:attrNameLst>
                                      </p:cBhvr>
                                      <p:tavLst>
                                        <p:tav tm="0">
                                          <p:val>
                                            <p:strVal val="#ppt_x"/>
                                          </p:val>
                                        </p:tav>
                                        <p:tav tm="100000">
                                          <p:val>
                                            <p:strVal val="#ppt_x"/>
                                          </p:val>
                                        </p:tav>
                                      </p:tavLst>
                                    </p:anim>
                                    <p:anim calcmode="lin" valueType="num">
                                      <p:cBhvr>
                                        <p:cTn id="26"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104"/>
                                        </p:tgtEl>
                                        <p:attrNameLst>
                                          <p:attrName>style.visibility</p:attrName>
                                        </p:attrNameLst>
                                      </p:cBhvr>
                                      <p:to>
                                        <p:strVal val="visible"/>
                                      </p:to>
                                    </p:set>
                                    <p:animEffect transition="in" filter="fade">
                                      <p:cBhvr>
                                        <p:cTn id="31" dur="1000"/>
                                        <p:tgtEl>
                                          <p:spTgt spid="4104"/>
                                        </p:tgtEl>
                                      </p:cBhvr>
                                    </p:animEffect>
                                    <p:anim calcmode="lin" valueType="num">
                                      <p:cBhvr>
                                        <p:cTn id="32" dur="1000" fill="hold"/>
                                        <p:tgtEl>
                                          <p:spTgt spid="4104"/>
                                        </p:tgtEl>
                                        <p:attrNameLst>
                                          <p:attrName>ppt_x</p:attrName>
                                        </p:attrNameLst>
                                      </p:cBhvr>
                                      <p:tavLst>
                                        <p:tav tm="0">
                                          <p:val>
                                            <p:strVal val="#ppt_x"/>
                                          </p:val>
                                        </p:tav>
                                        <p:tav tm="100000">
                                          <p:val>
                                            <p:strVal val="#ppt_x"/>
                                          </p:val>
                                        </p:tav>
                                      </p:tavLst>
                                    </p:anim>
                                    <p:anim calcmode="lin" valueType="num">
                                      <p:cBhvr>
                                        <p:cTn id="33" dur="1000" fill="hold"/>
                                        <p:tgtEl>
                                          <p:spTgt spid="410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541</TotalTime>
  <Words>393</Words>
  <Application>Microsoft Office PowerPoint</Application>
  <PresentationFormat>Widescreen</PresentationFormat>
  <Paragraphs>45</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等线</vt:lpstr>
      <vt:lpstr>等线 Light</vt:lpstr>
      <vt:lpstr>Arial</vt:lpstr>
      <vt:lpstr>Calibri</vt:lpstr>
      <vt:lpstr>Cambria</vt:lpstr>
      <vt:lpstr>Rammetto One</vt:lpstr>
      <vt:lpstr>Tahoma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Admins</cp:lastModifiedBy>
  <cp:revision>39</cp:revision>
  <dcterms:created xsi:type="dcterms:W3CDTF">2023-07-14T13:57:59Z</dcterms:created>
  <dcterms:modified xsi:type="dcterms:W3CDTF">2024-10-15T03:01:12Z</dcterms:modified>
  <cp:category>9Slide.vn</cp:category>
</cp:coreProperties>
</file>