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422" r:id="rId2"/>
    <p:sldId id="407" r:id="rId3"/>
    <p:sldId id="392" r:id="rId4"/>
    <p:sldId id="393" r:id="rId5"/>
    <p:sldId id="362" r:id="rId6"/>
    <p:sldId id="395" r:id="rId7"/>
    <p:sldId id="394" r:id="rId8"/>
    <p:sldId id="396" r:id="rId9"/>
    <p:sldId id="401" r:id="rId10"/>
    <p:sldId id="414" r:id="rId11"/>
    <p:sldId id="367" r:id="rId12"/>
    <p:sldId id="402" r:id="rId13"/>
    <p:sldId id="370" r:id="rId14"/>
    <p:sldId id="418" r:id="rId15"/>
    <p:sldId id="425" r:id="rId16"/>
    <p:sldId id="372" r:id="rId17"/>
    <p:sldId id="420" r:id="rId18"/>
    <p:sldId id="424" r:id="rId19"/>
    <p:sldId id="373" r:id="rId20"/>
    <p:sldId id="423" r:id="rId21"/>
    <p:sldId id="3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28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38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3.gif"/><Relationship Id="rId3" Type="http://schemas.microsoft.com/office/2007/relationships/media" Target="../media/media4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0.png"/><Relationship Id="rId5" Type="http://schemas.microsoft.com/office/2007/relationships/media" Target="../media/media5.mp3"/><Relationship Id="rId10" Type="http://schemas.openxmlformats.org/officeDocument/2006/relationships/image" Target="../media/image12.png"/><Relationship Id="rId4" Type="http://schemas.openxmlformats.org/officeDocument/2006/relationships/audio" Target="../media/media4.mp3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1.png"/><Relationship Id="rId5" Type="http://schemas.microsoft.com/office/2007/relationships/media" Target="../media/media5.mp3"/><Relationship Id="rId10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1.png"/><Relationship Id="rId5" Type="http://schemas.microsoft.com/office/2007/relationships/media" Target="../media/media5.mp3"/><Relationship Id="rId10" Type="http://schemas.openxmlformats.org/officeDocument/2006/relationships/image" Target="../media/image10.png"/><Relationship Id="rId4" Type="http://schemas.openxmlformats.org/officeDocument/2006/relationships/audio" Target="../media/media4.mp3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604955" cy="703006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9E3915-54F6-F1B8-A5F4-96B8AE36D1E8}"/>
              </a:ext>
            </a:extLst>
          </p:cNvPr>
          <p:cNvSpPr/>
          <p:nvPr/>
        </p:nvSpPr>
        <p:spPr>
          <a:xfrm>
            <a:off x="261408" y="211300"/>
            <a:ext cx="11669186" cy="6435401"/>
          </a:xfrm>
          <a:prstGeom prst="rect">
            <a:avLst/>
          </a:prstGeom>
          <a:noFill/>
          <a:ln w="76200">
            <a:solidFill>
              <a:srgbClr val="0353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3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9E4A08-BF8B-1262-6062-660C65900F57}"/>
              </a:ext>
            </a:extLst>
          </p:cNvPr>
          <p:cNvSpPr txBox="1"/>
          <p:nvPr/>
        </p:nvSpPr>
        <p:spPr>
          <a:xfrm>
            <a:off x="667293" y="408171"/>
            <a:ext cx="10689529" cy="73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397" b="1" dirty="0">
                <a:solidFill>
                  <a:srgbClr val="00297A"/>
                </a:solidFill>
                <a:latin typeface="Noto Sans Bold"/>
              </a:rPr>
              <a:t>PHÒNG GIÁO DỤC VÀ ĐÀO TẠO QUẬN LONG BIÊN</a:t>
            </a:r>
          </a:p>
          <a:p>
            <a:pPr algn="ctr"/>
            <a:r>
              <a:rPr lang="en-US" sz="2397" b="1" dirty="0">
                <a:solidFill>
                  <a:srgbClr val="00297A"/>
                </a:solidFill>
                <a:latin typeface="Noto Sans Bold"/>
              </a:rPr>
              <a:t>TRƯỜNG TIỂU HỌC VŨ XUÂN THIỀU</a:t>
            </a:r>
            <a:endParaRPr lang="en-US" sz="2130" b="1" dirty="0">
              <a:solidFill>
                <a:srgbClr val="00297A"/>
              </a:solidFill>
              <a:latin typeface="Noto Sans Bold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4CB1E99F-C466-D492-50CB-BDF39440BBB5}"/>
              </a:ext>
            </a:extLst>
          </p:cNvPr>
          <p:cNvSpPr/>
          <p:nvPr/>
        </p:nvSpPr>
        <p:spPr>
          <a:xfrm rot="-356033" flipH="1">
            <a:off x="-1523321" y="4284163"/>
            <a:ext cx="15070754" cy="4053810"/>
          </a:xfrm>
          <a:custGeom>
            <a:avLst/>
            <a:gdLst/>
            <a:ahLst/>
            <a:cxnLst/>
            <a:rect l="l" t="t" r="r" b="b"/>
            <a:pathLst>
              <a:path w="21455861" h="5256686">
                <a:moveTo>
                  <a:pt x="21455861" y="0"/>
                </a:moveTo>
                <a:lnTo>
                  <a:pt x="0" y="0"/>
                </a:lnTo>
                <a:lnTo>
                  <a:pt x="0" y="5256686"/>
                </a:lnTo>
                <a:lnTo>
                  <a:pt x="21455861" y="5256686"/>
                </a:lnTo>
                <a:lnTo>
                  <a:pt x="214558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93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ADC80D-3B5D-0BD0-95A2-AE95E0CF8C77}"/>
              </a:ext>
            </a:extLst>
          </p:cNvPr>
          <p:cNvSpPr txBox="1"/>
          <p:nvPr/>
        </p:nvSpPr>
        <p:spPr>
          <a:xfrm>
            <a:off x="5690115" y="4496515"/>
            <a:ext cx="6698178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74"/>
              </a:lnSpc>
            </a:pPr>
            <a:r>
              <a:rPr lang="en-US" sz="292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</a:t>
            </a:r>
            <a:r>
              <a:rPr lang="en-US" sz="2929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92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9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92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9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92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929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</a:t>
            </a:r>
            <a:r>
              <a:rPr lang="en-US" sz="292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9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Thùy</a:t>
            </a:r>
            <a:r>
              <a:rPr lang="en-US" sz="292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9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endParaRPr lang="en-US" sz="2929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474"/>
              </a:lnSpc>
            </a:pPr>
            <a:r>
              <a:rPr lang="en-US" sz="2929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92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3A6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18C708-0AD3-1DDD-504A-97FF816687EF}"/>
              </a:ext>
            </a:extLst>
          </p:cNvPr>
          <p:cNvSpPr txBox="1"/>
          <p:nvPr/>
        </p:nvSpPr>
        <p:spPr>
          <a:xfrm>
            <a:off x="-76215" y="2769690"/>
            <a:ext cx="12176542" cy="921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94" b="1" dirty="0" err="1">
                <a:solidFill>
                  <a:srgbClr val="C00000"/>
                </a:solidFill>
              </a:rPr>
              <a:t>Bài</a:t>
            </a:r>
            <a:r>
              <a:rPr lang="en-US" sz="3994" b="1" dirty="0">
                <a:solidFill>
                  <a:srgbClr val="C00000"/>
                </a:solidFill>
              </a:rPr>
              <a:t> 24: </a:t>
            </a:r>
            <a:r>
              <a:rPr lang="en-US" sz="3994" b="1" dirty="0" err="1">
                <a:solidFill>
                  <a:srgbClr val="C00000"/>
                </a:solidFill>
              </a:rPr>
              <a:t>Gấp</a:t>
            </a:r>
            <a:r>
              <a:rPr lang="en-US" sz="3994" b="1" dirty="0">
                <a:solidFill>
                  <a:srgbClr val="C00000"/>
                </a:solidFill>
              </a:rPr>
              <a:t> </a:t>
            </a:r>
            <a:r>
              <a:rPr lang="en-US" sz="3994" b="1" dirty="0" err="1">
                <a:solidFill>
                  <a:srgbClr val="C00000"/>
                </a:solidFill>
              </a:rPr>
              <a:t>một</a:t>
            </a:r>
            <a:r>
              <a:rPr lang="en-US" sz="3994" b="1" dirty="0">
                <a:solidFill>
                  <a:srgbClr val="C00000"/>
                </a:solidFill>
              </a:rPr>
              <a:t> </a:t>
            </a:r>
            <a:r>
              <a:rPr lang="en-US" sz="3994" b="1" dirty="0" err="1">
                <a:solidFill>
                  <a:srgbClr val="C00000"/>
                </a:solidFill>
              </a:rPr>
              <a:t>số</a:t>
            </a:r>
            <a:r>
              <a:rPr lang="en-US" sz="3994" b="1" dirty="0">
                <a:solidFill>
                  <a:srgbClr val="C00000"/>
                </a:solidFill>
              </a:rPr>
              <a:t> </a:t>
            </a:r>
            <a:r>
              <a:rPr lang="en-US" sz="3994" b="1" dirty="0" err="1">
                <a:solidFill>
                  <a:srgbClr val="C00000"/>
                </a:solidFill>
              </a:rPr>
              <a:t>lên</a:t>
            </a:r>
            <a:r>
              <a:rPr lang="en-US" sz="3994" b="1" dirty="0">
                <a:solidFill>
                  <a:srgbClr val="C00000"/>
                </a:solidFill>
              </a:rPr>
              <a:t> </a:t>
            </a:r>
            <a:r>
              <a:rPr lang="en-US" sz="3994" b="1" dirty="0" err="1">
                <a:solidFill>
                  <a:srgbClr val="C00000"/>
                </a:solidFill>
              </a:rPr>
              <a:t>một</a:t>
            </a:r>
            <a:r>
              <a:rPr lang="en-US" sz="3994" b="1" dirty="0">
                <a:solidFill>
                  <a:srgbClr val="C00000"/>
                </a:solidFill>
              </a:rPr>
              <a:t> </a:t>
            </a:r>
            <a:r>
              <a:rPr lang="en-US" sz="3994" b="1" dirty="0" err="1">
                <a:solidFill>
                  <a:srgbClr val="C00000"/>
                </a:solidFill>
              </a:rPr>
              <a:t>số</a:t>
            </a:r>
            <a:r>
              <a:rPr lang="en-US" sz="3994" b="1" dirty="0">
                <a:solidFill>
                  <a:srgbClr val="C00000"/>
                </a:solidFill>
              </a:rPr>
              <a:t> </a:t>
            </a:r>
            <a:r>
              <a:rPr lang="en-US" sz="3994" b="1" dirty="0" err="1">
                <a:solidFill>
                  <a:srgbClr val="C00000"/>
                </a:solidFill>
              </a:rPr>
              <a:t>lần</a:t>
            </a:r>
            <a:r>
              <a:rPr lang="en-US" sz="3994" b="1" dirty="0">
                <a:solidFill>
                  <a:srgbClr val="C00000"/>
                </a:solidFill>
              </a:rPr>
              <a:t> (</a:t>
            </a:r>
            <a:r>
              <a:rPr lang="en-US" sz="3994" b="1" dirty="0" err="1">
                <a:solidFill>
                  <a:srgbClr val="C00000"/>
                </a:solidFill>
              </a:rPr>
              <a:t>Tiết</a:t>
            </a:r>
            <a:r>
              <a:rPr lang="en-US" sz="3994" b="1" dirty="0">
                <a:solidFill>
                  <a:srgbClr val="C00000"/>
                </a:solidFill>
              </a:rPr>
              <a:t> 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F62915-A8BB-9EFA-B5AC-5A08EB82F60D}"/>
              </a:ext>
            </a:extLst>
          </p:cNvPr>
          <p:cNvSpPr txBox="1"/>
          <p:nvPr/>
        </p:nvSpPr>
        <p:spPr>
          <a:xfrm>
            <a:off x="7730" y="1373950"/>
            <a:ext cx="12176542" cy="135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859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</a:rPr>
              <a:t>TOÁN 3</a:t>
            </a:r>
          </a:p>
        </p:txBody>
      </p:sp>
    </p:spTree>
    <p:extLst>
      <p:ext uri="{BB962C8B-B14F-4D97-AF65-F5344CB8AC3E}">
        <p14:creationId xmlns:p14="http://schemas.microsoft.com/office/powerpoint/2010/main" val="3551362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152400" y="209550"/>
            <a:ext cx="11809903" cy="6441857"/>
            <a:chOff x="0" y="0"/>
            <a:chExt cx="4106072" cy="1922646"/>
          </a:xfrm>
        </p:grpSpPr>
        <p:sp>
          <p:nvSpPr>
            <p:cNvPr id="3" name="Freeform 4"/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4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24" tIns="33824" rIns="33824" bIns="33824" rtlCol="0" anchor="ctr"/>
            <a:lstStyle/>
            <a:p>
              <a:pPr algn="ctr">
                <a:lnSpc>
                  <a:spcPts val="1398"/>
                </a:lnSpc>
              </a:pPr>
              <a:endParaRPr sz="1931"/>
            </a:p>
          </p:txBody>
        </p:sp>
      </p:grpSp>
      <p:sp>
        <p:nvSpPr>
          <p:cNvPr id="5" name="Rectangle 4"/>
          <p:cNvSpPr/>
          <p:nvPr/>
        </p:nvSpPr>
        <p:spPr>
          <a:xfrm>
            <a:off x="380460" y="483544"/>
            <a:ext cx="11373390" cy="1275499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31"/>
          </a:p>
        </p:txBody>
      </p:sp>
      <p:sp>
        <p:nvSpPr>
          <p:cNvPr id="6" name="TextBox 13"/>
          <p:cNvSpPr txBox="1"/>
          <p:nvPr/>
        </p:nvSpPr>
        <p:spPr>
          <a:xfrm>
            <a:off x="721106" y="651064"/>
            <a:ext cx="10582022" cy="983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52930" y="1121293"/>
            <a:ext cx="292237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13526" y="1142865"/>
            <a:ext cx="68188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52930" y="1546069"/>
            <a:ext cx="4840271" cy="36642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653490" y="2786503"/>
            <a:ext cx="1522068" cy="2263049"/>
            <a:chOff x="2057400" y="3878217"/>
            <a:chExt cx="2286000" cy="3398883"/>
          </a:xfrm>
        </p:grpSpPr>
        <p:sp>
          <p:nvSpPr>
            <p:cNvPr id="11" name="Rectangle 10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31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3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8299" y1="43373" x2="48299" y2="43373"/>
                        <a14:foregroundMark x1="37415" y1="34940" x2="37415" y2="34940"/>
                        <a14:foregroundMark x1="32653" y1="14056" x2="32653" y2="14056"/>
                        <a14:foregroundMark x1="21769" y1="18474" x2="21769" y2="18474"/>
                        <a14:foregroundMark x1="51020" y1="41365" x2="51020" y2="41365"/>
                        <a14:foregroundMark x1="59184" y1="39759" x2="59864" y2="45783"/>
                        <a14:foregroundMark x1="29252" y1="39357" x2="48980" y2="48594"/>
                        <a14:foregroundMark x1="34014" y1="93574" x2="53741" y2="92369"/>
                        <a14:foregroundMark x1="39456" y1="13655" x2="48299" y2="13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5300" y="2475506"/>
            <a:ext cx="1660890" cy="28133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43" b="100000" l="8219" r="100000">
                        <a14:foregroundMark x1="36986" y1="38023" x2="74658" y2="64639"/>
                        <a14:foregroundMark x1="74658" y1="42205" x2="83562" y2="46008"/>
                        <a14:foregroundMark x1="50000" y1="36882" x2="50000" y2="36882"/>
                        <a14:foregroundMark x1="80822" y1="91635" x2="80822" y2="91635"/>
                        <a14:foregroundMark x1="34247" y1="90875" x2="34247" y2="90875"/>
                        <a14:foregroundMark x1="44521" y1="85551" x2="44521" y2="85551"/>
                        <a14:foregroundMark x1="49315" y1="58935" x2="49315" y2="58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23305" y="2589205"/>
            <a:ext cx="1494006" cy="269125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334966" y="2780486"/>
            <a:ext cx="1522068" cy="2263049"/>
            <a:chOff x="2057400" y="3878217"/>
            <a:chExt cx="2286000" cy="3398883"/>
          </a:xfrm>
        </p:grpSpPr>
        <p:sp>
          <p:nvSpPr>
            <p:cNvPr id="22" name="Rectangle 21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31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24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0" name="Group 29"/>
          <p:cNvGrpSpPr/>
          <p:nvPr/>
        </p:nvGrpSpPr>
        <p:grpSpPr>
          <a:xfrm>
            <a:off x="6907769" y="2769438"/>
            <a:ext cx="1522068" cy="2263049"/>
            <a:chOff x="2057400" y="3878217"/>
            <a:chExt cx="2286000" cy="3398883"/>
          </a:xfrm>
        </p:grpSpPr>
        <p:sp>
          <p:nvSpPr>
            <p:cNvPr id="31" name="Rectangle 30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31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33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9" name="Group 38"/>
          <p:cNvGrpSpPr/>
          <p:nvPr/>
        </p:nvGrpSpPr>
        <p:grpSpPr>
          <a:xfrm>
            <a:off x="8480573" y="2769438"/>
            <a:ext cx="1522068" cy="2263049"/>
            <a:chOff x="2057400" y="3878217"/>
            <a:chExt cx="2286000" cy="3398883"/>
          </a:xfrm>
        </p:grpSpPr>
        <p:sp>
          <p:nvSpPr>
            <p:cNvPr id="40" name="Rectangle 39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31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42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8" name="Group 47"/>
          <p:cNvGrpSpPr/>
          <p:nvPr/>
        </p:nvGrpSpPr>
        <p:grpSpPr>
          <a:xfrm>
            <a:off x="10053376" y="2769438"/>
            <a:ext cx="1522068" cy="2263049"/>
            <a:chOff x="2057400" y="3878217"/>
            <a:chExt cx="2286000" cy="3398883"/>
          </a:xfrm>
        </p:grpSpPr>
        <p:sp>
          <p:nvSpPr>
            <p:cNvPr id="49" name="Rectangle 48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31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51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7" name="Left Brace 56"/>
          <p:cNvSpPr/>
          <p:nvPr/>
        </p:nvSpPr>
        <p:spPr>
          <a:xfrm rot="16200000">
            <a:off x="8165445" y="2310494"/>
            <a:ext cx="562775" cy="6223731"/>
          </a:xfrm>
          <a:prstGeom prst="leftBrace">
            <a:avLst>
              <a:gd name="adj1" fmla="val 8333"/>
              <a:gd name="adj2" fmla="val 49749"/>
            </a:avLst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931"/>
          </a:p>
        </p:txBody>
      </p:sp>
      <p:sp>
        <p:nvSpPr>
          <p:cNvPr id="58" name="Rectangle 57"/>
          <p:cNvSpPr/>
          <p:nvPr/>
        </p:nvSpPr>
        <p:spPr>
          <a:xfrm>
            <a:off x="7961751" y="5703747"/>
            <a:ext cx="1088760" cy="5841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196" i="1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196" i="1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3196" i="1" dirty="0">
              <a:solidFill>
                <a:srgbClr val="22222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6230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57" grpId="0" animBg="1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0" y="350722"/>
            <a:ext cx="11887200" cy="6107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1" t="3051" r="23469" b="47326"/>
          <a:stretch/>
        </p:blipFill>
        <p:spPr>
          <a:xfrm flipH="1">
            <a:off x="9703521" y="3551766"/>
            <a:ext cx="1628701" cy="2848504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9183957" y="1127760"/>
            <a:ext cx="2879253" cy="2276795"/>
          </a:xfrm>
          <a:prstGeom prst="wedgeEllipseCallout">
            <a:avLst>
              <a:gd name="adj1" fmla="val 233"/>
              <a:gd name="adj2" fmla="val 6416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40B8E11-B8D6-4201-A131-B2C084A84D93}"/>
              </a:ext>
            </a:extLst>
          </p:cNvPr>
          <p:cNvSpPr/>
          <p:nvPr/>
        </p:nvSpPr>
        <p:spPr>
          <a:xfrm>
            <a:off x="2429466" y="2827931"/>
            <a:ext cx="5168538" cy="2328531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8A8D3D9-B3F8-4BC7-AE3D-8187B654E7DA}"/>
              </a:ext>
            </a:extLst>
          </p:cNvPr>
          <p:cNvSpPr txBox="1"/>
          <p:nvPr/>
        </p:nvSpPr>
        <p:spPr>
          <a:xfrm>
            <a:off x="2597425" y="3384205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AF2B2E-5BA2-4F7C-B69A-00C7C194B951}"/>
              </a:ext>
            </a:extLst>
          </p:cNvPr>
          <p:cNvSpPr txBox="1"/>
          <p:nvPr/>
        </p:nvSpPr>
        <p:spPr>
          <a:xfrm>
            <a:off x="3021606" y="3891761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x 4 = 24 (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08B55A-1428-4456-BBEC-4D5A25072F69}"/>
              </a:ext>
            </a:extLst>
          </p:cNvPr>
          <p:cNvSpPr txBox="1"/>
          <p:nvPr/>
        </p:nvSpPr>
        <p:spPr>
          <a:xfrm>
            <a:off x="4048729" y="4399317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24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9DF9D1-117D-441F-8D5E-2A9E98609165}"/>
              </a:ext>
            </a:extLst>
          </p:cNvPr>
          <p:cNvSpPr txBox="1"/>
          <p:nvPr/>
        </p:nvSpPr>
        <p:spPr>
          <a:xfrm>
            <a:off x="3051635" y="2856925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36135" y="792470"/>
            <a:ext cx="8699256" cy="1275499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31"/>
          </a:p>
        </p:txBody>
      </p:sp>
      <p:sp>
        <p:nvSpPr>
          <p:cNvPr id="51" name="TextBox 13"/>
          <p:cNvSpPr txBox="1"/>
          <p:nvPr/>
        </p:nvSpPr>
        <p:spPr>
          <a:xfrm>
            <a:off x="600403" y="923300"/>
            <a:ext cx="8170719" cy="983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6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196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2561" y="2767793"/>
            <a:ext cx="7122017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Hoạt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789" y="721218"/>
            <a:ext cx="11887200" cy="59355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813127" y="920340"/>
            <a:ext cx="1566280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8FD32F4-6BC1-41E2-A170-FC1E3B5F4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191930"/>
              </p:ext>
            </p:extLst>
          </p:nvPr>
        </p:nvGraphicFramePr>
        <p:xfrm>
          <a:off x="522740" y="2082412"/>
          <a:ext cx="9227571" cy="29363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3420">
                  <a:extLst>
                    <a:ext uri="{9D8B030D-6E8A-4147-A177-3AD203B41FA5}">
                      <a16:colId xmlns:a16="http://schemas.microsoft.com/office/drawing/2014/main" val="2154709859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493610147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64904819"/>
                    </a:ext>
                  </a:extLst>
                </a:gridCol>
                <a:gridCol w="995680">
                  <a:extLst>
                    <a:ext uri="{9D8B030D-6E8A-4147-A177-3AD203B41FA5}">
                      <a16:colId xmlns:a16="http://schemas.microsoft.com/office/drawing/2014/main" val="105612499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001596524"/>
                    </a:ext>
                  </a:extLst>
                </a:gridCol>
                <a:gridCol w="961911">
                  <a:extLst>
                    <a:ext uri="{9D8B030D-6E8A-4147-A177-3AD203B41FA5}">
                      <a16:colId xmlns:a16="http://schemas.microsoft.com/office/drawing/2014/main" val="782592968"/>
                    </a:ext>
                  </a:extLst>
                </a:gridCol>
              </a:tblGrid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467856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07118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057242"/>
                  </a:ext>
                </a:extLst>
              </a:tr>
            </a:tbl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id="{06AB3420-C6F7-4610-A0D6-81F6265DD6A7}"/>
              </a:ext>
            </a:extLst>
          </p:cNvPr>
          <p:cNvGrpSpPr/>
          <p:nvPr/>
        </p:nvGrpSpPr>
        <p:grpSpPr>
          <a:xfrm>
            <a:off x="8939009" y="2622263"/>
            <a:ext cx="4373182" cy="4431622"/>
            <a:chOff x="8710073" y="2588654"/>
            <a:chExt cx="4494727" cy="449472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8C18C56-B0E6-4BB8-BC79-763E734E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FFDEEB9-5C41-48E7-A1E2-3AE24381AA40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CE65E46F-B153-4831-BE47-9ACE0F2D7581}"/>
              </a:ext>
            </a:extLst>
          </p:cNvPr>
          <p:cNvSpPr txBox="1"/>
          <p:nvPr/>
        </p:nvSpPr>
        <p:spPr>
          <a:xfrm>
            <a:off x="10567953" y="2872676"/>
            <a:ext cx="2236630" cy="639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SGK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9995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29" y="4348"/>
            <a:ext cx="12328748" cy="69761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883" tIns="30441" rIns="60883" bIns="304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31"/>
          </a:p>
        </p:txBody>
      </p:sp>
    </p:spTree>
    <p:extLst>
      <p:ext uri="{BB962C8B-B14F-4D97-AF65-F5344CB8AC3E}">
        <p14:creationId xmlns:p14="http://schemas.microsoft.com/office/powerpoint/2010/main" val="2291647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9775" y="241300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09775" y="1701800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59822" y="458985"/>
            <a:ext cx="11887200" cy="59355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1740" y="790086"/>
            <a:ext cx="1945149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D8FD32F4-6BC1-41E2-A170-FC1E3B5F4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159514"/>
              </p:ext>
            </p:extLst>
          </p:nvPr>
        </p:nvGraphicFramePr>
        <p:xfrm>
          <a:off x="1694315" y="1958587"/>
          <a:ext cx="9227571" cy="29363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3420">
                  <a:extLst>
                    <a:ext uri="{9D8B030D-6E8A-4147-A177-3AD203B41FA5}">
                      <a16:colId xmlns:a16="http://schemas.microsoft.com/office/drawing/2014/main" val="2154709859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493610147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64904819"/>
                    </a:ext>
                  </a:extLst>
                </a:gridCol>
                <a:gridCol w="995680">
                  <a:extLst>
                    <a:ext uri="{9D8B030D-6E8A-4147-A177-3AD203B41FA5}">
                      <a16:colId xmlns:a16="http://schemas.microsoft.com/office/drawing/2014/main" val="105612499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001596524"/>
                    </a:ext>
                  </a:extLst>
                </a:gridCol>
                <a:gridCol w="961911">
                  <a:extLst>
                    <a:ext uri="{9D8B030D-6E8A-4147-A177-3AD203B41FA5}">
                      <a16:colId xmlns:a16="http://schemas.microsoft.com/office/drawing/2014/main" val="782592968"/>
                    </a:ext>
                  </a:extLst>
                </a:gridCol>
              </a:tblGrid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467856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07118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057242"/>
                  </a:ext>
                </a:extLst>
              </a:tr>
            </a:tbl>
          </a:graphicData>
        </a:graphic>
      </p:graphicFrame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260ED529-5304-4F0E-B1D6-C85E1458F911}"/>
              </a:ext>
            </a:extLst>
          </p:cNvPr>
          <p:cNvSpPr/>
          <p:nvPr/>
        </p:nvSpPr>
        <p:spPr>
          <a:xfrm>
            <a:off x="7031928" y="2833059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Rectangle: Rounded Corners 33">
            <a:extLst>
              <a:ext uri="{FF2B5EF4-FFF2-40B4-BE49-F238E27FC236}">
                <a16:creationId xmlns:a16="http://schemas.microsoft.com/office/drawing/2014/main" id="{0875A462-BEF1-4944-B6AE-7CBD6AD1167F}"/>
              </a:ext>
            </a:extLst>
          </p:cNvPr>
          <p:cNvSpPr/>
          <p:nvPr/>
        </p:nvSpPr>
        <p:spPr>
          <a:xfrm>
            <a:off x="7048957" y="3943589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9" name="Rectangle: Rounded Corners 34">
            <a:extLst>
              <a:ext uri="{FF2B5EF4-FFF2-40B4-BE49-F238E27FC236}">
                <a16:creationId xmlns:a16="http://schemas.microsoft.com/office/drawing/2014/main" id="{FAC0D86B-BEAA-4635-A738-97A063248E8F}"/>
              </a:ext>
            </a:extLst>
          </p:cNvPr>
          <p:cNvSpPr/>
          <p:nvPr/>
        </p:nvSpPr>
        <p:spPr>
          <a:xfrm>
            <a:off x="8078408" y="2833059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10" name="Rectangle: Rounded Corners 35">
            <a:extLst>
              <a:ext uri="{FF2B5EF4-FFF2-40B4-BE49-F238E27FC236}">
                <a16:creationId xmlns:a16="http://schemas.microsoft.com/office/drawing/2014/main" id="{65FCD7D1-E988-4A2D-96C1-55FC2619B916}"/>
              </a:ext>
            </a:extLst>
          </p:cNvPr>
          <p:cNvSpPr/>
          <p:nvPr/>
        </p:nvSpPr>
        <p:spPr>
          <a:xfrm>
            <a:off x="8078408" y="3943589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11" name="Rectangle: Rounded Corners 36">
            <a:extLst>
              <a:ext uri="{FF2B5EF4-FFF2-40B4-BE49-F238E27FC236}">
                <a16:creationId xmlns:a16="http://schemas.microsoft.com/office/drawing/2014/main" id="{94729E57-00E7-4917-8736-D26D1E2EC4A4}"/>
              </a:ext>
            </a:extLst>
          </p:cNvPr>
          <p:cNvSpPr/>
          <p:nvPr/>
        </p:nvSpPr>
        <p:spPr>
          <a:xfrm>
            <a:off x="9071442" y="2833059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2" name="Rectangle: Rounded Corners 37">
            <a:extLst>
              <a:ext uri="{FF2B5EF4-FFF2-40B4-BE49-F238E27FC236}">
                <a16:creationId xmlns:a16="http://schemas.microsoft.com/office/drawing/2014/main" id="{EAF23939-B9AC-4F07-A6C0-B38B2AD0B5F6}"/>
              </a:ext>
            </a:extLst>
          </p:cNvPr>
          <p:cNvSpPr/>
          <p:nvPr/>
        </p:nvSpPr>
        <p:spPr>
          <a:xfrm>
            <a:off x="9071442" y="3943589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13" name="Rectangle: Rounded Corners 38">
            <a:extLst>
              <a:ext uri="{FF2B5EF4-FFF2-40B4-BE49-F238E27FC236}">
                <a16:creationId xmlns:a16="http://schemas.microsoft.com/office/drawing/2014/main" id="{581AA8A6-DFAC-4249-A510-1D02AD80FD8C}"/>
              </a:ext>
            </a:extLst>
          </p:cNvPr>
          <p:cNvSpPr/>
          <p:nvPr/>
        </p:nvSpPr>
        <p:spPr>
          <a:xfrm>
            <a:off x="10080864" y="2831805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4" name="Rectangle: Rounded Corners 39">
            <a:extLst>
              <a:ext uri="{FF2B5EF4-FFF2-40B4-BE49-F238E27FC236}">
                <a16:creationId xmlns:a16="http://schemas.microsoft.com/office/drawing/2014/main" id="{EB995453-F94F-48B7-A610-0A5F62F4E057}"/>
              </a:ext>
            </a:extLst>
          </p:cNvPr>
          <p:cNvSpPr/>
          <p:nvPr/>
        </p:nvSpPr>
        <p:spPr>
          <a:xfrm>
            <a:off x="10102182" y="3943589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21573648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76920" y="1430436"/>
            <a:ext cx="1566280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545" y="4348"/>
            <a:ext cx="12328748" cy="69761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883" tIns="30441" rIns="60883" bIns="304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31"/>
          </a:p>
        </p:txBody>
      </p:sp>
      <p:sp>
        <p:nvSpPr>
          <p:cNvPr id="4" name="Rectangle 3"/>
          <p:cNvSpPr/>
          <p:nvPr/>
        </p:nvSpPr>
        <p:spPr>
          <a:xfrm>
            <a:off x="97926" y="105820"/>
            <a:ext cx="12328748" cy="69761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883" tIns="30441" rIns="60883" bIns="304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31"/>
          </a:p>
        </p:txBody>
      </p:sp>
    </p:spTree>
    <p:extLst>
      <p:ext uri="{BB962C8B-B14F-4D97-AF65-F5344CB8AC3E}">
        <p14:creationId xmlns:p14="http://schemas.microsoft.com/office/powerpoint/2010/main" val="84122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7959" y="314632"/>
            <a:ext cx="11346876" cy="604124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793" y="1827351"/>
            <a:ext cx="8391249" cy="33243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2E0A4E-6CE2-4F71-95FF-88C89566D9E2}"/>
              </a:ext>
            </a:extLst>
          </p:cNvPr>
          <p:cNvSpPr/>
          <p:nvPr/>
        </p:nvSpPr>
        <p:spPr>
          <a:xfrm>
            <a:off x="9178740" y="2072859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EAEC70-FD24-4BE2-93A6-95A5D792F2D2}"/>
              </a:ext>
            </a:extLst>
          </p:cNvPr>
          <p:cNvSpPr/>
          <p:nvPr/>
        </p:nvSpPr>
        <p:spPr>
          <a:xfrm>
            <a:off x="9178740" y="3195605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161D0D-E573-4FBA-A7E8-E84E3A9E9B23}"/>
              </a:ext>
            </a:extLst>
          </p:cNvPr>
          <p:cNvSpPr/>
          <p:nvPr/>
        </p:nvSpPr>
        <p:spPr>
          <a:xfrm>
            <a:off x="9178740" y="4525799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117925" y="698580"/>
            <a:ext cx="1566280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344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42035" y="139840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14" name="Picture 1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2A72E85-28D8-41F9-BA76-A6AC50D48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44" y="3197523"/>
            <a:ext cx="3660477" cy="3660477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2858318" y="3099234"/>
            <a:ext cx="1547887" cy="543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29" dirty="0" smtClean="0">
                <a:latin typeface="Cambria" panose="02040503050406030204" pitchFamily="18" charset="0"/>
                <a:ea typeface="Cambria" panose="02040503050406030204" pitchFamily="18" charset="0"/>
              </a:rPr>
              <a:t>Con:</a:t>
            </a:r>
            <a:endParaRPr lang="en-US" sz="2929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876289" y="3769157"/>
            <a:ext cx="1547887" cy="543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29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929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929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3984887" y="3880504"/>
            <a:ext cx="2444152" cy="304414"/>
            <a:chOff x="2971800" y="5905500"/>
            <a:chExt cx="3670883" cy="457200"/>
          </a:xfrm>
        </p:grpSpPr>
        <p:grpSp>
          <p:nvGrpSpPr>
            <p:cNvPr id="58" name="Group 57"/>
            <p:cNvGrpSpPr/>
            <p:nvPr/>
          </p:nvGrpSpPr>
          <p:grpSpPr>
            <a:xfrm>
              <a:off x="29718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/>
            <p:cNvGrpSpPr/>
            <p:nvPr/>
          </p:nvGrpSpPr>
          <p:grpSpPr>
            <a:xfrm>
              <a:off x="38862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/>
            <p:cNvGrpSpPr/>
            <p:nvPr/>
          </p:nvGrpSpPr>
          <p:grpSpPr>
            <a:xfrm>
              <a:off x="48138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/>
          </p:nvGrpSpPr>
          <p:grpSpPr>
            <a:xfrm>
              <a:off x="57282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3" name="TextBox 72"/>
          <p:cNvSpPr txBox="1"/>
          <p:nvPr/>
        </p:nvSpPr>
        <p:spPr>
          <a:xfrm>
            <a:off x="3841588" y="2888340"/>
            <a:ext cx="1264328" cy="42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0" i="1" dirty="0"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130" i="1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13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4" name="Left Brace 73"/>
          <p:cNvSpPr/>
          <p:nvPr/>
        </p:nvSpPr>
        <p:spPr>
          <a:xfrm rot="5400000" flipH="1" flipV="1">
            <a:off x="5040426" y="3144479"/>
            <a:ext cx="237825" cy="2444152"/>
          </a:xfrm>
          <a:prstGeom prst="leftBrace">
            <a:avLst>
              <a:gd name="adj1" fmla="val 2810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931"/>
          </a:p>
        </p:txBody>
      </p:sp>
      <p:sp>
        <p:nvSpPr>
          <p:cNvPr id="75" name="TextBox 74"/>
          <p:cNvSpPr txBox="1"/>
          <p:nvPr/>
        </p:nvSpPr>
        <p:spPr>
          <a:xfrm>
            <a:off x="4685264" y="4501288"/>
            <a:ext cx="1264328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7" i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397" i="1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397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3946332" y="3284059"/>
            <a:ext cx="608827" cy="304414"/>
            <a:chOff x="2971800" y="5143500"/>
            <a:chExt cx="914400" cy="457200"/>
          </a:xfrm>
        </p:grpSpPr>
        <p:cxnSp>
          <p:nvCxnSpPr>
            <p:cNvPr id="77" name="Straight Connector 76"/>
            <p:cNvCxnSpPr/>
            <p:nvPr/>
          </p:nvCxnSpPr>
          <p:spPr>
            <a:xfrm>
              <a:off x="2971800" y="5358868"/>
              <a:ext cx="9144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5400000">
              <a:off x="2743200" y="5372100"/>
              <a:ext cx="4572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3657600" y="5372100"/>
              <a:ext cx="4572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Rounded Rectangle 79"/>
          <p:cNvSpPr/>
          <p:nvPr/>
        </p:nvSpPr>
        <p:spPr>
          <a:xfrm>
            <a:off x="1057440" y="663831"/>
            <a:ext cx="9762712" cy="117528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nay con 9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con.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bao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lang="en-US" sz="32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45E7576-100F-4050-AA0A-34D5F3BD695D}"/>
              </a:ext>
            </a:extLst>
          </p:cNvPr>
          <p:cNvCxnSpPr/>
          <p:nvPr/>
        </p:nvCxnSpPr>
        <p:spPr>
          <a:xfrm>
            <a:off x="3355812" y="1251471"/>
            <a:ext cx="13899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45E7576-100F-4050-AA0A-34D5F3BD695D}"/>
              </a:ext>
            </a:extLst>
          </p:cNvPr>
          <p:cNvCxnSpPr/>
          <p:nvPr/>
        </p:nvCxnSpPr>
        <p:spPr>
          <a:xfrm>
            <a:off x="5025367" y="1251471"/>
            <a:ext cx="12945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45E7576-100F-4050-AA0A-34D5F3BD695D}"/>
              </a:ext>
            </a:extLst>
          </p:cNvPr>
          <p:cNvCxnSpPr/>
          <p:nvPr/>
        </p:nvCxnSpPr>
        <p:spPr>
          <a:xfrm flipV="1">
            <a:off x="6564305" y="1171575"/>
            <a:ext cx="2576324" cy="798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9CA616D-CD00-4E47-899D-1C576E1B9AA8}"/>
              </a:ext>
            </a:extLst>
          </p:cNvPr>
          <p:cNvCxnSpPr>
            <a:cxnSpLocks/>
          </p:cNvCxnSpPr>
          <p:nvPr/>
        </p:nvCxnSpPr>
        <p:spPr>
          <a:xfrm>
            <a:off x="1269605" y="1685811"/>
            <a:ext cx="4409440" cy="203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3662360" y="2363102"/>
            <a:ext cx="1947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1CEEFC3-ED2B-4538-982A-891D345B34B7}"/>
              </a:ext>
            </a:extLst>
          </p:cNvPr>
          <p:cNvSpPr/>
          <p:nvPr/>
        </p:nvSpPr>
        <p:spPr>
          <a:xfrm>
            <a:off x="7218110" y="2259906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4AA887-2098-4268-B30B-CD6EDAEC9073}"/>
              </a:ext>
            </a:extLst>
          </p:cNvPr>
          <p:cNvSpPr txBox="1"/>
          <p:nvPr/>
        </p:nvSpPr>
        <p:spPr>
          <a:xfrm>
            <a:off x="7236932" y="2839905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hiện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nay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CF30DC-2778-4044-BF9E-11C89457B9EA}"/>
              </a:ext>
            </a:extLst>
          </p:cNvPr>
          <p:cNvSpPr txBox="1"/>
          <p:nvPr/>
        </p:nvSpPr>
        <p:spPr>
          <a:xfrm>
            <a:off x="7400482" y="3362356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 x 4 = 36 (tuổi)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753B44-3552-4851-84A5-084AB3501E50}"/>
              </a:ext>
            </a:extLst>
          </p:cNvPr>
          <p:cNvSpPr txBox="1"/>
          <p:nvPr/>
        </p:nvSpPr>
        <p:spPr>
          <a:xfrm>
            <a:off x="7990566" y="3961097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36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4B25F2-0481-41D8-94D9-92F14FC2598A}"/>
              </a:ext>
            </a:extLst>
          </p:cNvPr>
          <p:cNvSpPr txBox="1"/>
          <p:nvPr/>
        </p:nvSpPr>
        <p:spPr>
          <a:xfrm>
            <a:off x="7437955" y="2323151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73" grpId="0"/>
      <p:bldP spid="74" grpId="0" animBg="1"/>
      <p:bldP spid="75" grpId="0"/>
      <p:bldP spid="80" grpId="0" animBg="1"/>
      <p:bldP spid="85" grpId="0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mẫu (Mới nhất)- Lớp Chúng Ta Đoàn Kết - Âm nhạc lớp 2 - Sách Cánh Diều - Hòa âm- Quang Quâ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987" end="43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29" y="4349"/>
            <a:ext cx="12176542" cy="684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267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545" y="4348"/>
            <a:ext cx="12328748" cy="69761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883" tIns="30441" rIns="60883" bIns="304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31"/>
          </a:p>
        </p:txBody>
      </p:sp>
      <p:sp>
        <p:nvSpPr>
          <p:cNvPr id="4" name="Rectangle 3"/>
          <p:cNvSpPr/>
          <p:nvPr/>
        </p:nvSpPr>
        <p:spPr>
          <a:xfrm>
            <a:off x="97926" y="105820"/>
            <a:ext cx="12328748" cy="69761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883" tIns="30441" rIns="60883" bIns="304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31"/>
          </a:p>
        </p:txBody>
      </p:sp>
    </p:spTree>
    <p:extLst>
      <p:ext uri="{BB962C8B-B14F-4D97-AF65-F5344CB8AC3E}">
        <p14:creationId xmlns:p14="http://schemas.microsoft.com/office/powerpoint/2010/main" val="32690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651" y="5441989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548" y="465620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583" y="5617336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493501" y="4347652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4399805" y="114828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6816445" y="620705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3020353" y="4892488"/>
            <a:ext cx="2486650" cy="2017821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1703369" y="1738930"/>
            <a:ext cx="9154915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TRÒ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 CHƠI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UTM Cookies" panose="0204060305050602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273465" y="1009835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8609577" y="1157539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840635" y="-30509"/>
            <a:ext cx="1378038" cy="11182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9046099" y="3428999"/>
            <a:ext cx="2106876" cy="200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8193886" cy="488753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96828" y="484322"/>
            <a:ext cx="5731099" cy="63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57317" y="302890"/>
            <a:ext cx="11203547" cy="1056266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6266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8753321" y="920846"/>
            <a:ext cx="3854245" cy="37460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9333" y="396981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1" name="Cloud 20"/>
          <p:cNvSpPr/>
          <p:nvPr/>
        </p:nvSpPr>
        <p:spPr>
          <a:xfrm>
            <a:off x="4534434" y="3969812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2" name="Cloud 21"/>
          <p:cNvSpPr/>
          <p:nvPr/>
        </p:nvSpPr>
        <p:spPr>
          <a:xfrm>
            <a:off x="8833734" y="399620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218" y="554031"/>
            <a:ext cx="5496025" cy="4396821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2871 L 0.03125 -0.02871 C 0.04584 -0.02871 0.06224 -0.04005 0.07709 -0.04167 C 0.08802 -0.04167 0.10807 -0.03102 0.11745 -0.03102 C 0.13008 -0.03102 0.14297 -0.03426 0.1668 -0.03426 L 0.18334 -0.16204 L 0.20169 -0.00787 L 0.22357 -0.02871 L 0.24206 -0.03426 L 0.28594 -0.0294 C 0.30625 -0.03195 0.32266 -0.0426 0.34271 -0.04676 C 0.35013 -0.04746 0.36667 -0.04838 0.37761 -0.04676 C 0.38854 -0.04491 0.39792 -0.03357 0.40143 -0.03287 C 0.4069 -0.0294 0.41979 -0.03287 0.42695 -0.03102 L 0.43828 -0.02871 L 0.45834 -0.02871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86812" y="971442"/>
            <a:ext cx="10264877" cy="991812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6" name="Cloud 5"/>
          <p:cNvSpPr/>
          <p:nvPr/>
        </p:nvSpPr>
        <p:spPr>
          <a:xfrm>
            <a:off x="3300744" y="4689471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3300744" y="4675030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678821" y="276923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5812305" y="2772957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7084" y="-202041"/>
            <a:ext cx="6394156" cy="3596712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377" y="1929603"/>
            <a:ext cx="4285119" cy="3428096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19"/>
                            </p:stCondLst>
                            <p:childTnLst>
                              <p:par>
                                <p:cTn id="30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0.03268 1.11111E-6 C 0.04779 1.11111E-6 0.0651 -0.01759 0.08047 -0.02014 C 0.09206 -0.02014 0.11302 -0.00347 0.12279 -0.00347 C 0.13607 -0.00347 0.14961 -0.00857 0.17448 -0.00857 L 0.19167 -0.2037 L 0.21094 0.03194 L 0.23398 1.11111E-6 L 0.25312 -0.00857 L 0.29922 -0.00116 C 0.32044 -0.00509 0.33763 -0.02107 0.35859 -0.02755 C 0.36641 -0.02894 0.38359 -0.03009 0.39505 -0.02755 C 0.40664 -0.025 0.41628 -0.00764 0.42018 -0.00625 C 0.42591 -0.00116 0.43932 -0.00625 0.44674 -0.00347 L 0.45859 1.11111E-6 L 0.47969 1.11111E-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-59737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2446221" y="927725"/>
            <a:ext cx="4933905" cy="118845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30 x 2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678821" y="277638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6" name="Cloud 15"/>
          <p:cNvSpPr/>
          <p:nvPr/>
        </p:nvSpPr>
        <p:spPr>
          <a:xfrm>
            <a:off x="5818563" y="2753223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7" name="Cloud 16"/>
          <p:cNvSpPr/>
          <p:nvPr/>
        </p:nvSpPr>
        <p:spPr>
          <a:xfrm>
            <a:off x="674580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8" name="Cloud 17"/>
          <p:cNvSpPr/>
          <p:nvPr/>
        </p:nvSpPr>
        <p:spPr>
          <a:xfrm>
            <a:off x="5818562" y="486945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0" y="555691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4721943" y="1643891"/>
            <a:ext cx="6477000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1" y="2768957"/>
            <a:ext cx="7122017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446</Words>
  <Application>Microsoft Office PowerPoint</Application>
  <PresentationFormat>Widescreen</PresentationFormat>
  <Paragraphs>115</Paragraphs>
  <Slides>21</Slides>
  <Notes>5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Cambria</vt:lpstr>
      <vt:lpstr>等线</vt:lpstr>
      <vt:lpstr>iCiel Cadena</vt:lpstr>
      <vt:lpstr>Noto Sans Bold</vt:lpstr>
      <vt:lpstr>Source Han Sans Light</vt:lpstr>
      <vt:lpstr>Source Han Sans Regular</vt:lpstr>
      <vt:lpstr>UTM Cookies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43</cp:revision>
  <dcterms:created xsi:type="dcterms:W3CDTF">2022-07-11T22:35:54Z</dcterms:created>
  <dcterms:modified xsi:type="dcterms:W3CDTF">2024-11-11T15:26:01Z</dcterms:modified>
</cp:coreProperties>
</file>