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5"/>
  </p:notesMasterIdLst>
  <p:sldIdLst>
    <p:sldId id="256" r:id="rId3"/>
    <p:sldId id="304" r:id="rId4"/>
    <p:sldId id="345" r:id="rId5"/>
    <p:sldId id="331" r:id="rId6"/>
    <p:sldId id="341" r:id="rId7"/>
    <p:sldId id="306" r:id="rId8"/>
    <p:sldId id="305" r:id="rId9"/>
    <p:sldId id="342" r:id="rId10"/>
    <p:sldId id="343" r:id="rId11"/>
    <p:sldId id="344" r:id="rId12"/>
    <p:sldId id="329" r:id="rId13"/>
    <p:sldId id="33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8">
          <p15:clr>
            <a:srgbClr val="A4A3A4"/>
          </p15:clr>
        </p15:guide>
        <p15:guide id="2" pos="3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B8B"/>
    <a:srgbClr val="004F4A"/>
    <a:srgbClr val="F64318"/>
    <a:srgbClr val="2489B6"/>
    <a:srgbClr val="016BB9"/>
    <a:srgbClr val="FDAD1A"/>
    <a:srgbClr val="F6865A"/>
    <a:srgbClr val="76E4FF"/>
    <a:srgbClr val="DD3D05"/>
    <a:srgbClr val="EF6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32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461" y="58"/>
      </p:cViewPr>
      <p:guideLst>
        <p:guide orient="horz" pos="4188"/>
        <p:guide pos="3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66935-D502-4BBD-88A9-BF709840E055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E650A-89FF-4CC3-B1B5-DF8CF759A3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25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74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00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8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8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96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E650A-89FF-4CC3-B1B5-DF8CF759A3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1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183062" y="676263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183062" y="676263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形状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3" y="762318"/>
            <a:ext cx="9987915" cy="5333365"/>
          </a:xfrm>
          <a:prstGeom prst="rect">
            <a:avLst/>
          </a:prstGeom>
        </p:spPr>
      </p:pic>
      <p:pic>
        <p:nvPicPr>
          <p:cNvPr id="17" name="图片 16" descr="组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83980" y="4138665"/>
            <a:ext cx="2350852" cy="2350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94" y="1054805"/>
            <a:ext cx="1384144" cy="1384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08" y="6067161"/>
            <a:ext cx="413092" cy="70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449" y="1602927"/>
            <a:ext cx="9102117" cy="344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3224" y="374904"/>
            <a:ext cx="11450331" cy="5991172"/>
          </a:xfrm>
          <a:prstGeom prst="roundRect">
            <a:avLst>
              <a:gd name="adj" fmla="val 805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/>
          <p:cNvSpPr/>
          <p:nvPr/>
        </p:nvSpPr>
        <p:spPr>
          <a:xfrm>
            <a:off x="1377309" y="378669"/>
            <a:ext cx="10272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Đ, S ?</a:t>
            </a:r>
            <a:endParaRPr lang="zh-CN" altLang="en-US" sz="4800" b="1" i="1" dirty="0">
              <a:solidFill>
                <a:srgbClr val="C00000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539" y="132634"/>
            <a:ext cx="1223645" cy="943629"/>
            <a:chOff x="696528" y="502888"/>
            <a:chExt cx="1223645" cy="943629"/>
          </a:xfrm>
        </p:grpSpPr>
        <p:sp>
          <p:nvSpPr>
            <p:cNvPr id="33" name="云形 10"/>
            <p:cNvSpPr/>
            <p:nvPr/>
          </p:nvSpPr>
          <p:spPr>
            <a:xfrm>
              <a:off x="696528" y="502888"/>
              <a:ext cx="1223645" cy="940435"/>
            </a:xfrm>
            <a:prstGeom prst="cloud">
              <a:avLst/>
            </a:prstGeom>
            <a:solidFill>
              <a:srgbClr val="F68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1" name="云形 9"/>
            <p:cNvSpPr/>
            <p:nvPr/>
          </p:nvSpPr>
          <p:spPr>
            <a:xfrm>
              <a:off x="756749" y="555795"/>
              <a:ext cx="1103204" cy="834622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1041290" y="522931"/>
              <a:ext cx="611823" cy="9235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3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05710"/>
              </p:ext>
            </p:extLst>
          </p:nvPr>
        </p:nvGraphicFramePr>
        <p:xfrm>
          <a:off x="880802" y="4200590"/>
          <a:ext cx="10430396" cy="853440"/>
        </p:xfrm>
        <a:graphic>
          <a:graphicData uri="http://schemas.openxmlformats.org/drawingml/2006/table">
            <a:tbl>
              <a:tblPr/>
              <a:tblGrid>
                <a:gridCol w="8346953">
                  <a:extLst>
                    <a:ext uri="{9D8B030D-6E8A-4147-A177-3AD203B41FA5}">
                      <a16:colId xmlns:a16="http://schemas.microsoft.com/office/drawing/2014/main" val="990291938"/>
                    </a:ext>
                  </a:extLst>
                </a:gridCol>
                <a:gridCol w="2083443">
                  <a:extLst>
                    <a:ext uri="{9D8B030D-6E8A-4147-A177-3AD203B41FA5}">
                      <a16:colId xmlns:a16="http://schemas.microsoft.com/office/drawing/2014/main" val="3867052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Diện tích mảnh vườn trồng hoa hồng bé hơn diện tích mảnh vườn trồng hoa cúc.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..?.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13432"/>
                  </a:ext>
                </a:extLst>
              </a:tr>
            </a:tbl>
          </a:graphicData>
        </a:graphic>
      </p:graphicFrame>
      <p:pic>
        <p:nvPicPr>
          <p:cNvPr id="1026" name="Picture 2" descr="Toán lớp 4 Kết nối tri thức Bài 48: Luyện tập chung (trang 33 Tập 2) | Giải Toán lớ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1" y="2295645"/>
            <a:ext cx="8084424" cy="18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304" y="1140048"/>
            <a:ext cx="109242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14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10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cúc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12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27023" y="4330051"/>
            <a:ext cx="6638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6711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43224" y="374904"/>
            <a:ext cx="11450331" cy="6184158"/>
          </a:xfrm>
          <a:prstGeom prst="roundRect">
            <a:avLst>
              <a:gd name="adj" fmla="val 10865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组合 20"/>
          <p:cNvGrpSpPr/>
          <p:nvPr/>
        </p:nvGrpSpPr>
        <p:grpSpPr>
          <a:xfrm>
            <a:off x="274065" y="178472"/>
            <a:ext cx="1223645" cy="979805"/>
            <a:chOff x="4541795" y="2134111"/>
            <a:chExt cx="1318662" cy="1093400"/>
          </a:xfrm>
        </p:grpSpPr>
        <p:sp>
          <p:nvSpPr>
            <p:cNvPr id="45" name="云形 21"/>
            <p:cNvSpPr/>
            <p:nvPr/>
          </p:nvSpPr>
          <p:spPr>
            <a:xfrm>
              <a:off x="4541795" y="2178356"/>
              <a:ext cx="1318662" cy="1049155"/>
            </a:xfrm>
            <a:prstGeom prst="cloud">
              <a:avLst/>
            </a:prstGeom>
            <a:solidFill>
              <a:srgbClr val="FDA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46" name="云形 22"/>
            <p:cNvSpPr/>
            <p:nvPr/>
          </p:nvSpPr>
          <p:spPr>
            <a:xfrm>
              <a:off x="4598602" y="2222939"/>
              <a:ext cx="1188869" cy="931109"/>
            </a:xfrm>
            <a:prstGeom prst="cloud">
              <a:avLst/>
            </a:prstGeom>
            <a:solidFill>
              <a:srgbClr val="FDAD1A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47" name="文本框 23"/>
            <p:cNvSpPr txBox="1"/>
            <p:nvPr/>
          </p:nvSpPr>
          <p:spPr>
            <a:xfrm>
              <a:off x="4893605" y="2134111"/>
              <a:ext cx="659331" cy="925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4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756444" y="570053"/>
            <a:ext cx="94478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4 của Trường Tiểu học Nguyễn Trãi gồm 1 lớp có 27 học sinh và 6 lớp mỗi lớp có 34 học sinh. Hỏi trung bình mỗi lớp khối 4 của trường tiểu học đó có bao nhiêu học sinh?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888" y="2682820"/>
            <a:ext cx="10718157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800" b="1" i="1" u="sng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2800" i="1" u="sng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4 của trường Tiểu học Nguyễn Trãi có tất cả số lớp là: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+ 6 = 7 (lớp)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số học sinh của trường Tiểu học Nguyễn Trãi là: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+ 34 × 6 = 231 (học sinh)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lớp khối 4 của trường tiểu học đó có số học sinh là: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231 : 7 = 33 (học sinh)</a:t>
            </a:r>
          </a:p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33 học sinh.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6444" y="2446619"/>
            <a:ext cx="981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851" y="3365374"/>
            <a:ext cx="6513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32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2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形状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3" y="762318"/>
            <a:ext cx="9987915" cy="5333365"/>
          </a:xfrm>
          <a:prstGeom prst="rect">
            <a:avLst/>
          </a:prstGeom>
        </p:spPr>
      </p:pic>
      <p:pic>
        <p:nvPicPr>
          <p:cNvPr id="7" name="图片 6" descr="图层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862" y="1189564"/>
            <a:ext cx="7780020" cy="437642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346" y="369616"/>
            <a:ext cx="2350852" cy="2350852"/>
          </a:xfrm>
          <a:prstGeom prst="rect">
            <a:avLst/>
          </a:prstGeom>
        </p:spPr>
      </p:pic>
      <p:pic>
        <p:nvPicPr>
          <p:cNvPr id="31" name="图片 30" descr="D:\我的\新建文件夹\图片1.png图片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6070" y="2122805"/>
            <a:ext cx="3352165" cy="4725670"/>
          </a:xfrm>
          <a:prstGeom prst="rect">
            <a:avLst/>
          </a:prstGeom>
        </p:spPr>
      </p:pic>
      <p:pic>
        <p:nvPicPr>
          <p:cNvPr id="42" name="图片 41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40000">
            <a:off x="8135620" y="3204210"/>
            <a:ext cx="3438525" cy="3776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4013" y="1837685"/>
            <a:ext cx="712684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形状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3" y="762318"/>
            <a:ext cx="9987915" cy="5333365"/>
          </a:xfrm>
          <a:prstGeom prst="rect">
            <a:avLst/>
          </a:prstGeom>
        </p:spPr>
      </p:pic>
      <p:pic>
        <p:nvPicPr>
          <p:cNvPr id="7" name="图片 6" descr="图层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862" y="1189564"/>
            <a:ext cx="7780020" cy="437642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346" y="369616"/>
            <a:ext cx="2350852" cy="2350852"/>
          </a:xfrm>
          <a:prstGeom prst="rect">
            <a:avLst/>
          </a:prstGeom>
        </p:spPr>
      </p:pic>
      <p:pic>
        <p:nvPicPr>
          <p:cNvPr id="31" name="图片 30" descr="D:\我的\新建文件夹\图片1.png图片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6070" y="2122805"/>
            <a:ext cx="3352165" cy="4725670"/>
          </a:xfrm>
          <a:prstGeom prst="rect">
            <a:avLst/>
          </a:prstGeom>
        </p:spPr>
      </p:pic>
      <p:pic>
        <p:nvPicPr>
          <p:cNvPr id="42" name="图片 41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40000">
            <a:off x="8135620" y="3204210"/>
            <a:ext cx="3438525" cy="3776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159" y="1837685"/>
            <a:ext cx="7126842" cy="3005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形状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3" y="762318"/>
            <a:ext cx="9987915" cy="5333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08" y="6067161"/>
            <a:ext cx="413092" cy="702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1" y="3119058"/>
            <a:ext cx="3830406" cy="3738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3524" y="1631104"/>
            <a:ext cx="8260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795" y="3185883"/>
            <a:ext cx="5995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endParaRPr lang="en-US" sz="48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形状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3" y="762318"/>
            <a:ext cx="9987915" cy="5333365"/>
          </a:xfrm>
          <a:prstGeom prst="rect">
            <a:avLst/>
          </a:prstGeom>
        </p:spPr>
      </p:pic>
      <p:pic>
        <p:nvPicPr>
          <p:cNvPr id="7" name="图片 6" descr="图层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862" y="1189564"/>
            <a:ext cx="7780020" cy="437642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346" y="369616"/>
            <a:ext cx="2350852" cy="2350852"/>
          </a:xfrm>
          <a:prstGeom prst="rect">
            <a:avLst/>
          </a:prstGeom>
        </p:spPr>
      </p:pic>
      <p:pic>
        <p:nvPicPr>
          <p:cNvPr id="31" name="图片 30" descr="D:\我的\新建文件夹\图片1.png图片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6070" y="2122805"/>
            <a:ext cx="3352165" cy="4725670"/>
          </a:xfrm>
          <a:prstGeom prst="rect">
            <a:avLst/>
          </a:prstGeom>
        </p:spPr>
      </p:pic>
      <p:pic>
        <p:nvPicPr>
          <p:cNvPr id="42" name="图片 41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440000">
            <a:off x="8135620" y="3204210"/>
            <a:ext cx="3438525" cy="3776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4037" y="1837685"/>
            <a:ext cx="712684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3224" y="374904"/>
            <a:ext cx="11450331" cy="618415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/>
          <p:cNvSpPr/>
          <p:nvPr/>
        </p:nvSpPr>
        <p:spPr>
          <a:xfrm>
            <a:off x="1621292" y="497973"/>
            <a:ext cx="10272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4400" b="1" dirty="0" err="1">
                <a:solidFill>
                  <a:srgbClr val="004F4A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Tính</a:t>
            </a:r>
            <a:r>
              <a:rPr lang="en-US" altLang="zh-CN" sz="4400" b="1" dirty="0">
                <a:solidFill>
                  <a:srgbClr val="004F4A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</a:t>
            </a:r>
            <a:r>
              <a:rPr lang="en-US" altLang="zh-CN" sz="4400" b="1" dirty="0" err="1">
                <a:solidFill>
                  <a:srgbClr val="004F4A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nhẩm</a:t>
            </a:r>
            <a:endParaRPr lang="zh-CN" altLang="en-US" sz="4400" b="1" dirty="0">
              <a:solidFill>
                <a:srgbClr val="004F4A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7751" y="288100"/>
            <a:ext cx="1223645" cy="943629"/>
            <a:chOff x="696528" y="502888"/>
            <a:chExt cx="1223645" cy="943629"/>
          </a:xfrm>
        </p:grpSpPr>
        <p:sp>
          <p:nvSpPr>
            <p:cNvPr id="33" name="云形 10"/>
            <p:cNvSpPr/>
            <p:nvPr/>
          </p:nvSpPr>
          <p:spPr>
            <a:xfrm>
              <a:off x="696528" y="502888"/>
              <a:ext cx="1223645" cy="940435"/>
            </a:xfrm>
            <a:prstGeom prst="cloud">
              <a:avLst/>
            </a:prstGeom>
            <a:solidFill>
              <a:srgbClr val="F68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1" name="云形 9"/>
            <p:cNvSpPr/>
            <p:nvPr/>
          </p:nvSpPr>
          <p:spPr>
            <a:xfrm>
              <a:off x="756749" y="555795"/>
              <a:ext cx="1103204" cy="834622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1041290" y="522931"/>
              <a:ext cx="611823" cy="9235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1</a:t>
              </a:r>
            </a:p>
          </p:txBody>
        </p:sp>
      </p:grpSp>
      <p:sp>
        <p:nvSpPr>
          <p:cNvPr id="35" name="矩形 70"/>
          <p:cNvSpPr/>
          <p:nvPr/>
        </p:nvSpPr>
        <p:spPr>
          <a:xfrm>
            <a:off x="1085173" y="1503409"/>
            <a:ext cx="8617627" cy="2092881"/>
          </a:xfrm>
          <a:prstGeom prst="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AutoNum type="alphaLcParenR"/>
            </a:pP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48 256 x 10	</a:t>
            </a:r>
          </a:p>
          <a:p>
            <a:pPr>
              <a:spcBef>
                <a:spcPts val="600"/>
              </a:spcBef>
            </a:pP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   5 437 x 100	</a:t>
            </a:r>
          </a:p>
          <a:p>
            <a:pPr>
              <a:spcBef>
                <a:spcPts val="600"/>
              </a:spcBef>
            </a:pP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   7 192 x 1 000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173" y="3986114"/>
            <a:ext cx="8617627" cy="2092881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b) 625 400 : 100</a:t>
            </a:r>
          </a:p>
          <a:p>
            <a:pPr>
              <a:spcBef>
                <a:spcPts val="600"/>
              </a:spcBef>
            </a:pP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    395 800 : 10	</a:t>
            </a:r>
          </a:p>
          <a:p>
            <a:pPr>
              <a:spcBef>
                <a:spcPts val="600"/>
              </a:spcBef>
            </a:pPr>
            <a:r>
              <a:rPr lang="en-US" altLang="zh-CN" sz="4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    960 000 : 1 000</a:t>
            </a:r>
            <a:endParaRPr lang="zh-CN" altLang="en-US" sz="4000" b="1" i="1" dirty="0">
              <a:solidFill>
                <a:srgbClr val="C00000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459" y="2314437"/>
            <a:ext cx="3523793" cy="4590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1503409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482 560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3678" y="2195906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543 700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63678" y="2866040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7 192 000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2164" y="39886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62 540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41442" y="468115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39 580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42" y="5351287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= 960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6307" y="1286809"/>
            <a:ext cx="5115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10, 100, 1 000,…</a:t>
            </a:r>
          </a:p>
        </p:txBody>
      </p:sp>
    </p:spTree>
    <p:extLst>
      <p:ext uri="{BB962C8B-B14F-4D97-AF65-F5344CB8AC3E}">
        <p14:creationId xmlns:p14="http://schemas.microsoft.com/office/powerpoint/2010/main" val="274967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5" grpId="0"/>
      <p:bldP spid="4" grpId="0"/>
      <p:bldP spid="8" grpId="0"/>
      <p:bldP spid="28" grpId="0"/>
      <p:bldP spid="29" grpId="0"/>
      <p:bldP spid="30" grpId="0"/>
      <p:bldP spid="34" grpId="0"/>
      <p:bldP spid="36" grpId="0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43224" y="374904"/>
            <a:ext cx="11450331" cy="618415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组合 20"/>
          <p:cNvGrpSpPr/>
          <p:nvPr/>
        </p:nvGrpSpPr>
        <p:grpSpPr>
          <a:xfrm>
            <a:off x="274066" y="340518"/>
            <a:ext cx="1223645" cy="979805"/>
            <a:chOff x="4541795" y="2134111"/>
            <a:chExt cx="1318662" cy="1093400"/>
          </a:xfrm>
        </p:grpSpPr>
        <p:sp>
          <p:nvSpPr>
            <p:cNvPr id="45" name="云形 21"/>
            <p:cNvSpPr/>
            <p:nvPr/>
          </p:nvSpPr>
          <p:spPr>
            <a:xfrm>
              <a:off x="4541795" y="2178356"/>
              <a:ext cx="1318662" cy="1049155"/>
            </a:xfrm>
            <a:prstGeom prst="cloud">
              <a:avLst/>
            </a:prstGeom>
            <a:solidFill>
              <a:srgbClr val="FDAD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46" name="云形 22"/>
            <p:cNvSpPr/>
            <p:nvPr/>
          </p:nvSpPr>
          <p:spPr>
            <a:xfrm>
              <a:off x="4598602" y="2222939"/>
              <a:ext cx="1188869" cy="931109"/>
            </a:xfrm>
            <a:prstGeom prst="cloud">
              <a:avLst/>
            </a:prstGeom>
            <a:solidFill>
              <a:srgbClr val="FDAD1A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47" name="文本框 23"/>
            <p:cNvSpPr txBox="1"/>
            <p:nvPr/>
          </p:nvSpPr>
          <p:spPr>
            <a:xfrm>
              <a:off x="4893605" y="2134111"/>
              <a:ext cx="659331" cy="925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4800" b="1" dirty="0">
                  <a:solidFill>
                    <a:schemeClr val="tx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2</a:t>
              </a:r>
            </a:p>
          </p:txBody>
        </p:sp>
      </p:grpSp>
      <p:sp>
        <p:nvSpPr>
          <p:cNvPr id="48" name="矩形 70"/>
          <p:cNvSpPr/>
          <p:nvPr/>
        </p:nvSpPr>
        <p:spPr>
          <a:xfrm>
            <a:off x="1635827" y="467863"/>
            <a:ext cx="98342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44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Đặt</a:t>
            </a:r>
            <a:r>
              <a:rPr lang="en-US" altLang="zh-CN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</a:t>
            </a:r>
            <a:r>
              <a:rPr lang="en-US" altLang="zh-CN" sz="44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tính</a:t>
            </a:r>
            <a:r>
              <a:rPr lang="en-US" altLang="zh-CN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</a:t>
            </a:r>
            <a:r>
              <a:rPr lang="en-US" altLang="zh-CN" sz="44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rồi</a:t>
            </a:r>
            <a:r>
              <a:rPr lang="en-US" altLang="zh-CN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 </a:t>
            </a:r>
            <a:r>
              <a:rPr lang="en-US" altLang="zh-CN" sz="44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tính</a:t>
            </a:r>
            <a:endParaRPr lang="zh-CN" altLang="en-US" sz="4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1251" y="1569225"/>
            <a:ext cx="2119271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91 207 x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7916" y="1569225"/>
            <a:ext cx="2119271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37 872 : 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0834" y="1569225"/>
            <a:ext cx="2119271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2 615 x 63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37499" y="1569225"/>
            <a:ext cx="2666689" cy="646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175 937 : 35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" y="4062714"/>
            <a:ext cx="2936385" cy="27952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1251" y="2637277"/>
            <a:ext cx="1999265" cy="1938992"/>
            <a:chOff x="751251" y="2637277"/>
            <a:chExt cx="1999265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751251" y="2637277"/>
              <a:ext cx="199926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91 207</a:t>
              </a:r>
            </a:p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729 656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1251" y="3179001"/>
              <a:ext cx="362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</a:rPr>
                <a:t>x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51251" y="3912609"/>
              <a:ext cx="199926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93384" y="2637277"/>
            <a:ext cx="3220955" cy="2696487"/>
            <a:chOff x="3359603" y="2637277"/>
            <a:chExt cx="3220955" cy="2696487"/>
          </a:xfrm>
        </p:grpSpPr>
        <p:sp>
          <p:nvSpPr>
            <p:cNvPr id="28" name="TextBox 27"/>
            <p:cNvSpPr txBox="1"/>
            <p:nvPr/>
          </p:nvSpPr>
          <p:spPr>
            <a:xfrm>
              <a:off x="3359603" y="2637277"/>
              <a:ext cx="23358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37 872   9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>
              <a:off x="4459496" y="3306572"/>
              <a:ext cx="12801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0800000">
              <a:off x="5082658" y="3345163"/>
              <a:ext cx="11887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148756" y="3325867"/>
              <a:ext cx="14318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4 208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32333" y="3306571"/>
              <a:ext cx="971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1  8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68937" y="3975865"/>
              <a:ext cx="10383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072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48653" y="4625878"/>
              <a:ext cx="443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14577" y="2542734"/>
            <a:ext cx="3448616" cy="2696488"/>
            <a:chOff x="3152401" y="2637276"/>
            <a:chExt cx="3448616" cy="2696488"/>
          </a:xfrm>
        </p:grpSpPr>
        <p:sp>
          <p:nvSpPr>
            <p:cNvPr id="40" name="TextBox 39"/>
            <p:cNvSpPr txBox="1"/>
            <p:nvPr/>
          </p:nvSpPr>
          <p:spPr>
            <a:xfrm>
              <a:off x="3152401" y="2637276"/>
              <a:ext cx="27911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175 937  35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>
              <a:off x="4528946" y="3306572"/>
              <a:ext cx="12801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5163683" y="3345163"/>
              <a:ext cx="11887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169215" y="3539511"/>
              <a:ext cx="14318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5 026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13334" y="3179001"/>
              <a:ext cx="1208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0 93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4947" y="3972997"/>
              <a:ext cx="10383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237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37409" y="4625878"/>
              <a:ext cx="754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79646" y="2542735"/>
            <a:ext cx="2009317" cy="3170099"/>
            <a:chOff x="6379646" y="2542735"/>
            <a:chExt cx="2009317" cy="3170099"/>
          </a:xfrm>
        </p:grpSpPr>
        <p:grpSp>
          <p:nvGrpSpPr>
            <p:cNvPr id="35" name="Group 34"/>
            <p:cNvGrpSpPr/>
            <p:nvPr/>
          </p:nvGrpSpPr>
          <p:grpSpPr>
            <a:xfrm>
              <a:off x="6379646" y="2542735"/>
              <a:ext cx="1999265" cy="3170099"/>
              <a:chOff x="751251" y="2637277"/>
              <a:chExt cx="1999265" cy="317009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61303" y="2637277"/>
                <a:ext cx="198921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2 615</a:t>
                </a:r>
              </a:p>
              <a:p>
                <a:pPr algn="r"/>
                <a:r>
                  <a:rPr 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63</a:t>
                </a:r>
              </a:p>
              <a:p>
                <a:pPr algn="r"/>
                <a:r>
                  <a:rPr 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7 845</a:t>
                </a:r>
              </a:p>
              <a:p>
                <a:r>
                  <a:rPr 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156 90</a:t>
                </a:r>
              </a:p>
              <a:p>
                <a:r>
                  <a:rPr lang="en-US" sz="4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164 745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51251" y="3179001"/>
                <a:ext cx="3626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x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751251" y="3912609"/>
                <a:ext cx="199926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>
              <a:off x="6389698" y="5046914"/>
              <a:ext cx="199926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379609" y="5521425"/>
            <a:ext cx="732849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 animBg="1"/>
      <p:bldP spid="18" grpId="0" animBg="1"/>
      <p:bldP spid="21" grpId="0" animBg="1"/>
      <p:bldP spid="2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3224" y="374904"/>
            <a:ext cx="11450331" cy="6184158"/>
          </a:xfrm>
          <a:prstGeom prst="roundRect">
            <a:avLst>
              <a:gd name="adj" fmla="val 805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/>
          <p:cNvSpPr/>
          <p:nvPr/>
        </p:nvSpPr>
        <p:spPr>
          <a:xfrm>
            <a:off x="1377309" y="378669"/>
            <a:ext cx="10272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Đ, S ?</a:t>
            </a:r>
            <a:endParaRPr lang="zh-CN" altLang="en-US" sz="4800" b="1" i="1" dirty="0">
              <a:solidFill>
                <a:srgbClr val="C00000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539" y="132634"/>
            <a:ext cx="1223645" cy="943629"/>
            <a:chOff x="696528" y="502888"/>
            <a:chExt cx="1223645" cy="943629"/>
          </a:xfrm>
        </p:grpSpPr>
        <p:sp>
          <p:nvSpPr>
            <p:cNvPr id="33" name="云形 10"/>
            <p:cNvSpPr/>
            <p:nvPr/>
          </p:nvSpPr>
          <p:spPr>
            <a:xfrm>
              <a:off x="696528" y="502888"/>
              <a:ext cx="1223645" cy="940435"/>
            </a:xfrm>
            <a:prstGeom prst="cloud">
              <a:avLst/>
            </a:prstGeom>
            <a:solidFill>
              <a:srgbClr val="F68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1" name="云形 9"/>
            <p:cNvSpPr/>
            <p:nvPr/>
          </p:nvSpPr>
          <p:spPr>
            <a:xfrm>
              <a:off x="756749" y="555795"/>
              <a:ext cx="1103204" cy="834622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1041290" y="522931"/>
              <a:ext cx="611823" cy="9235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3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77869"/>
              </p:ext>
            </p:extLst>
          </p:nvPr>
        </p:nvGraphicFramePr>
        <p:xfrm>
          <a:off x="880802" y="4200590"/>
          <a:ext cx="10430396" cy="2133600"/>
        </p:xfrm>
        <a:graphic>
          <a:graphicData uri="http://schemas.openxmlformats.org/drawingml/2006/table">
            <a:tbl>
              <a:tblPr/>
              <a:tblGrid>
                <a:gridCol w="8346953">
                  <a:extLst>
                    <a:ext uri="{9D8B030D-6E8A-4147-A177-3AD203B41FA5}">
                      <a16:colId xmlns:a16="http://schemas.microsoft.com/office/drawing/2014/main" val="990291938"/>
                    </a:ext>
                  </a:extLst>
                </a:gridCol>
                <a:gridCol w="2083443">
                  <a:extLst>
                    <a:ext uri="{9D8B030D-6E8A-4147-A177-3AD203B41FA5}">
                      <a16:colId xmlns:a16="http://schemas.microsoft.com/office/drawing/2014/main" val="3867052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Chu vi của hai mảnh vườn bằng nhau.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..?..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726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Diện tích mảnh vườn trồng hoa hồng bằng diện tích mảnh vườn trông hoa cúc.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..?..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074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Diện tích mảnh vườn trồng hoa hồng bé hơn diện tích mảnh vườn trồng hoa cúc.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..?.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513432"/>
                  </a:ext>
                </a:extLst>
              </a:tr>
            </a:tbl>
          </a:graphicData>
        </a:graphic>
      </p:graphicFrame>
      <p:pic>
        <p:nvPicPr>
          <p:cNvPr id="1026" name="Picture 2" descr="Toán lớp 4 Kết nối tri thức Bài 48: Luyện tập chung (trang 33 Tập 2) | Giải Toán lớp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1" y="2295645"/>
            <a:ext cx="8084424" cy="18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304" y="1140048"/>
            <a:ext cx="109242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14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10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cúc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12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97" y="2212879"/>
            <a:ext cx="2413755" cy="1785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3224" y="374904"/>
            <a:ext cx="11450331" cy="6184158"/>
          </a:xfrm>
          <a:prstGeom prst="roundRect">
            <a:avLst>
              <a:gd name="adj" fmla="val 805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/>
          <p:cNvSpPr/>
          <p:nvPr/>
        </p:nvSpPr>
        <p:spPr>
          <a:xfrm>
            <a:off x="1377309" y="378669"/>
            <a:ext cx="10272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Đ, S ?</a:t>
            </a:r>
            <a:endParaRPr lang="zh-CN" altLang="en-US" sz="4800" b="1" i="1" dirty="0">
              <a:solidFill>
                <a:srgbClr val="C00000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539" y="132634"/>
            <a:ext cx="1223645" cy="943629"/>
            <a:chOff x="696528" y="502888"/>
            <a:chExt cx="1223645" cy="943629"/>
          </a:xfrm>
        </p:grpSpPr>
        <p:sp>
          <p:nvSpPr>
            <p:cNvPr id="33" name="云形 10"/>
            <p:cNvSpPr/>
            <p:nvPr/>
          </p:nvSpPr>
          <p:spPr>
            <a:xfrm>
              <a:off x="696528" y="502888"/>
              <a:ext cx="1223645" cy="940435"/>
            </a:xfrm>
            <a:prstGeom prst="cloud">
              <a:avLst/>
            </a:prstGeom>
            <a:solidFill>
              <a:srgbClr val="F68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1" name="云形 9"/>
            <p:cNvSpPr/>
            <p:nvPr/>
          </p:nvSpPr>
          <p:spPr>
            <a:xfrm>
              <a:off x="756749" y="555795"/>
              <a:ext cx="1103204" cy="834622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1041290" y="522931"/>
              <a:ext cx="611823" cy="9235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3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05518"/>
              </p:ext>
            </p:extLst>
          </p:nvPr>
        </p:nvGraphicFramePr>
        <p:xfrm>
          <a:off x="880802" y="4200590"/>
          <a:ext cx="10430396" cy="426720"/>
        </p:xfrm>
        <a:graphic>
          <a:graphicData uri="http://schemas.openxmlformats.org/drawingml/2006/table">
            <a:tbl>
              <a:tblPr/>
              <a:tblGrid>
                <a:gridCol w="8346953">
                  <a:extLst>
                    <a:ext uri="{9D8B030D-6E8A-4147-A177-3AD203B41FA5}">
                      <a16:colId xmlns:a16="http://schemas.microsoft.com/office/drawing/2014/main" val="990291938"/>
                    </a:ext>
                  </a:extLst>
                </a:gridCol>
                <a:gridCol w="2083443">
                  <a:extLst>
                    <a:ext uri="{9D8B030D-6E8A-4147-A177-3AD203B41FA5}">
                      <a16:colId xmlns:a16="http://schemas.microsoft.com/office/drawing/2014/main" val="3867052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Chu vi của hai mảnh vườn bằng nhau.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726810"/>
                  </a:ext>
                </a:extLst>
              </a:tr>
            </a:tbl>
          </a:graphicData>
        </a:graphic>
      </p:graphicFrame>
      <p:pic>
        <p:nvPicPr>
          <p:cNvPr id="1026" name="Picture 2" descr="Toán lớp 4 Kết nối tri thức Bài 48: Luyện tập chung (trang 33 Tập 2) | Giải Toán lớp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1" y="2295645"/>
            <a:ext cx="8084424" cy="18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304" y="1140048"/>
            <a:ext cx="109242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14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10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cúc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12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7223" y="462731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hoa hồng là:</a:t>
            </a:r>
          </a:p>
          <a:p>
            <a:pPr algn="ctr"/>
            <a:r>
              <a:rPr lang="vi-V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(14 + 10) × 2 = 48 (m)</a:t>
            </a:r>
          </a:p>
          <a:p>
            <a:pPr algn="ctr"/>
            <a:r>
              <a:rPr lang="vi-V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hoa cúc là:</a:t>
            </a:r>
          </a:p>
          <a:p>
            <a:pPr algn="ctr"/>
            <a:r>
              <a:rPr lang="vi-V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× 4 = 48 (m)</a:t>
            </a:r>
            <a:endParaRPr lang="vi-VN" sz="2800" b="0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398" y="4152340"/>
            <a:ext cx="6638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8337" y="3877424"/>
            <a:ext cx="70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7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43224" y="374904"/>
            <a:ext cx="11450331" cy="6184158"/>
          </a:xfrm>
          <a:prstGeom prst="roundRect">
            <a:avLst>
              <a:gd name="adj" fmla="val 805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矩形 70"/>
          <p:cNvSpPr/>
          <p:nvPr/>
        </p:nvSpPr>
        <p:spPr>
          <a:xfrm>
            <a:off x="1377309" y="378669"/>
            <a:ext cx="10272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4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思源宋体 CN Medium" panose="02020500000000000000" charset="-122"/>
              </a:rPr>
              <a:t>Đ, S ?</a:t>
            </a:r>
            <a:endParaRPr lang="zh-CN" altLang="en-US" sz="4800" b="1" i="1" dirty="0">
              <a:solidFill>
                <a:srgbClr val="C00000"/>
              </a:solidFill>
              <a:latin typeface="Cambria" panose="02040503050406030204" pitchFamily="18" charset="0"/>
              <a:ea typeface="思源宋体 CN Medium" panose="02020500000000000000" charset="-122"/>
              <a:cs typeface="思源宋体 CN Medium" panose="02020500000000000000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539" y="132634"/>
            <a:ext cx="1223645" cy="943629"/>
            <a:chOff x="696528" y="502888"/>
            <a:chExt cx="1223645" cy="943629"/>
          </a:xfrm>
        </p:grpSpPr>
        <p:sp>
          <p:nvSpPr>
            <p:cNvPr id="33" name="云形 10"/>
            <p:cNvSpPr/>
            <p:nvPr/>
          </p:nvSpPr>
          <p:spPr>
            <a:xfrm>
              <a:off x="696528" y="502888"/>
              <a:ext cx="1223645" cy="940435"/>
            </a:xfrm>
            <a:prstGeom prst="cloud">
              <a:avLst/>
            </a:prstGeom>
            <a:solidFill>
              <a:srgbClr val="F68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1" name="云形 9"/>
            <p:cNvSpPr/>
            <p:nvPr/>
          </p:nvSpPr>
          <p:spPr>
            <a:xfrm>
              <a:off x="756749" y="555795"/>
              <a:ext cx="1103204" cy="834622"/>
            </a:xfrm>
            <a:prstGeom prst="cloud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SVN-Poky's" panose="020B0606040200020203" pitchFamily="34" charset="0"/>
                <a:ea typeface="字魂201号-萌趣樱花体" panose="00000500000000000000" charset="-122"/>
              </a:endParaRPr>
            </a:p>
          </p:txBody>
        </p:sp>
        <p:sp>
          <p:nvSpPr>
            <p:cNvPr id="32" name="文本框 11"/>
            <p:cNvSpPr txBox="1"/>
            <p:nvPr/>
          </p:nvSpPr>
          <p:spPr>
            <a:xfrm>
              <a:off x="1041290" y="522931"/>
              <a:ext cx="611823" cy="9235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SVN-Poky's" panose="020B0606040200020203" pitchFamily="34" charset="0"/>
                  <a:ea typeface="字魂201号-萌趣樱花体" panose="00000500000000000000" charset="-122"/>
                </a:rPr>
                <a:t>3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52655"/>
              </p:ext>
            </p:extLst>
          </p:nvPr>
        </p:nvGraphicFramePr>
        <p:xfrm>
          <a:off x="880802" y="4200590"/>
          <a:ext cx="10430396" cy="853440"/>
        </p:xfrm>
        <a:graphic>
          <a:graphicData uri="http://schemas.openxmlformats.org/drawingml/2006/table">
            <a:tbl>
              <a:tblPr/>
              <a:tblGrid>
                <a:gridCol w="8346953">
                  <a:extLst>
                    <a:ext uri="{9D8B030D-6E8A-4147-A177-3AD203B41FA5}">
                      <a16:colId xmlns:a16="http://schemas.microsoft.com/office/drawing/2014/main" val="990291938"/>
                    </a:ext>
                  </a:extLst>
                </a:gridCol>
                <a:gridCol w="2083443">
                  <a:extLst>
                    <a:ext uri="{9D8B030D-6E8A-4147-A177-3AD203B41FA5}">
                      <a16:colId xmlns:a16="http://schemas.microsoft.com/office/drawing/2014/main" val="38670528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Diện tích mảnh vườn trồng hoa hồng bằng diện tích mảnh vườn tr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ồ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 hoa cúc.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..?..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074321"/>
                  </a:ext>
                </a:extLst>
              </a:tr>
            </a:tbl>
          </a:graphicData>
        </a:graphic>
      </p:graphicFrame>
      <p:pic>
        <p:nvPicPr>
          <p:cNvPr id="1026" name="Picture 2" descr="Toán lớp 4 Kết nối tri thức Bài 48: Luyện tập chung (trang 33 Tập 2) | Giải Toán lớ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1" y="2295645"/>
            <a:ext cx="8084424" cy="18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304" y="1140048"/>
            <a:ext cx="109242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chữ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nhật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14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rộng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10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Mảnh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trồng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cúc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12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224" y="4989402"/>
            <a:ext cx="7520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 vườn trồng hoa hồng là: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x 10 = 140 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</a:t>
            </a:r>
            <a:r>
              <a:rPr lang="en-US" sz="24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 vườn trồng hoa cúc là:</a:t>
            </a:r>
          </a:p>
          <a:p>
            <a:pPr algn="ctr"/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×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144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400" b="0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8679" y="4957088"/>
            <a:ext cx="4904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140 m</a:t>
            </a:r>
            <a:r>
              <a:rPr lang="en-US" sz="24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144 m</a:t>
            </a:r>
            <a:r>
              <a:rPr lang="en-US" sz="24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algn="ctr"/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cúc</a:t>
            </a:r>
            <a:endParaRPr lang="vi-VN" sz="2400" b="1" i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38598" y="4291051"/>
            <a:ext cx="6638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493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743</Words>
  <Application>Microsoft Office PowerPoint</Application>
  <PresentationFormat>Widescreen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#9Slide05 Dancing Script</vt:lpstr>
      <vt:lpstr>#9Slide07 HoneyCream</vt:lpstr>
      <vt:lpstr>Arial</vt:lpstr>
      <vt:lpstr>Cambria</vt:lpstr>
      <vt:lpstr>SVN-Newton</vt:lpstr>
      <vt:lpstr>SVN-Poky's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Thanh Hang</cp:lastModifiedBy>
  <cp:revision>75</cp:revision>
  <dcterms:created xsi:type="dcterms:W3CDTF">2018-05-14T15:22:00Z</dcterms:created>
  <dcterms:modified xsi:type="dcterms:W3CDTF">2024-02-21T09:56:22Z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0A03D362D5B4444CAEC8D677655A7A80</vt:lpwstr>
  </property>
  <property fmtid="{D5CDD505-2E9C-101B-9397-08002B2CF9AE}" pid="3" name="KSOProductBuildVer">
    <vt:lpwstr>2052-11.1.0.10463</vt:lpwstr>
  </property>
</Properties>
</file>