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73" r:id="rId3"/>
    <p:sldId id="258" r:id="rId4"/>
    <p:sldId id="275" r:id="rId5"/>
    <p:sldId id="276" r:id="rId6"/>
    <p:sldId id="277" r:id="rId7"/>
    <p:sldId id="264" r:id="rId8"/>
    <p:sldId id="272" r:id="rId9"/>
  </p:sldIdLst>
  <p:sldSz cx="9144000" cy="5143500" type="screen16x9"/>
  <p:notesSz cx="6858000" cy="9144000"/>
  <p:defaultTextStyle>
    <a:defPPr>
      <a:defRPr lang="en-US"/>
    </a:defPPr>
    <a:lvl1pPr marL="0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955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910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865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7821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4776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1731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8686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5641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8426"/>
    <a:srgbClr val="FFC611"/>
    <a:srgbClr val="FFD347"/>
    <a:srgbClr val="FFD243"/>
    <a:srgbClr val="EBF6F9"/>
    <a:srgbClr val="BEE395"/>
    <a:srgbClr val="A9DA74"/>
    <a:srgbClr val="00863D"/>
    <a:srgbClr val="009E47"/>
    <a:srgbClr val="9CD4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96" y="-21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BC2AF-ECAD-4B64-9E5E-57F7F29CBAD2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EA3F6-B450-4284-BB2C-4DA94784F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272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17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034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051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068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086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103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120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137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Đọc</a:t>
            </a:r>
            <a:r>
              <a:rPr lang="en-US" baseline="0" smtClean="0"/>
              <a:t> nối tiếp câu, khổ thơ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8940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Đọc</a:t>
            </a:r>
            <a:r>
              <a:rPr lang="en-US" baseline="0" smtClean="0"/>
              <a:t> thi đua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7445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523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9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8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7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6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95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13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682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573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95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91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8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82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77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7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6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6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70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206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55" indent="0">
              <a:buNone/>
              <a:defRPr sz="2000" b="1"/>
            </a:lvl2pPr>
            <a:lvl3pPr marL="913910" indent="0">
              <a:buNone/>
              <a:defRPr sz="1800" b="1"/>
            </a:lvl3pPr>
            <a:lvl4pPr marL="1370865" indent="0">
              <a:buNone/>
              <a:defRPr sz="1600" b="1"/>
            </a:lvl4pPr>
            <a:lvl5pPr marL="1827821" indent="0">
              <a:buNone/>
              <a:defRPr sz="1600" b="1"/>
            </a:lvl5pPr>
            <a:lvl6pPr marL="2284776" indent="0">
              <a:buNone/>
              <a:defRPr sz="1600" b="1"/>
            </a:lvl6pPr>
            <a:lvl7pPr marL="2741731" indent="0">
              <a:buNone/>
              <a:defRPr sz="1600" b="1"/>
            </a:lvl7pPr>
            <a:lvl8pPr marL="3198686" indent="0">
              <a:buNone/>
              <a:defRPr sz="1600" b="1"/>
            </a:lvl8pPr>
            <a:lvl9pPr marL="365564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55" indent="0">
              <a:buNone/>
              <a:defRPr sz="2000" b="1"/>
            </a:lvl2pPr>
            <a:lvl3pPr marL="913910" indent="0">
              <a:buNone/>
              <a:defRPr sz="1800" b="1"/>
            </a:lvl3pPr>
            <a:lvl4pPr marL="1370865" indent="0">
              <a:buNone/>
              <a:defRPr sz="1600" b="1"/>
            </a:lvl4pPr>
            <a:lvl5pPr marL="1827821" indent="0">
              <a:buNone/>
              <a:defRPr sz="1600" b="1"/>
            </a:lvl5pPr>
            <a:lvl6pPr marL="2284776" indent="0">
              <a:buNone/>
              <a:defRPr sz="1600" b="1"/>
            </a:lvl6pPr>
            <a:lvl7pPr marL="2741731" indent="0">
              <a:buNone/>
              <a:defRPr sz="1600" b="1"/>
            </a:lvl7pPr>
            <a:lvl8pPr marL="3198686" indent="0">
              <a:buNone/>
              <a:defRPr sz="1600" b="1"/>
            </a:lvl8pPr>
            <a:lvl9pPr marL="365564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699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197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749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6955" indent="0">
              <a:buNone/>
              <a:defRPr sz="1200"/>
            </a:lvl2pPr>
            <a:lvl3pPr marL="913910" indent="0">
              <a:buNone/>
              <a:defRPr sz="1000"/>
            </a:lvl3pPr>
            <a:lvl4pPr marL="1370865" indent="0">
              <a:buNone/>
              <a:defRPr sz="900"/>
            </a:lvl4pPr>
            <a:lvl5pPr marL="1827821" indent="0">
              <a:buNone/>
              <a:defRPr sz="900"/>
            </a:lvl5pPr>
            <a:lvl6pPr marL="2284776" indent="0">
              <a:buNone/>
              <a:defRPr sz="900"/>
            </a:lvl6pPr>
            <a:lvl7pPr marL="2741731" indent="0">
              <a:buNone/>
              <a:defRPr sz="900"/>
            </a:lvl7pPr>
            <a:lvl8pPr marL="3198686" indent="0">
              <a:buNone/>
              <a:defRPr sz="900"/>
            </a:lvl8pPr>
            <a:lvl9pPr marL="365564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78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6955" indent="0">
              <a:buNone/>
              <a:defRPr sz="2800"/>
            </a:lvl2pPr>
            <a:lvl3pPr marL="913910" indent="0">
              <a:buNone/>
              <a:defRPr sz="2400"/>
            </a:lvl3pPr>
            <a:lvl4pPr marL="1370865" indent="0">
              <a:buNone/>
              <a:defRPr sz="2000"/>
            </a:lvl4pPr>
            <a:lvl5pPr marL="1827821" indent="0">
              <a:buNone/>
              <a:defRPr sz="2000"/>
            </a:lvl5pPr>
            <a:lvl6pPr marL="2284776" indent="0">
              <a:buNone/>
              <a:defRPr sz="2000"/>
            </a:lvl6pPr>
            <a:lvl7pPr marL="2741731" indent="0">
              <a:buNone/>
              <a:defRPr sz="2000"/>
            </a:lvl7pPr>
            <a:lvl8pPr marL="3198686" indent="0">
              <a:buNone/>
              <a:defRPr sz="2000"/>
            </a:lvl8pPr>
            <a:lvl9pPr marL="3655641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6955" indent="0">
              <a:buNone/>
              <a:defRPr sz="1200"/>
            </a:lvl2pPr>
            <a:lvl3pPr marL="913910" indent="0">
              <a:buNone/>
              <a:defRPr sz="1000"/>
            </a:lvl3pPr>
            <a:lvl4pPr marL="1370865" indent="0">
              <a:buNone/>
              <a:defRPr sz="900"/>
            </a:lvl4pPr>
            <a:lvl5pPr marL="1827821" indent="0">
              <a:buNone/>
              <a:defRPr sz="900"/>
            </a:lvl5pPr>
            <a:lvl6pPr marL="2284776" indent="0">
              <a:buNone/>
              <a:defRPr sz="900"/>
            </a:lvl6pPr>
            <a:lvl7pPr marL="2741731" indent="0">
              <a:buNone/>
              <a:defRPr sz="900"/>
            </a:lvl7pPr>
            <a:lvl8pPr marL="3198686" indent="0">
              <a:buNone/>
              <a:defRPr sz="900"/>
            </a:lvl8pPr>
            <a:lvl9pPr marL="365564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427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391" tIns="45696" rIns="91391" bIns="4569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391" tIns="45696" rIns="91391" bIns="4569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391" tIns="45696" rIns="91391" bIns="4569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391" tIns="45696" rIns="91391" bIns="4569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391" tIns="45696" rIns="91391" bIns="4569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77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391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16" indent="-342716" algn="l" defTabSz="91391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552" indent="-285597" algn="l" defTabSz="91391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88" indent="-228478" algn="l" defTabSz="91391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343" indent="-228478" algn="l" defTabSz="91391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298" indent="-228478" algn="l" defTabSz="91391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253" indent="-228478" algn="l" defTabSz="9139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208" indent="-228478" algn="l" defTabSz="9139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164" indent="-228478" algn="l" defTabSz="9139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119" indent="-228478" algn="l" defTabSz="9139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55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10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65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21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76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731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686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641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17799" y="-14642"/>
            <a:ext cx="9252641" cy="1943558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rgbClr val="FFD2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endParaRPr lang="en-US"/>
          </a:p>
        </p:txBody>
      </p:sp>
      <p:sp>
        <p:nvSpPr>
          <p:cNvPr id="18" name="Flowchart: Document 17"/>
          <p:cNvSpPr/>
          <p:nvPr/>
        </p:nvSpPr>
        <p:spPr>
          <a:xfrm>
            <a:off x="-43199" y="10758"/>
            <a:ext cx="9252641" cy="177722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5010150"/>
            <a:ext cx="9144000" cy="1333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6" rIns="91391" bIns="45696" spcCol="0"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2400655" y="2152115"/>
            <a:ext cx="5446164" cy="975143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408834" y="2109520"/>
            <a:ext cx="992332" cy="992332"/>
            <a:chOff x="1212273" y="1084984"/>
            <a:chExt cx="992332" cy="992332"/>
          </a:xfrm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659635" y="-848744"/>
            <a:ext cx="2469633" cy="2296731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FFD2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rgbClr val="FFC6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12700" y="178394"/>
            <a:ext cx="1341530" cy="110794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6600" b="1" smtClean="0">
                <a:solidFill>
                  <a:schemeClr val="accent6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7</a:t>
            </a:r>
            <a:endParaRPr lang="en-US" sz="6600" b="1">
              <a:solidFill>
                <a:schemeClr val="accent6"/>
              </a:solidFill>
              <a:latin typeface="Arial Rounded MT Bold" pitchFamily="34" charset="0"/>
              <a:ea typeface="Arial-Rounded" pitchFamily="34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828800" y="437711"/>
            <a:ext cx="7162800" cy="830948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4800" b="1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THẾ GIỚI TRONG MẮT EM</a:t>
            </a:r>
            <a:endParaRPr lang="en-US" sz="4800" b="1">
              <a:ln w="3175">
                <a:solidFill>
                  <a:schemeClr val="bg1"/>
                </a:solidFill>
              </a:ln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439639" y="2162639"/>
            <a:ext cx="990600" cy="954059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</a:p>
          <a:p>
            <a:pPr algn="ctr"/>
            <a:r>
              <a:rPr lang="en-US" sz="3200" b="1">
                <a:solidFill>
                  <a:schemeClr val="bg1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273078" y="2289089"/>
            <a:ext cx="5121462" cy="64628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F6842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TIA NẮNG ĐI ĐÂU?</a:t>
            </a:r>
            <a:endParaRPr lang="en-US" sz="3600" b="1">
              <a:solidFill>
                <a:srgbClr val="F68426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5" b="94167" l="0" r="99299">
                        <a14:foregroundMark x1="67868" y1="3611" x2="72973" y2="4630"/>
                        <a14:foregroundMark x1="74675" y1="5648" x2="75375" y2="8519"/>
                        <a14:foregroundMark x1="73974" y1="5648" x2="76176" y2="6481"/>
                        <a14:backgroundMark x1="32533" y1="833" x2="38038" y2="1019"/>
                        <a14:backgroundMark x1="74675" y1="1852" x2="66366" y2="1019"/>
                        <a14:backgroundMark x1="66166" y1="648" x2="61962" y2="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061"/>
          <a:stretch/>
        </p:blipFill>
        <p:spPr>
          <a:xfrm>
            <a:off x="3904682" y="3155432"/>
            <a:ext cx="1858254" cy="1887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305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09550" y="228600"/>
            <a:ext cx="609600" cy="6096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76300" y="317897"/>
            <a:ext cx="7391400" cy="461616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4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Quan sát tranh bạn nhỏ đón tia nắng buổi sáng</a:t>
            </a:r>
            <a:endParaRPr lang="en-US" sz="24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50" y="862525"/>
            <a:ext cx="6800850" cy="3401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76300" y="4019550"/>
            <a:ext cx="7391400" cy="461616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4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a. Trong tranh, em thấy tia nắng ở đâu? </a:t>
            </a:r>
            <a:endParaRPr lang="en-US" sz="24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76300" y="4396134"/>
            <a:ext cx="7391400" cy="461616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4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b. Em có thích tia nắng buổi sáng không? Vì sao? </a:t>
            </a:r>
            <a:endParaRPr lang="en-US" sz="24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115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17764" y="154208"/>
            <a:ext cx="609600" cy="6096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44682" y="192320"/>
            <a:ext cx="7391400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b="1">
                <a:latin typeface="Arial" pitchFamily="34" charset="0"/>
                <a:ea typeface="Arial-Rounded" pitchFamily="34" charset="0"/>
                <a:cs typeface="Arial" pitchFamily="34" charset="0"/>
              </a:rPr>
              <a:t>Đọc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84614" y="285750"/>
            <a:ext cx="5947064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8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Tia nắng đi đâu?</a:t>
            </a:r>
            <a:endParaRPr lang="en-US" sz="28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08100" y="892175"/>
            <a:ext cx="3581400" cy="181583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Buổi sáng thức dậy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Bé thấy buồn cười: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Có ai đang nhảy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Một bài vui vui.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29200" y="892175"/>
            <a:ext cx="3581400" cy="181583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Tối đến giờ ngủ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Sực nhớ bé tìm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Tìm tia nắng nhỏ: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Ngủ rồi. Lặng im…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08100" y="2787650"/>
            <a:ext cx="3581400" cy="181583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Đó là tia nắng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Nhảy trong lòng tay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Nhảy trên bàn học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Nhảy trên tán cây.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029200" y="2787917"/>
            <a:ext cx="4114800" cy="181583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Bé nằm ngẫm nghĩ: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- Nắng ngủ ở đâu?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- Nắng ngủ nhà nắng!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Mai gặp lại nhau.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34200" y="4565650"/>
            <a:ext cx="3106882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(Thuỵ Anh)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01964" y="892175"/>
            <a:ext cx="990023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(1)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21591" y="2780864"/>
            <a:ext cx="990023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(2)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92782" y="892175"/>
            <a:ext cx="990023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(3)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547177" y="2762250"/>
            <a:ext cx="990023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(4)</a:t>
            </a:r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3774085" y="778992"/>
            <a:ext cx="83036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3082294" y="1352550"/>
            <a:ext cx="133730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2727995" y="1774691"/>
            <a:ext cx="75487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5101593" y="1800091"/>
            <a:ext cx="133730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6495879" y="2644641"/>
            <a:ext cx="121573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4457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84614" y="285750"/>
            <a:ext cx="5947064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8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Tia nắng đi đâu?</a:t>
            </a:r>
            <a:endParaRPr lang="en-US" sz="28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08100" y="892175"/>
            <a:ext cx="3581400" cy="181583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Buổi sáng thức dậy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Bé thấy buồn cười: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Có ai đang nhảy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Một bài vui vui.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29200" y="892175"/>
            <a:ext cx="3581400" cy="181583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Tối đến giờ ngủ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Sực nhớ bé tìm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Tìm tia nắng nhỏ: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Ngủ rồi. Lặng im…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08100" y="2787650"/>
            <a:ext cx="3581400" cy="181583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Đó là tia nắng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Nhảy trong lòng tay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Nhảy trên bàn học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Nhảy trên tán cây.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029200" y="2787917"/>
            <a:ext cx="4114800" cy="181583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Bé nằm ngẫm nghĩ: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- Nắng ngủ ở đâu?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- Nắng ngủ nhà nắng!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Mai gặp lại nhau.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34200" y="4565650"/>
            <a:ext cx="3106882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(Thuỵ Anh)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01964" y="892175"/>
            <a:ext cx="990023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(1)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21591" y="2780864"/>
            <a:ext cx="990023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(2)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92782" y="892175"/>
            <a:ext cx="990023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(3)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547177" y="2762250"/>
            <a:ext cx="990023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(4)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3810000" y="2230017"/>
            <a:ext cx="98712" cy="435617"/>
            <a:chOff x="2590800" y="2272159"/>
            <a:chExt cx="98712" cy="435617"/>
          </a:xfrm>
        </p:grpSpPr>
        <p:cxnSp>
          <p:nvCxnSpPr>
            <p:cNvPr id="24" name="Straight Connector 23"/>
            <p:cNvCxnSpPr/>
            <p:nvPr/>
          </p:nvCxnSpPr>
          <p:spPr>
            <a:xfrm flipH="1">
              <a:off x="2590800" y="2272159"/>
              <a:ext cx="38100" cy="4252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H="1">
              <a:off x="2651412" y="2282551"/>
              <a:ext cx="38100" cy="4252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4305300" y="4115967"/>
            <a:ext cx="98712" cy="435617"/>
            <a:chOff x="2590800" y="2272159"/>
            <a:chExt cx="98712" cy="435617"/>
          </a:xfrm>
        </p:grpSpPr>
        <p:cxnSp>
          <p:nvCxnSpPr>
            <p:cNvPr id="27" name="Straight Connector 26"/>
            <p:cNvCxnSpPr/>
            <p:nvPr/>
          </p:nvCxnSpPr>
          <p:spPr>
            <a:xfrm flipH="1">
              <a:off x="2590800" y="2272159"/>
              <a:ext cx="38100" cy="4252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H="1">
              <a:off x="2651412" y="2282551"/>
              <a:ext cx="38100" cy="4252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>
            <a:off x="8153400" y="2208846"/>
            <a:ext cx="98712" cy="435617"/>
            <a:chOff x="2590800" y="2272159"/>
            <a:chExt cx="98712" cy="435617"/>
          </a:xfrm>
        </p:grpSpPr>
        <p:cxnSp>
          <p:nvCxnSpPr>
            <p:cNvPr id="30" name="Straight Connector 29"/>
            <p:cNvCxnSpPr/>
            <p:nvPr/>
          </p:nvCxnSpPr>
          <p:spPr>
            <a:xfrm flipH="1">
              <a:off x="2590800" y="2272159"/>
              <a:ext cx="38100" cy="4252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H="1">
              <a:off x="2651412" y="2282551"/>
              <a:ext cx="38100" cy="4252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/>
          <p:nvPr/>
        </p:nvGrpSpPr>
        <p:grpSpPr>
          <a:xfrm>
            <a:off x="7924800" y="4147704"/>
            <a:ext cx="98712" cy="435617"/>
            <a:chOff x="2590800" y="2272159"/>
            <a:chExt cx="98712" cy="435617"/>
          </a:xfrm>
        </p:grpSpPr>
        <p:cxnSp>
          <p:nvCxnSpPr>
            <p:cNvPr id="33" name="Straight Connector 32"/>
            <p:cNvCxnSpPr/>
            <p:nvPr/>
          </p:nvCxnSpPr>
          <p:spPr>
            <a:xfrm flipH="1">
              <a:off x="2590800" y="2272159"/>
              <a:ext cx="38100" cy="4252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H="1">
              <a:off x="2651412" y="2282551"/>
              <a:ext cx="38100" cy="4252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61870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62439" y="1062498"/>
            <a:ext cx="2971800" cy="857250"/>
          </a:xfrm>
          <a:prstGeom prst="rect">
            <a:avLst/>
          </a:prstGeom>
        </p:spPr>
        <p:txBody>
          <a:bodyPr vert="horz" lIns="91305" tIns="45654" rIns="91305" bIns="45654" rtlCol="0" anchor="ctr">
            <a:noAutofit/>
          </a:bodyPr>
          <a:lstStyle>
            <a:lvl1pPr algn="ctr" defTabSz="91318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Sực nhớ	: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341685" y="1337596"/>
            <a:ext cx="6649916" cy="857250"/>
          </a:xfrm>
          <a:prstGeom prst="rect">
            <a:avLst/>
          </a:prstGeom>
        </p:spPr>
        <p:txBody>
          <a:bodyPr vert="horz" lIns="91305" tIns="45654" rIns="91305" bIns="45654" rtlCol="0" anchor="ctr">
            <a:noAutofit/>
          </a:bodyPr>
          <a:lstStyle>
            <a:lvl1pPr algn="ctr" defTabSz="91318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 smtClean="0">
                <a:latin typeface="Arial" pitchFamily="34" charset="0"/>
                <a:cs typeface="Arial" pitchFamily="34" charset="0"/>
              </a:rPr>
              <a:t>đột ngột, bỗng nhiên nhớ ra điều gì.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228599" y="2709863"/>
            <a:ext cx="492345" cy="19570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914400" y="2510281"/>
            <a:ext cx="8077200" cy="1052069"/>
          </a:xfrm>
          <a:prstGeom prst="rect">
            <a:avLst/>
          </a:prstGeom>
        </p:spPr>
        <p:txBody>
          <a:bodyPr vert="horz" lIns="91305" tIns="45654" rIns="91305" bIns="45654" rtlCol="0" anchor="ctr">
            <a:noAutofit/>
          </a:bodyPr>
          <a:lstStyle>
            <a:lvl1pPr algn="ctr" defTabSz="91318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smtClean="0">
                <a:latin typeface="Arial" pitchFamily="34" charset="0"/>
                <a:cs typeface="Arial" pitchFamily="34" charset="0"/>
              </a:rPr>
              <a:t>Em sực nhớ ra là chưa khoá cửa khi ra khỏi nhà.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835721" y="3044825"/>
            <a:ext cx="16383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001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 animBg="1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62439" y="1062498"/>
            <a:ext cx="2971800" cy="857250"/>
          </a:xfrm>
          <a:prstGeom prst="rect">
            <a:avLst/>
          </a:prstGeom>
        </p:spPr>
        <p:txBody>
          <a:bodyPr vert="horz" lIns="91305" tIns="45654" rIns="91305" bIns="45654" rtlCol="0" anchor="ctr">
            <a:noAutofit/>
          </a:bodyPr>
          <a:lstStyle>
            <a:lvl1pPr algn="ctr" defTabSz="91318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Ngẫm nghĩ: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819400" y="1047750"/>
            <a:ext cx="6649916" cy="857250"/>
          </a:xfrm>
          <a:prstGeom prst="rect">
            <a:avLst/>
          </a:prstGeom>
        </p:spPr>
        <p:txBody>
          <a:bodyPr vert="horz" lIns="91305" tIns="45654" rIns="91305" bIns="45654" rtlCol="0" anchor="ctr">
            <a:noAutofit/>
          </a:bodyPr>
          <a:lstStyle>
            <a:lvl1pPr algn="ctr" defTabSz="91318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 smtClean="0">
                <a:latin typeface="Arial" pitchFamily="34" charset="0"/>
                <a:cs typeface="Arial" pitchFamily="34" charset="0"/>
              </a:rPr>
              <a:t>nghĩ kĩ và lâu.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228599" y="2709863"/>
            <a:ext cx="492345" cy="19570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914400" y="2510281"/>
            <a:ext cx="8077200" cy="1052069"/>
          </a:xfrm>
          <a:prstGeom prst="rect">
            <a:avLst/>
          </a:prstGeom>
        </p:spPr>
        <p:txBody>
          <a:bodyPr vert="horz" lIns="91305" tIns="45654" rIns="91305" bIns="45654" rtlCol="0" anchor="ctr">
            <a:noAutofit/>
          </a:bodyPr>
          <a:lstStyle>
            <a:lvl1pPr algn="ctr" defTabSz="91318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smtClean="0">
                <a:latin typeface="Arial" pitchFamily="34" charset="0"/>
                <a:cs typeface="Arial" pitchFamily="34" charset="0"/>
              </a:rPr>
              <a:t>Cô giáo khuyên Na ngẫm nghĩ về chuyện hôm qua.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5016859" y="3044825"/>
            <a:ext cx="218057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6664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 animBg="1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82" b="30348"/>
          <a:stretch/>
        </p:blipFill>
        <p:spPr>
          <a:xfrm>
            <a:off x="3879850" y="4333624"/>
            <a:ext cx="1562100" cy="6027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84614" y="69850"/>
            <a:ext cx="5947064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8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Tia nắng đi đâu?</a:t>
            </a:r>
            <a:endParaRPr lang="en-US" sz="28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08100" y="676275"/>
            <a:ext cx="3581400" cy="181583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Buổi sáng thức dậy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Bé thấy buồn cười: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Có ai đang nhảy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Một bài vui vui.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29200" y="676275"/>
            <a:ext cx="3581400" cy="181583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Tối đến giờ ngủ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Sực nhớ bé tìm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Tìm tia nắng nhỏ: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Ngủ rồi. Lặng im…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08100" y="2571750"/>
            <a:ext cx="3581400" cy="181583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Đó là tia nắng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Nhảy trong lòng tay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Nhảy trên bàn học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Nhảy trên tán cây.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29200" y="2572017"/>
            <a:ext cx="4114800" cy="181583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Bé nằm ngẫm nghĩ: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- Nắng ngủ ở đâu?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- Nắng ngủ nhà nắng!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Mai gặp lại nhau.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83400" y="4514850"/>
            <a:ext cx="3106882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(Thuỵ Anh)</a:t>
            </a:r>
          </a:p>
        </p:txBody>
      </p:sp>
    </p:spTree>
    <p:extLst>
      <p:ext uri="{BB962C8B-B14F-4D97-AF65-F5344CB8AC3E}">
        <p14:creationId xmlns:p14="http://schemas.microsoft.com/office/powerpoint/2010/main" val="4213727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438150"/>
            <a:ext cx="6096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latin typeface="Arial" pitchFamily="34" charset="0"/>
                <a:cs typeface="Arial" pitchFamily="34" charset="0"/>
              </a:rPr>
              <a:t>Dặn dò:</a:t>
            </a:r>
          </a:p>
          <a:p>
            <a:pPr marL="285750" indent="-285750">
              <a:buFontTx/>
              <a:buChar char="-"/>
            </a:pPr>
            <a:r>
              <a:rPr lang="en-US" sz="2800" smtClean="0">
                <a:latin typeface="Arial" pitchFamily="34" charset="0"/>
                <a:cs typeface="Arial" pitchFamily="34" charset="0"/>
              </a:rPr>
              <a:t>Xem lại bài đã học, học thuộc hai khổ thơ cuối bài thơ </a:t>
            </a:r>
            <a:r>
              <a:rPr lang="en-US" sz="2800" i="1" smtClean="0">
                <a:latin typeface="Arial" pitchFamily="34" charset="0"/>
                <a:cs typeface="Arial" pitchFamily="34" charset="0"/>
              </a:rPr>
              <a:t>Tia nắng đi đâu?</a:t>
            </a:r>
          </a:p>
          <a:p>
            <a:pPr marL="285750" indent="-285750">
              <a:buFontTx/>
              <a:buChar char="-"/>
            </a:pPr>
            <a:r>
              <a:rPr lang="en-US" sz="2800" smtClean="0">
                <a:latin typeface="Arial" pitchFamily="34" charset="0"/>
                <a:cs typeface="Arial" pitchFamily="34" charset="0"/>
              </a:rPr>
              <a:t>Xem bài mới </a:t>
            </a:r>
            <a:r>
              <a:rPr lang="en-US" sz="2800" i="1" smtClean="0">
                <a:latin typeface="Arial" pitchFamily="34" charset="0"/>
                <a:cs typeface="Arial" pitchFamily="34" charset="0"/>
              </a:rPr>
              <a:t>Giấc mơ buổi sáng </a:t>
            </a:r>
            <a:r>
              <a:rPr lang="en-US" sz="2800" smtClean="0">
                <a:latin typeface="Arial" pitchFamily="34" charset="0"/>
                <a:cs typeface="Arial" pitchFamily="34" charset="0"/>
              </a:rPr>
              <a:t>trang 126.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851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670</TotalTime>
  <Words>420</Words>
  <Application>Microsoft Office PowerPoint</Application>
  <PresentationFormat>On-screen Show (16:9)</PresentationFormat>
  <Paragraphs>87</Paragraphs>
  <Slides>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</cp:lastModifiedBy>
  <cp:revision>111</cp:revision>
  <dcterms:created xsi:type="dcterms:W3CDTF">2020-12-08T15:48:47Z</dcterms:created>
  <dcterms:modified xsi:type="dcterms:W3CDTF">2024-04-15T09:41:10Z</dcterms:modified>
</cp:coreProperties>
</file>