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007577220" r:id="rId3"/>
    <p:sldId id="2007577193" r:id="rId4"/>
    <p:sldId id="2007577192" r:id="rId5"/>
    <p:sldId id="2007577194" r:id="rId6"/>
    <p:sldId id="2007577198" r:id="rId7"/>
    <p:sldId id="2007577222" r:id="rId8"/>
    <p:sldId id="2007577224" r:id="rId9"/>
    <p:sldId id="2007577199" r:id="rId10"/>
    <p:sldId id="2007577183" r:id="rId11"/>
    <p:sldId id="2007577225" r:id="rId12"/>
    <p:sldId id="2007577226" r:id="rId13"/>
    <p:sldId id="2007577227" r:id="rId14"/>
    <p:sldId id="2007577228" r:id="rId15"/>
    <p:sldId id="2007577202" r:id="rId16"/>
    <p:sldId id="2007577201" r:id="rId17"/>
    <p:sldId id="2007577200"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9"/>
    <a:srgbClr val="E36022"/>
    <a:srgbClr val="F7D56F"/>
    <a:srgbClr val="FCECC3"/>
    <a:srgbClr val="CEEAB0"/>
    <a:srgbClr val="88B1A5"/>
    <a:srgbClr val="69ABC6"/>
    <a:srgbClr val="EC943B"/>
    <a:srgbClr val="FFFF80"/>
    <a:srgbClr val="F7E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9" autoAdjust="0"/>
    <p:restoredTop sz="93202" autoAdjust="0"/>
  </p:normalViewPr>
  <p:slideViewPr>
    <p:cSldViewPr snapToGrid="0">
      <p:cViewPr varScale="1">
        <p:scale>
          <a:sx n="62" d="100"/>
          <a:sy n="62" d="100"/>
        </p:scale>
        <p:origin x="753" y="36"/>
      </p:cViewPr>
      <p:guideLst/>
    </p:cSldViewPr>
  </p:slideViewPr>
  <p:notesTextViewPr>
    <p:cViewPr>
      <p:scale>
        <a:sx n="1" d="1"/>
        <a:sy n="1" d="1"/>
      </p:scale>
      <p:origin x="0" y="0"/>
    </p:cViewPr>
  </p:notesTextViewPr>
  <p:sorterViewPr>
    <p:cViewPr>
      <p:scale>
        <a:sx n="100" d="100"/>
        <a:sy n="100" d="100"/>
      </p:scale>
      <p:origin x="0" y="-23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C68C4-E129-4943-9EB7-A94F53245FFB}" type="datetimeFigureOut">
              <a:rPr lang="zh-CN" altLang="en-US" smtClean="0"/>
              <a:t>2024/12/10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3BD35-1189-42DF-90F4-FF07692DA867}" type="slidenum">
              <a:rPr lang="zh-CN" altLang="en-US" smtClean="0"/>
              <a:t>‹#›</a:t>
            </a:fld>
            <a:endParaRPr lang="zh-CN" altLang="en-US"/>
          </a:p>
        </p:txBody>
      </p:sp>
    </p:spTree>
    <p:extLst>
      <p:ext uri="{BB962C8B-B14F-4D97-AF65-F5344CB8AC3E}">
        <p14:creationId xmlns:p14="http://schemas.microsoft.com/office/powerpoint/2010/main" val="85943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753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1825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292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0319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795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6B500F-9AF2-4557-9816-65B63D71EC7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B4E010-380F-467E-82A0-5413F9ECFA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D502970-C115-444D-81DA-C84ED040E504}"/>
              </a:ext>
            </a:extLst>
          </p:cNvPr>
          <p:cNvSpPr>
            <a:spLocks noGrp="1"/>
          </p:cNvSpPr>
          <p:nvPr>
            <p:ph type="dt" sz="half" idx="10"/>
          </p:nvPr>
        </p:nvSpPr>
        <p:spPr/>
        <p:txBody>
          <a:bodyPr/>
          <a:lstStyle/>
          <a:p>
            <a:fld id="{032554EB-4C62-4957-B789-FDFDF47FEB37}"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D8CABC36-C7AB-4CF5-8859-78CACC1E9E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BEF7CF-B9DA-4771-A5C7-1B322DB7E2C2}"/>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22712148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7E3D62-591E-44FB-9708-826D5C5D61F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AAE69-16C0-4219-976E-853DC375A25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5381D5-1B84-431C-9109-C659C671B6DB}"/>
              </a:ext>
            </a:extLst>
          </p:cNvPr>
          <p:cNvSpPr>
            <a:spLocks noGrp="1"/>
          </p:cNvSpPr>
          <p:nvPr>
            <p:ph type="dt" sz="half" idx="10"/>
          </p:nvPr>
        </p:nvSpPr>
        <p:spPr/>
        <p:txBody>
          <a:bodyPr/>
          <a:lstStyle/>
          <a:p>
            <a:fld id="{032554EB-4C62-4957-B789-FDFDF47FEB37}"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715E055D-783C-4DD7-AE29-B8869319373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BF691F9-3B39-4DAB-8E45-1C1DCEAC4EA5}"/>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5060667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965D7DC-F268-43F5-A10B-000651A2102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E835945-4014-4850-BDA3-11ECAB3EAAB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A701F3-4D56-44C2-B65F-035D8A93FFC9}"/>
              </a:ext>
            </a:extLst>
          </p:cNvPr>
          <p:cNvSpPr>
            <a:spLocks noGrp="1"/>
          </p:cNvSpPr>
          <p:nvPr>
            <p:ph type="dt" sz="half" idx="10"/>
          </p:nvPr>
        </p:nvSpPr>
        <p:spPr/>
        <p:txBody>
          <a:bodyPr/>
          <a:lstStyle/>
          <a:p>
            <a:fld id="{032554EB-4C62-4957-B789-FDFDF47FEB37}"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7630979B-EF7F-4834-8A21-7F4E58BB62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D74CE3-BB16-4B37-BE1B-00987051ECBE}"/>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22308535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8406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562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1089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4794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6799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194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7657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34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633447-33BB-4328-B26C-2BC7F40FD78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77E4736-239A-4736-B21F-4F8B373E665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C0F49C-3FC2-4545-8E1D-213E49A806F4}"/>
              </a:ext>
            </a:extLst>
          </p:cNvPr>
          <p:cNvSpPr>
            <a:spLocks noGrp="1"/>
          </p:cNvSpPr>
          <p:nvPr>
            <p:ph type="dt" sz="half" idx="10"/>
          </p:nvPr>
        </p:nvSpPr>
        <p:spPr/>
        <p:txBody>
          <a:bodyPr/>
          <a:lstStyle/>
          <a:p>
            <a:fld id="{032554EB-4C62-4957-B789-FDFDF47FEB37}"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302FFC93-6BFC-41DD-9BF6-5A0E996D9F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F47C59-9AD4-4908-803D-4E1B089310B2}"/>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5157660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3047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538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099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DB13AF-C57B-47FB-B9EC-55DD100E4D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D597EA6-9A62-453C-A0A9-79A3F212A4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E018424-7B6A-43A2-971A-E7CA7D229B54}"/>
              </a:ext>
            </a:extLst>
          </p:cNvPr>
          <p:cNvSpPr>
            <a:spLocks noGrp="1"/>
          </p:cNvSpPr>
          <p:nvPr>
            <p:ph type="dt" sz="half" idx="10"/>
          </p:nvPr>
        </p:nvSpPr>
        <p:spPr/>
        <p:txBody>
          <a:bodyPr/>
          <a:lstStyle/>
          <a:p>
            <a:fld id="{032554EB-4C62-4957-B789-FDFDF47FEB37}"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682CDB67-0668-4191-90A7-B7773D28BB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980643-A9EE-4814-B715-5270047A2933}"/>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637610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1B65AB-ECA5-4B0C-9500-FB3CE0C9B6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33B2531-E18E-43A1-8F6C-BF455493A97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0A925BC-3CF6-406B-8D54-39EAB177BF4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41605D9-4286-4E04-B114-A90507830B76}"/>
              </a:ext>
            </a:extLst>
          </p:cNvPr>
          <p:cNvSpPr>
            <a:spLocks noGrp="1"/>
          </p:cNvSpPr>
          <p:nvPr>
            <p:ph type="dt" sz="half" idx="10"/>
          </p:nvPr>
        </p:nvSpPr>
        <p:spPr/>
        <p:txBody>
          <a:bodyPr/>
          <a:lstStyle/>
          <a:p>
            <a:fld id="{032554EB-4C62-4957-B789-FDFDF47FEB37}" type="datetimeFigureOut">
              <a:rPr lang="zh-CN" altLang="en-US" smtClean="0"/>
              <a:t>2024/12/10</a:t>
            </a:fld>
            <a:endParaRPr lang="zh-CN" altLang="en-US"/>
          </a:p>
        </p:txBody>
      </p:sp>
      <p:sp>
        <p:nvSpPr>
          <p:cNvPr id="6" name="页脚占位符 5">
            <a:extLst>
              <a:ext uri="{FF2B5EF4-FFF2-40B4-BE49-F238E27FC236}">
                <a16:creationId xmlns:a16="http://schemas.microsoft.com/office/drawing/2014/main" id="{A0FDE458-0455-4AF8-943D-1627EE7FED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B08360F-7755-412D-9601-529A273364DD}"/>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39581833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52A8EC-8670-482C-8CFC-F0542F9507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CA2C9B0-24A0-4513-8EC0-D18BFF2C4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A6D3269-70B7-459D-BF09-2560C489895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D18EE88-6018-4A7E-AD9C-ECAC25A98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42ADCE-C05D-4617-9750-1FB4F74784B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0ED218-77D5-4508-B129-75068F1395C2}"/>
              </a:ext>
            </a:extLst>
          </p:cNvPr>
          <p:cNvSpPr>
            <a:spLocks noGrp="1"/>
          </p:cNvSpPr>
          <p:nvPr>
            <p:ph type="dt" sz="half" idx="10"/>
          </p:nvPr>
        </p:nvSpPr>
        <p:spPr/>
        <p:txBody>
          <a:bodyPr/>
          <a:lstStyle/>
          <a:p>
            <a:fld id="{032554EB-4C62-4957-B789-FDFDF47FEB37}" type="datetimeFigureOut">
              <a:rPr lang="zh-CN" altLang="en-US" smtClean="0"/>
              <a:t>2024/12/10</a:t>
            </a:fld>
            <a:endParaRPr lang="zh-CN" altLang="en-US"/>
          </a:p>
        </p:txBody>
      </p:sp>
      <p:sp>
        <p:nvSpPr>
          <p:cNvPr id="8" name="页脚占位符 7">
            <a:extLst>
              <a:ext uri="{FF2B5EF4-FFF2-40B4-BE49-F238E27FC236}">
                <a16:creationId xmlns:a16="http://schemas.microsoft.com/office/drawing/2014/main" id="{29C6A662-2814-4F64-897B-292BDB3C16B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3C72CC1-6330-40FD-AF12-C05BA3DB1462}"/>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5738952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0C240-9801-43D9-BB59-C50069161C7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6F0BBCA-4071-4B6D-99D0-2FCF201BD376}"/>
              </a:ext>
            </a:extLst>
          </p:cNvPr>
          <p:cNvSpPr>
            <a:spLocks noGrp="1"/>
          </p:cNvSpPr>
          <p:nvPr>
            <p:ph type="dt" sz="half" idx="10"/>
          </p:nvPr>
        </p:nvSpPr>
        <p:spPr/>
        <p:txBody>
          <a:bodyPr/>
          <a:lstStyle/>
          <a:p>
            <a:fld id="{032554EB-4C62-4957-B789-FDFDF47FEB37}" type="datetimeFigureOut">
              <a:rPr lang="zh-CN" altLang="en-US" smtClean="0"/>
              <a:t>2024/12/10</a:t>
            </a:fld>
            <a:endParaRPr lang="zh-CN" altLang="en-US"/>
          </a:p>
        </p:txBody>
      </p:sp>
      <p:sp>
        <p:nvSpPr>
          <p:cNvPr id="4" name="页脚占位符 3">
            <a:extLst>
              <a:ext uri="{FF2B5EF4-FFF2-40B4-BE49-F238E27FC236}">
                <a16:creationId xmlns:a16="http://schemas.microsoft.com/office/drawing/2014/main" id="{648A0009-A13E-4F9E-9A9A-5633CDEC1C1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B35AF91-5C24-448C-A858-F69958BFAC5E}"/>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842639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FF3B21-1649-4785-B69C-E07DF377C673}"/>
              </a:ext>
            </a:extLst>
          </p:cNvPr>
          <p:cNvSpPr>
            <a:spLocks noGrp="1"/>
          </p:cNvSpPr>
          <p:nvPr>
            <p:ph type="dt" sz="half" idx="10"/>
          </p:nvPr>
        </p:nvSpPr>
        <p:spPr/>
        <p:txBody>
          <a:bodyPr/>
          <a:lstStyle/>
          <a:p>
            <a:fld id="{032554EB-4C62-4957-B789-FDFDF47FEB37}" type="datetimeFigureOut">
              <a:rPr lang="zh-CN" altLang="en-US" smtClean="0"/>
              <a:t>2024/12/10</a:t>
            </a:fld>
            <a:endParaRPr lang="zh-CN" altLang="en-US"/>
          </a:p>
        </p:txBody>
      </p:sp>
      <p:sp>
        <p:nvSpPr>
          <p:cNvPr id="3" name="页脚占位符 2">
            <a:extLst>
              <a:ext uri="{FF2B5EF4-FFF2-40B4-BE49-F238E27FC236}">
                <a16:creationId xmlns:a16="http://schemas.microsoft.com/office/drawing/2014/main" id="{D7CC82AC-FA30-415A-974A-24FA4845CB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6A4651C-08B4-403C-A6FB-E519C6204B6A}"/>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052770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A096BB-77E0-4842-9469-7AF6074B7D2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4E7C16E-89ED-439B-9164-D17AD67959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A3F6DB5-9999-475A-995E-9C5895A31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09CB54-5B77-47D4-B4EA-AFB57E881DC0}"/>
              </a:ext>
            </a:extLst>
          </p:cNvPr>
          <p:cNvSpPr>
            <a:spLocks noGrp="1"/>
          </p:cNvSpPr>
          <p:nvPr>
            <p:ph type="dt" sz="half" idx="10"/>
          </p:nvPr>
        </p:nvSpPr>
        <p:spPr/>
        <p:txBody>
          <a:bodyPr/>
          <a:lstStyle/>
          <a:p>
            <a:fld id="{032554EB-4C62-4957-B789-FDFDF47FEB37}" type="datetimeFigureOut">
              <a:rPr lang="zh-CN" altLang="en-US" smtClean="0"/>
              <a:t>2024/12/10</a:t>
            </a:fld>
            <a:endParaRPr lang="zh-CN" altLang="en-US"/>
          </a:p>
        </p:txBody>
      </p:sp>
      <p:sp>
        <p:nvSpPr>
          <p:cNvPr id="6" name="页脚占位符 5">
            <a:extLst>
              <a:ext uri="{FF2B5EF4-FFF2-40B4-BE49-F238E27FC236}">
                <a16:creationId xmlns:a16="http://schemas.microsoft.com/office/drawing/2014/main" id="{2CDC461A-B974-4EE6-8DDA-B844B49D52B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26E566-373C-4EBA-AED5-428C3130E63B}"/>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42864945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CB1265-1816-4D68-B8A9-4E7C4E6134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47ACE9-F03B-4DF9-BACF-A66016818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F4925EA-F972-46DF-BC56-9F6A985BB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747A489-56F7-457E-AF3E-6936A2A3CEC1}"/>
              </a:ext>
            </a:extLst>
          </p:cNvPr>
          <p:cNvSpPr>
            <a:spLocks noGrp="1"/>
          </p:cNvSpPr>
          <p:nvPr>
            <p:ph type="dt" sz="half" idx="10"/>
          </p:nvPr>
        </p:nvSpPr>
        <p:spPr/>
        <p:txBody>
          <a:bodyPr/>
          <a:lstStyle/>
          <a:p>
            <a:fld id="{032554EB-4C62-4957-B789-FDFDF47FEB37}" type="datetimeFigureOut">
              <a:rPr lang="zh-CN" altLang="en-US" smtClean="0"/>
              <a:t>2024/12/10</a:t>
            </a:fld>
            <a:endParaRPr lang="zh-CN" altLang="en-US"/>
          </a:p>
        </p:txBody>
      </p:sp>
      <p:sp>
        <p:nvSpPr>
          <p:cNvPr id="6" name="页脚占位符 5">
            <a:extLst>
              <a:ext uri="{FF2B5EF4-FFF2-40B4-BE49-F238E27FC236}">
                <a16:creationId xmlns:a16="http://schemas.microsoft.com/office/drawing/2014/main" id="{C13216C3-45B3-455D-86EF-1B1D1228DA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41BD9B9-C6A7-437E-89A9-82C52D07D99D}"/>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FBFCE6A3-4092-C45A-CCD9-F549F13B09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17579" y="2349756"/>
            <a:ext cx="1548251" cy="1548251"/>
          </a:xfrm>
          <a:prstGeom prst="rect">
            <a:avLst/>
          </a:prstGeom>
        </p:spPr>
      </p:pic>
    </p:spTree>
    <p:extLst>
      <p:ext uri="{BB962C8B-B14F-4D97-AF65-F5344CB8AC3E}">
        <p14:creationId xmlns:p14="http://schemas.microsoft.com/office/powerpoint/2010/main" val="11656431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5A23960-8992-439F-A1C1-DBD4FD3F9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599F889-7C44-4274-8594-224FF05A3D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D19B2D-DFCA-4A09-98CD-99E18C34C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554EB-4C62-4957-B789-FDFDF47FEB37}"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3FB366DC-A4B9-4D71-A6DC-0AF46BF974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C13D5D0-40A9-4131-ADE3-9285B39D47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4195703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10/12/2024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45496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microsoft.com/office/2007/relationships/hdphoto" Target="../media/hdphoto4.wdp"/><Relationship Id="rId4" Type="http://schemas.openxmlformats.org/officeDocument/2006/relationships/image" Target="../media/image12.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0722606" h="8229600">
                <a:moveTo>
                  <a:pt x="0" y="0"/>
                </a:moveTo>
                <a:lnTo>
                  <a:pt x="10722606" y="0"/>
                </a:lnTo>
                <a:lnTo>
                  <a:pt x="10722606" y="8229600"/>
                </a:lnTo>
                <a:lnTo>
                  <a:pt x="0" y="8229600"/>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09600" y="3683000"/>
            <a:ext cx="2692654" cy="2946400"/>
          </a:xfrm>
          <a:custGeom>
            <a:avLst/>
            <a:gdLst/>
            <a:ahLst/>
            <a:cxnLst/>
            <a:rect l="l" t="t" r="r" b="b"/>
            <a:pathLst>
              <a:path w="7468362" h="8229600">
                <a:moveTo>
                  <a:pt x="0" y="0"/>
                </a:moveTo>
                <a:lnTo>
                  <a:pt x="7468362" y="0"/>
                </a:lnTo>
                <a:lnTo>
                  <a:pt x="7468362" y="8229600"/>
                </a:lnTo>
                <a:lnTo>
                  <a:pt x="0" y="8229600"/>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pic>
        <p:nvPicPr>
          <p:cNvPr id="5" name="Picture 4">
            <a:extLst>
              <a:ext uri="{FF2B5EF4-FFF2-40B4-BE49-F238E27FC236}">
                <a16:creationId xmlns:a16="http://schemas.microsoft.com/office/drawing/2014/main" id="{31F02A5D-CC51-5623-4ED2-0E8CD5009CB7}"/>
              </a:ext>
            </a:extLst>
          </p:cNvPr>
          <p:cNvPicPr>
            <a:picLocks noChangeAspect="1"/>
          </p:cNvPicPr>
          <p:nvPr/>
        </p:nvPicPr>
        <p:blipFill>
          <a:blip r:embed="rId4"/>
          <a:stretch>
            <a:fillRect/>
          </a:stretch>
        </p:blipFill>
        <p:spPr>
          <a:xfrm>
            <a:off x="4352393" y="458441"/>
            <a:ext cx="3487214" cy="1499746"/>
          </a:xfrm>
          <a:prstGeom prst="rect">
            <a:avLst/>
          </a:prstGeom>
        </p:spPr>
      </p:pic>
      <p:pic>
        <p:nvPicPr>
          <p:cNvPr id="8" name="Picture 7">
            <a:extLst>
              <a:ext uri="{FF2B5EF4-FFF2-40B4-BE49-F238E27FC236}">
                <a16:creationId xmlns:a16="http://schemas.microsoft.com/office/drawing/2014/main" id="{04B4D9AE-9C17-D805-E3A9-9CD6773312C5}"/>
              </a:ext>
            </a:extLst>
          </p:cNvPr>
          <p:cNvPicPr>
            <a:picLocks noChangeAspect="1"/>
          </p:cNvPicPr>
          <p:nvPr/>
        </p:nvPicPr>
        <p:blipFill>
          <a:blip r:embed="rId5"/>
          <a:stretch>
            <a:fillRect/>
          </a:stretch>
        </p:blipFill>
        <p:spPr>
          <a:xfrm>
            <a:off x="1053290" y="1963231"/>
            <a:ext cx="10303133" cy="2670279"/>
          </a:xfrm>
          <a:prstGeom prst="rect">
            <a:avLst/>
          </a:prstGeom>
        </p:spPr>
      </p:pic>
      <p:pic>
        <p:nvPicPr>
          <p:cNvPr id="9" name="Picture 8">
            <a:extLst>
              <a:ext uri="{FF2B5EF4-FFF2-40B4-BE49-F238E27FC236}">
                <a16:creationId xmlns:a16="http://schemas.microsoft.com/office/drawing/2014/main" id="{81A0A74B-DF3A-EC91-9945-9A693DE77C84}"/>
              </a:ext>
            </a:extLst>
          </p:cNvPr>
          <p:cNvPicPr>
            <a:picLocks noChangeAspect="1"/>
          </p:cNvPicPr>
          <p:nvPr/>
        </p:nvPicPr>
        <p:blipFill>
          <a:blip r:embed="rId6"/>
          <a:stretch>
            <a:fillRect/>
          </a:stretch>
        </p:blipFill>
        <p:spPr>
          <a:xfrm>
            <a:off x="7820553" y="4672119"/>
            <a:ext cx="4127350" cy="6706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857D072C-7A58-47CE-9F64-CD81C9D02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a:extLst>
              <a:ext uri="{FF2B5EF4-FFF2-40B4-BE49-F238E27FC236}">
                <a16:creationId xmlns:a16="http://schemas.microsoft.com/office/drawing/2014/main" id="{2F97B1D4-0F65-4D1C-809F-C064E029D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a:extLst>
              <a:ext uri="{FF2B5EF4-FFF2-40B4-BE49-F238E27FC236}">
                <a16:creationId xmlns:a16="http://schemas.microsoft.com/office/drawing/2014/main" id="{5B8B9B6C-1405-4C28-9ADA-FDBC77EA59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a:extLst>
              <a:ext uri="{FF2B5EF4-FFF2-40B4-BE49-F238E27FC236}">
                <a16:creationId xmlns:a16="http://schemas.microsoft.com/office/drawing/2014/main" id="{5D905660-AD0E-44E0-A416-A8B742DEC59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a:extLst>
              <a:ext uri="{FF2B5EF4-FFF2-40B4-BE49-F238E27FC236}">
                <a16:creationId xmlns:a16="http://schemas.microsoft.com/office/drawing/2014/main" id="{09676226-E42F-4EE1-BEA6-7ADA83277D2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a:extLst>
              <a:ext uri="{FF2B5EF4-FFF2-40B4-BE49-F238E27FC236}">
                <a16:creationId xmlns:a16="http://schemas.microsoft.com/office/drawing/2014/main" id="{E4F1A80D-F103-4F7E-B235-575838C4C79F}"/>
              </a:ext>
            </a:extLst>
          </p:cNvPr>
          <p:cNvSpPr/>
          <p:nvPr/>
        </p:nvSpPr>
        <p:spPr>
          <a:xfrm>
            <a:off x="1005840" y="1695558"/>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28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Sông Đà: </a:t>
            </a:r>
            <a:r>
              <a:rPr lang="vi-VN" sz="28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phụ lưu lớn nhất của sông Hồng, chảy từ Lai Châu qua các tỉnh Điện Biên, Sơn La, Hoà Bình, Phú Thọ. (Trên sông Đà, tại khu vực tỉnh Hoà Bình, các chuyên gia Liên Xô đã giúp Việt Nam xây dựng một công trình thuỷ điện lớn.)</a:t>
            </a:r>
          </a:p>
        </p:txBody>
      </p:sp>
      <p:pic>
        <p:nvPicPr>
          <p:cNvPr id="4" name="Picture 3">
            <a:extLst>
              <a:ext uri="{FF2B5EF4-FFF2-40B4-BE49-F238E27FC236}">
                <a16:creationId xmlns:a16="http://schemas.microsoft.com/office/drawing/2014/main" id="{9F596DDD-6853-1132-52DA-4DB2FD95D1C6}"/>
              </a:ext>
            </a:extLst>
          </p:cNvPr>
          <p:cNvPicPr>
            <a:picLocks noChangeAspect="1"/>
          </p:cNvPicPr>
          <p:nvPr/>
        </p:nvPicPr>
        <p:blipFill>
          <a:blip r:embed="rId8"/>
          <a:stretch>
            <a:fillRect/>
          </a:stretch>
        </p:blipFill>
        <p:spPr>
          <a:xfrm>
            <a:off x="3749040" y="267154"/>
            <a:ext cx="4698171" cy="1243692"/>
          </a:xfrm>
          <a:prstGeom prst="rect">
            <a:avLst/>
          </a:prstGeom>
        </p:spPr>
      </p:pic>
      <p:pic>
        <p:nvPicPr>
          <p:cNvPr id="2" name="Picture 6" descr="Sông Đà: Dòng sông ánh sáng">
            <a:extLst>
              <a:ext uri="{FF2B5EF4-FFF2-40B4-BE49-F238E27FC236}">
                <a16:creationId xmlns:a16="http://schemas.microsoft.com/office/drawing/2014/main" id="{527F5883-04A2-6FDE-5D79-31DC6858EE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5343" y="3522279"/>
            <a:ext cx="3889137" cy="29399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8101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857D072C-7A58-47CE-9F64-CD81C9D02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a:extLst>
              <a:ext uri="{FF2B5EF4-FFF2-40B4-BE49-F238E27FC236}">
                <a16:creationId xmlns:a16="http://schemas.microsoft.com/office/drawing/2014/main" id="{2F97B1D4-0F65-4D1C-809F-C064E029D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a:extLst>
              <a:ext uri="{FF2B5EF4-FFF2-40B4-BE49-F238E27FC236}">
                <a16:creationId xmlns:a16="http://schemas.microsoft.com/office/drawing/2014/main" id="{5B8B9B6C-1405-4C28-9ADA-FDBC77EA59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a:extLst>
              <a:ext uri="{FF2B5EF4-FFF2-40B4-BE49-F238E27FC236}">
                <a16:creationId xmlns:a16="http://schemas.microsoft.com/office/drawing/2014/main" id="{5D905660-AD0E-44E0-A416-A8B742DEC59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a:extLst>
              <a:ext uri="{FF2B5EF4-FFF2-40B4-BE49-F238E27FC236}">
                <a16:creationId xmlns:a16="http://schemas.microsoft.com/office/drawing/2014/main" id="{09676226-E42F-4EE1-BEA6-7ADA83277D2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a:extLst>
              <a:ext uri="{FF2B5EF4-FFF2-40B4-BE49-F238E27FC236}">
                <a16:creationId xmlns:a16="http://schemas.microsoft.com/office/drawing/2014/main" id="{E4F1A80D-F103-4F7E-B235-575838C4C79F}"/>
              </a:ext>
            </a:extLst>
          </p:cNvPr>
          <p:cNvSpPr/>
          <p:nvPr/>
        </p:nvSpPr>
        <p:spPr>
          <a:xfrm>
            <a:off x="1005840" y="1695558"/>
            <a:ext cx="1062736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36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Ba-la-lai-ca: </a:t>
            </a:r>
            <a:r>
              <a:rPr lang="vi-VN" sz="3600" dirty="0">
                <a:solidFill>
                  <a:schemeClr val="bg1"/>
                </a:solidFill>
                <a:latin typeface="Cambria" panose="02040503050406030204" pitchFamily="18" charset="0"/>
                <a:ea typeface="Cambria" panose="02040503050406030204" pitchFamily="18" charset="0"/>
                <a:cs typeface="Times New Roman" panose="02020603050405020304" pitchFamily="18" charset="0"/>
              </a:rPr>
              <a:t>tên một loại đàn 3 dây của người Nga.</a:t>
            </a:r>
          </a:p>
        </p:txBody>
      </p:sp>
      <p:pic>
        <p:nvPicPr>
          <p:cNvPr id="4" name="Picture 3">
            <a:extLst>
              <a:ext uri="{FF2B5EF4-FFF2-40B4-BE49-F238E27FC236}">
                <a16:creationId xmlns:a16="http://schemas.microsoft.com/office/drawing/2014/main" id="{9F596DDD-6853-1132-52DA-4DB2FD95D1C6}"/>
              </a:ext>
            </a:extLst>
          </p:cNvPr>
          <p:cNvPicPr>
            <a:picLocks noChangeAspect="1"/>
          </p:cNvPicPr>
          <p:nvPr/>
        </p:nvPicPr>
        <p:blipFill>
          <a:blip r:embed="rId8"/>
          <a:stretch>
            <a:fillRect/>
          </a:stretch>
        </p:blipFill>
        <p:spPr>
          <a:xfrm>
            <a:off x="3749040" y="267154"/>
            <a:ext cx="4698171" cy="1243692"/>
          </a:xfrm>
          <a:prstGeom prst="rect">
            <a:avLst/>
          </a:prstGeom>
        </p:spPr>
      </p:pic>
      <p:grpSp>
        <p:nvGrpSpPr>
          <p:cNvPr id="5" name="Group 4">
            <a:extLst>
              <a:ext uri="{FF2B5EF4-FFF2-40B4-BE49-F238E27FC236}">
                <a16:creationId xmlns:a16="http://schemas.microsoft.com/office/drawing/2014/main" id="{7A6C8EED-8A12-0429-8B4B-DC184223BA89}"/>
              </a:ext>
            </a:extLst>
          </p:cNvPr>
          <p:cNvGrpSpPr/>
          <p:nvPr/>
        </p:nvGrpSpPr>
        <p:grpSpPr>
          <a:xfrm>
            <a:off x="3932140" y="2973638"/>
            <a:ext cx="4073940" cy="3132521"/>
            <a:chOff x="8735358" y="1224510"/>
            <a:chExt cx="3861358" cy="2859710"/>
          </a:xfrm>
        </p:grpSpPr>
        <p:sp>
          <p:nvSpPr>
            <p:cNvPr id="6" name="Rectangle: Diagonal Corners Rounded 5">
              <a:extLst>
                <a:ext uri="{FF2B5EF4-FFF2-40B4-BE49-F238E27FC236}">
                  <a16:creationId xmlns:a16="http://schemas.microsoft.com/office/drawing/2014/main" id="{534A053A-F927-9AA2-4DFC-101CBEE3A2E9}"/>
                </a:ext>
              </a:extLst>
            </p:cNvPr>
            <p:cNvSpPr/>
            <p:nvPr/>
          </p:nvSpPr>
          <p:spPr>
            <a:xfrm>
              <a:off x="8735358" y="1224510"/>
              <a:ext cx="3861358" cy="2859710"/>
            </a:xfrm>
            <a:prstGeom prst="round2DiagRect">
              <a:avLst/>
            </a:prstGeom>
            <a:solidFill>
              <a:schemeClr val="bg1"/>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Khám phá đàn Balalaika biểu tượng văn hóa nước Nga - Du lịch Nga">
              <a:extLst>
                <a:ext uri="{FF2B5EF4-FFF2-40B4-BE49-F238E27FC236}">
                  <a16:creationId xmlns:a16="http://schemas.microsoft.com/office/drawing/2014/main" id="{A5E7E9FC-F1DD-4420-1A64-814E0C03C43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539707">
              <a:off x="9155755" y="1263288"/>
              <a:ext cx="2747535" cy="2747535"/>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21770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857D072C-7A58-47CE-9F64-CD81C9D02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a:extLst>
              <a:ext uri="{FF2B5EF4-FFF2-40B4-BE49-F238E27FC236}">
                <a16:creationId xmlns:a16="http://schemas.microsoft.com/office/drawing/2014/main" id="{2F97B1D4-0F65-4D1C-809F-C064E029D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a:extLst>
              <a:ext uri="{FF2B5EF4-FFF2-40B4-BE49-F238E27FC236}">
                <a16:creationId xmlns:a16="http://schemas.microsoft.com/office/drawing/2014/main" id="{5B8B9B6C-1405-4C28-9ADA-FDBC77EA59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a:extLst>
              <a:ext uri="{FF2B5EF4-FFF2-40B4-BE49-F238E27FC236}">
                <a16:creationId xmlns:a16="http://schemas.microsoft.com/office/drawing/2014/main" id="{5D905660-AD0E-44E0-A416-A8B742DEC59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a:extLst>
              <a:ext uri="{FF2B5EF4-FFF2-40B4-BE49-F238E27FC236}">
                <a16:creationId xmlns:a16="http://schemas.microsoft.com/office/drawing/2014/main" id="{09676226-E42F-4EE1-BEA6-7ADA83277D2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a:extLst>
              <a:ext uri="{FF2B5EF4-FFF2-40B4-BE49-F238E27FC236}">
                <a16:creationId xmlns:a16="http://schemas.microsoft.com/office/drawing/2014/main" id="{E4F1A80D-F103-4F7E-B235-575838C4C79F}"/>
              </a:ext>
            </a:extLst>
          </p:cNvPr>
          <p:cNvSpPr/>
          <p:nvPr/>
        </p:nvSpPr>
        <p:spPr>
          <a:xfrm>
            <a:off x="1026160" y="1512678"/>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32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Cao nguyên</a:t>
            </a:r>
            <a:r>
              <a:rPr lang="en-US" sz="32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 </a:t>
            </a:r>
            <a:r>
              <a:rPr lang="vi-VN" sz="3200" dirty="0">
                <a:solidFill>
                  <a:schemeClr val="bg1"/>
                </a:solidFill>
                <a:latin typeface="Cambria" panose="02040503050406030204" pitchFamily="18" charset="0"/>
                <a:ea typeface="Cambria" panose="02040503050406030204" pitchFamily="18" charset="0"/>
                <a:cs typeface="Times New Roman" panose="02020603050405020304" pitchFamily="18" charset="0"/>
              </a:rPr>
              <a:t>vùng đất rộng và cao, xung quanh có sườn dốc, bề mặt bằng ph</a:t>
            </a:r>
            <a:r>
              <a:rPr lang="en-US" sz="3200" dirty="0">
                <a:solidFill>
                  <a:schemeClr val="bg1"/>
                </a:solidFill>
                <a:latin typeface="Cambria" panose="02040503050406030204" pitchFamily="18" charset="0"/>
                <a:ea typeface="Cambria" panose="02040503050406030204" pitchFamily="18" charset="0"/>
                <a:cs typeface="Times New Roman" panose="02020603050405020304" pitchFamily="18" charset="0"/>
              </a:rPr>
              <a:t>ẳ</a:t>
            </a:r>
            <a:r>
              <a:rPr lang="vi-VN" sz="3200" dirty="0">
                <a:solidFill>
                  <a:schemeClr val="bg1"/>
                </a:solidFill>
                <a:latin typeface="Cambria" panose="02040503050406030204" pitchFamily="18" charset="0"/>
                <a:ea typeface="Cambria" panose="02040503050406030204" pitchFamily="18" charset="0"/>
                <a:cs typeface="Times New Roman" panose="02020603050405020304" pitchFamily="18" charset="0"/>
              </a:rPr>
              <a:t>ng hoặc lượn sóng; </a:t>
            </a:r>
            <a:endParaRPr kumimoji="0" lang="vi-VN" sz="320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F596DDD-6853-1132-52DA-4DB2FD95D1C6}"/>
              </a:ext>
            </a:extLst>
          </p:cNvPr>
          <p:cNvPicPr>
            <a:picLocks noChangeAspect="1"/>
          </p:cNvPicPr>
          <p:nvPr/>
        </p:nvPicPr>
        <p:blipFill>
          <a:blip r:embed="rId8"/>
          <a:stretch>
            <a:fillRect/>
          </a:stretch>
        </p:blipFill>
        <p:spPr>
          <a:xfrm>
            <a:off x="3749040" y="267154"/>
            <a:ext cx="4698171" cy="1243692"/>
          </a:xfrm>
          <a:prstGeom prst="rect">
            <a:avLst/>
          </a:prstGeom>
        </p:spPr>
      </p:pic>
      <p:pic>
        <p:nvPicPr>
          <p:cNvPr id="1026" name="Picture 2" descr="Du ngoạn trên những cao nguyên đẹp nhất Việt Nam">
            <a:extLst>
              <a:ext uri="{FF2B5EF4-FFF2-40B4-BE49-F238E27FC236}">
                <a16:creationId xmlns:a16="http://schemas.microsoft.com/office/drawing/2014/main" id="{95A7E131-4318-0D68-C332-1389074E5F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6480" y="3014980"/>
            <a:ext cx="5821680" cy="36385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120778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857D072C-7A58-47CE-9F64-CD81C9D02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a:extLst>
              <a:ext uri="{FF2B5EF4-FFF2-40B4-BE49-F238E27FC236}">
                <a16:creationId xmlns:a16="http://schemas.microsoft.com/office/drawing/2014/main" id="{2F97B1D4-0F65-4D1C-809F-C064E029D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a:extLst>
              <a:ext uri="{FF2B5EF4-FFF2-40B4-BE49-F238E27FC236}">
                <a16:creationId xmlns:a16="http://schemas.microsoft.com/office/drawing/2014/main" id="{5B8B9B6C-1405-4C28-9ADA-FDBC77EA59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a:extLst>
              <a:ext uri="{FF2B5EF4-FFF2-40B4-BE49-F238E27FC236}">
                <a16:creationId xmlns:a16="http://schemas.microsoft.com/office/drawing/2014/main" id="{5D905660-AD0E-44E0-A416-A8B742DEC59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a:extLst>
              <a:ext uri="{FF2B5EF4-FFF2-40B4-BE49-F238E27FC236}">
                <a16:creationId xmlns:a16="http://schemas.microsoft.com/office/drawing/2014/main" id="{09676226-E42F-4EE1-BEA6-7ADA83277D2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a:extLst>
              <a:ext uri="{FF2B5EF4-FFF2-40B4-BE49-F238E27FC236}">
                <a16:creationId xmlns:a16="http://schemas.microsoft.com/office/drawing/2014/main" id="{E4F1A80D-F103-4F7E-B235-575838C4C79F}"/>
              </a:ext>
            </a:extLst>
          </p:cNvPr>
          <p:cNvSpPr/>
          <p:nvPr/>
        </p:nvSpPr>
        <p:spPr>
          <a:xfrm>
            <a:off x="985520" y="1980038"/>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4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Trăng chơi v</a:t>
            </a:r>
            <a:r>
              <a:rPr lang="en-US" sz="4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ơ</a:t>
            </a:r>
            <a:r>
              <a:rPr lang="vi-VN" sz="4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i</a:t>
            </a:r>
            <a:r>
              <a:rPr lang="en-US" sz="4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 </a:t>
            </a:r>
            <a:r>
              <a:rPr lang="vi-VN" sz="40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trăng một minh sáng tỏ giữa cảnh trời nước bao la;...</a:t>
            </a:r>
            <a:endParaRPr kumimoji="0" lang="vi-VN"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F596DDD-6853-1132-52DA-4DB2FD95D1C6}"/>
              </a:ext>
            </a:extLst>
          </p:cNvPr>
          <p:cNvPicPr>
            <a:picLocks noChangeAspect="1"/>
          </p:cNvPicPr>
          <p:nvPr/>
        </p:nvPicPr>
        <p:blipFill>
          <a:blip r:embed="rId8"/>
          <a:stretch>
            <a:fillRect/>
          </a:stretch>
        </p:blipFill>
        <p:spPr>
          <a:xfrm>
            <a:off x="3749040" y="267154"/>
            <a:ext cx="4698171" cy="1243692"/>
          </a:xfrm>
          <a:prstGeom prst="rect">
            <a:avLst/>
          </a:prstGeom>
        </p:spPr>
      </p:pic>
    </p:spTree>
    <p:extLst>
      <p:ext uri="{BB962C8B-B14F-4D97-AF65-F5344CB8AC3E}">
        <p14:creationId xmlns:p14="http://schemas.microsoft.com/office/powerpoint/2010/main" val="23829360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1F67B5EC-F26C-F188-315C-F95B084A95B1}"/>
              </a:ext>
            </a:extLst>
          </p:cNvPr>
          <p:cNvGrpSpPr/>
          <p:nvPr/>
        </p:nvGrpSpPr>
        <p:grpSpPr>
          <a:xfrm>
            <a:off x="466861" y="368735"/>
            <a:ext cx="10555954" cy="1411989"/>
            <a:chOff x="499142" y="1369285"/>
            <a:chExt cx="10555954" cy="1411989"/>
          </a:xfrm>
        </p:grpSpPr>
        <p:sp>
          <p:nvSpPr>
            <p:cNvPr id="20" name="Rectangle: Rounded Corners 8">
              <a:extLst>
                <a:ext uri="{FF2B5EF4-FFF2-40B4-BE49-F238E27FC236}">
                  <a16:creationId xmlns:a16="http://schemas.microsoft.com/office/drawing/2014/main" id="{A1A71B77-1BEC-E95F-A02D-D8915A047380}"/>
                </a:ext>
              </a:extLst>
            </p:cNvPr>
            <p:cNvSpPr/>
            <p:nvPr/>
          </p:nvSpPr>
          <p:spPr>
            <a:xfrm>
              <a:off x="912204" y="1670333"/>
              <a:ext cx="10142892" cy="1110941"/>
            </a:xfrm>
            <a:custGeom>
              <a:avLst/>
              <a:gdLst>
                <a:gd name="connsiteX0" fmla="*/ 0 w 10142892"/>
                <a:gd name="connsiteY0" fmla="*/ 185161 h 1110941"/>
                <a:gd name="connsiteX1" fmla="*/ 185161 w 10142892"/>
                <a:gd name="connsiteY1" fmla="*/ 0 h 1110941"/>
                <a:gd name="connsiteX2" fmla="*/ 9957731 w 10142892"/>
                <a:gd name="connsiteY2" fmla="*/ 0 h 1110941"/>
                <a:gd name="connsiteX3" fmla="*/ 10142892 w 10142892"/>
                <a:gd name="connsiteY3" fmla="*/ 185161 h 1110941"/>
                <a:gd name="connsiteX4" fmla="*/ 10142892 w 10142892"/>
                <a:gd name="connsiteY4" fmla="*/ 925780 h 1110941"/>
                <a:gd name="connsiteX5" fmla="*/ 9957731 w 10142892"/>
                <a:gd name="connsiteY5" fmla="*/ 1110941 h 1110941"/>
                <a:gd name="connsiteX6" fmla="*/ 185161 w 10142892"/>
                <a:gd name="connsiteY6" fmla="*/ 1110941 h 1110941"/>
                <a:gd name="connsiteX7" fmla="*/ 0 w 10142892"/>
                <a:gd name="connsiteY7" fmla="*/ 925780 h 1110941"/>
                <a:gd name="connsiteX8" fmla="*/ 0 w 10142892"/>
                <a:gd name="connsiteY8" fmla="*/ 185161 h 11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110941" fill="none" extrusionOk="0">
                  <a:moveTo>
                    <a:pt x="0" y="185161"/>
                  </a:moveTo>
                  <a:cubicBezTo>
                    <a:pt x="8209" y="77113"/>
                    <a:pt x="81916" y="-3432"/>
                    <a:pt x="185161" y="0"/>
                  </a:cubicBezTo>
                  <a:cubicBezTo>
                    <a:pt x="2953399" y="-162111"/>
                    <a:pt x="7714620" y="-123621"/>
                    <a:pt x="9957731" y="0"/>
                  </a:cubicBezTo>
                  <a:cubicBezTo>
                    <a:pt x="10067307" y="12575"/>
                    <a:pt x="10141095" y="81786"/>
                    <a:pt x="10142892" y="185161"/>
                  </a:cubicBezTo>
                  <a:cubicBezTo>
                    <a:pt x="10141798" y="495707"/>
                    <a:pt x="10187379" y="649585"/>
                    <a:pt x="10142892" y="925780"/>
                  </a:cubicBezTo>
                  <a:cubicBezTo>
                    <a:pt x="10140770" y="1036226"/>
                    <a:pt x="10069842" y="1119837"/>
                    <a:pt x="9957731" y="1110941"/>
                  </a:cubicBezTo>
                  <a:cubicBezTo>
                    <a:pt x="6354257" y="1270338"/>
                    <a:pt x="4520610" y="1003825"/>
                    <a:pt x="185161" y="1110941"/>
                  </a:cubicBezTo>
                  <a:cubicBezTo>
                    <a:pt x="83054" y="1112407"/>
                    <a:pt x="2249" y="1024563"/>
                    <a:pt x="0" y="925780"/>
                  </a:cubicBezTo>
                  <a:cubicBezTo>
                    <a:pt x="-25493" y="769676"/>
                    <a:pt x="-64563" y="276401"/>
                    <a:pt x="0" y="185161"/>
                  </a:cubicBezTo>
                  <a:close/>
                </a:path>
                <a:path w="10142892" h="1110941" stroke="0" extrusionOk="0">
                  <a:moveTo>
                    <a:pt x="0" y="185161"/>
                  </a:moveTo>
                  <a:cubicBezTo>
                    <a:pt x="379" y="74738"/>
                    <a:pt x="81754" y="-772"/>
                    <a:pt x="185161" y="0"/>
                  </a:cubicBezTo>
                  <a:cubicBezTo>
                    <a:pt x="4512619" y="31561"/>
                    <a:pt x="6011825" y="164257"/>
                    <a:pt x="9957731" y="0"/>
                  </a:cubicBezTo>
                  <a:cubicBezTo>
                    <a:pt x="10052086" y="15613"/>
                    <a:pt x="10140904" y="79372"/>
                    <a:pt x="10142892" y="185161"/>
                  </a:cubicBezTo>
                  <a:cubicBezTo>
                    <a:pt x="10121253" y="351786"/>
                    <a:pt x="10084062" y="778171"/>
                    <a:pt x="10142892" y="925780"/>
                  </a:cubicBezTo>
                  <a:cubicBezTo>
                    <a:pt x="10161923" y="1023388"/>
                    <a:pt x="10060269" y="1113247"/>
                    <a:pt x="9957731" y="1110941"/>
                  </a:cubicBezTo>
                  <a:cubicBezTo>
                    <a:pt x="6107130" y="1071209"/>
                    <a:pt x="4962631" y="1109905"/>
                    <a:pt x="185161" y="1110941"/>
                  </a:cubicBezTo>
                  <a:cubicBezTo>
                    <a:pt x="71573" y="1106330"/>
                    <a:pt x="-8727" y="1039790"/>
                    <a:pt x="0" y="925780"/>
                  </a:cubicBezTo>
                  <a:cubicBezTo>
                    <a:pt x="22453" y="597774"/>
                    <a:pt x="557" y="313397"/>
                    <a:pt x="0" y="185161"/>
                  </a:cubicBezTo>
                  <a:close/>
                </a:path>
              </a:pathLst>
            </a:custGeom>
            <a:solidFill>
              <a:schemeClr val="bg1"/>
            </a:solidFill>
            <a:ln w="57150">
              <a:solidFill>
                <a:srgbClr val="FF6699"/>
              </a:solidFill>
              <a:prstDash val="sysDot"/>
              <a:extLst>
                <a:ext uri="{C807C97D-BFC1-408E-A445-0C87EB9F89A2}">
                  <ask:lineSketchStyleProps xmlns:ask="http://schemas.microsoft.com/office/drawing/2018/sketchyshapes" sd="1768336300">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6699"/>
                  </a:solidFill>
                </a:rPr>
                <a:t>Tiếng đàn ba-la-lai-ca được miêu tả như thế nào qua 8 dòng thơ đầu?</a:t>
              </a:r>
            </a:p>
          </p:txBody>
        </p:sp>
        <p:pic>
          <p:nvPicPr>
            <p:cNvPr id="22" name="Picture 21">
              <a:extLst>
                <a:ext uri="{FF2B5EF4-FFF2-40B4-BE49-F238E27FC236}">
                  <a16:creationId xmlns:a16="http://schemas.microsoft.com/office/drawing/2014/main" id="{26EF3862-12F2-0302-5720-91169263557A}"/>
                </a:ext>
              </a:extLst>
            </p:cNvPr>
            <p:cNvPicPr>
              <a:picLocks noChangeAspect="1"/>
            </p:cNvPicPr>
            <p:nvPr/>
          </p:nvPicPr>
          <p:blipFill>
            <a:blip r:embed="rId3"/>
            <a:stretch>
              <a:fillRect/>
            </a:stretch>
          </p:blipFill>
          <p:spPr>
            <a:xfrm rot="899251">
              <a:off x="499142" y="1369285"/>
              <a:ext cx="607027" cy="987551"/>
            </a:xfrm>
            <a:prstGeom prst="rect">
              <a:avLst/>
            </a:prstGeom>
          </p:spPr>
        </p:pic>
      </p:grpSp>
      <p:sp>
        <p:nvSpPr>
          <p:cNvPr id="23" name="TextBox 22">
            <a:extLst>
              <a:ext uri="{FF2B5EF4-FFF2-40B4-BE49-F238E27FC236}">
                <a16:creationId xmlns:a16="http://schemas.microsoft.com/office/drawing/2014/main" id="{CA584AB3-E610-0518-907E-75122F9307EF}"/>
              </a:ext>
            </a:extLst>
          </p:cNvPr>
          <p:cNvSpPr txBox="1"/>
          <p:nvPr/>
        </p:nvSpPr>
        <p:spPr>
          <a:xfrm>
            <a:off x="591312" y="2486005"/>
            <a:ext cx="9517888" cy="3539430"/>
          </a:xfrm>
          <a:prstGeom prst="rect">
            <a:avLst/>
          </a:prstGeom>
          <a:noFill/>
        </p:spPr>
        <p:txBody>
          <a:bodyPr wrap="square">
            <a:spAutoFit/>
          </a:bodyPr>
          <a:lstStyle/>
          <a:p>
            <a:pPr marL="457200" indent="-457200" algn="just">
              <a:buFont typeface="Arial" panose="020B0604020202020204" pitchFamily="34" charset="0"/>
              <a:buChar char="•"/>
            </a:pPr>
            <a:r>
              <a:rPr lang="vi-VN" sz="3200" dirty="0">
                <a:solidFill>
                  <a:schemeClr val="bg1"/>
                </a:solidFill>
                <a:latin typeface="Cambria" panose="02040503050406030204" pitchFamily="18" charset="0"/>
                <a:ea typeface="Cambria" panose="02040503050406030204" pitchFamily="18" charset="0"/>
              </a:rPr>
              <a:t>Tiếng đàn ba-la-lai-ca như ngọn gió bình yên thổi qua rừng bạch dương dìu dặt... (gợi liên tưởng đên tiêng gió dìu dặt).</a:t>
            </a:r>
          </a:p>
          <a:p>
            <a:pPr marL="457200" indent="-457200" algn="just">
              <a:buFont typeface="Arial" panose="020B0604020202020204" pitchFamily="34" charset="0"/>
              <a:buChar char="•"/>
            </a:pPr>
            <a:r>
              <a:rPr lang="vi-VN" sz="3200" dirty="0">
                <a:solidFill>
                  <a:schemeClr val="bg1"/>
                </a:solidFill>
                <a:latin typeface="Cambria" panose="02040503050406030204" pitchFamily="18" charset="0"/>
                <a:ea typeface="Cambria" panose="02040503050406030204" pitchFamily="18" charset="0"/>
              </a:rPr>
              <a:t>Tiếng đàn ba-la-lai-ca như ngọn sóng vỗ trắng phau ghềnh đá, nghe náo nức những dòng sông nóng lòng tìm biển cả... (gợi liên tưởng đên tiếng sóng náo nức)</a:t>
            </a:r>
          </a:p>
        </p:txBody>
      </p:sp>
    </p:spTree>
    <p:extLst>
      <p:ext uri="{BB962C8B-B14F-4D97-AF65-F5344CB8AC3E}">
        <p14:creationId xmlns:p14="http://schemas.microsoft.com/office/powerpoint/2010/main" val="31389164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A8D6F88-D731-DF25-8534-F3E238BD5D96}"/>
              </a:ext>
            </a:extLst>
          </p:cNvPr>
          <p:cNvSpPr txBox="1"/>
          <p:nvPr/>
        </p:nvSpPr>
        <p:spPr>
          <a:xfrm>
            <a:off x="682752" y="2252325"/>
            <a:ext cx="9893808" cy="3244030"/>
          </a:xfrm>
          <a:prstGeom prst="rect">
            <a:avLst/>
          </a:prstGeom>
          <a:noFill/>
        </p:spPr>
        <p:txBody>
          <a:bodyPr wrap="square">
            <a:spAutoFit/>
          </a:bodyPr>
          <a:lstStyle/>
          <a:p>
            <a:pPr algn="just">
              <a:lnSpc>
                <a:spcPct val="150000"/>
              </a:lnSpc>
            </a:pPr>
            <a:r>
              <a:rPr lang="vi-VN" sz="2800" dirty="0">
                <a:solidFill>
                  <a:schemeClr val="bg1"/>
                </a:solidFill>
                <a:latin typeface="Cambria" panose="02040503050406030204" pitchFamily="18" charset="0"/>
                <a:ea typeface="Cambria" panose="02040503050406030204" pitchFamily="18" charset="0"/>
              </a:rPr>
              <a:t>Khung cảnh: </a:t>
            </a:r>
          </a:p>
          <a:p>
            <a:pPr marL="342900" indent="-342900" algn="just">
              <a:lnSpc>
                <a:spcPct val="150000"/>
              </a:lnSpc>
              <a:buFont typeface="Arial" panose="020B0604020202020204" pitchFamily="34" charset="0"/>
              <a:buChar char="•"/>
            </a:pPr>
            <a:r>
              <a:rPr lang="vi-VN" sz="2800" b="1" dirty="0">
                <a:solidFill>
                  <a:schemeClr val="bg1"/>
                </a:solidFill>
                <a:latin typeface="Cambria" panose="02040503050406030204" pitchFamily="18" charset="0"/>
                <a:ea typeface="Cambria" panose="02040503050406030204" pitchFamily="18" charset="0"/>
              </a:rPr>
              <a:t>Thời gian: </a:t>
            </a:r>
            <a:r>
              <a:rPr lang="vi-VN" sz="2800" dirty="0">
                <a:solidFill>
                  <a:schemeClr val="bg1"/>
                </a:solidFill>
                <a:latin typeface="Cambria" panose="02040503050406030204" pitchFamily="18" charset="0"/>
                <a:ea typeface="Cambria" panose="02040503050406030204" pitchFamily="18" charset="0"/>
              </a:rPr>
              <a:t>đêm trăng </a:t>
            </a:r>
          </a:p>
          <a:p>
            <a:pPr marL="342900" indent="-342900" algn="just">
              <a:lnSpc>
                <a:spcPct val="150000"/>
              </a:lnSpc>
              <a:buFont typeface="Arial" panose="020B0604020202020204" pitchFamily="34" charset="0"/>
              <a:buChar char="•"/>
            </a:pPr>
            <a:r>
              <a:rPr lang="vi-VN" sz="2800" b="1" dirty="0">
                <a:solidFill>
                  <a:schemeClr val="bg1"/>
                </a:solidFill>
                <a:latin typeface="Cambria" panose="02040503050406030204" pitchFamily="18" charset="0"/>
                <a:ea typeface="Cambria" panose="02040503050406030204" pitchFamily="18" charset="0"/>
              </a:rPr>
              <a:t>Không gian: </a:t>
            </a:r>
            <a:r>
              <a:rPr lang="vi-VN" sz="2800" dirty="0">
                <a:solidFill>
                  <a:schemeClr val="bg1"/>
                </a:solidFill>
                <a:latin typeface="Cambria" panose="02040503050406030204" pitchFamily="18" charset="0"/>
                <a:ea typeface="Cambria" panose="02040503050406030204" pitchFamily="18" charset="0"/>
              </a:rPr>
              <a:t>tĩnh mịch. Công trường thủy điện với rất nhiều xe ủi, xe ben, tháp khoan, cần trục … đã say ngủ sau một ngày làm việc; dòng sông Đà lấp loáng dưới trăng</a:t>
            </a:r>
            <a:r>
              <a:rPr lang="en-US" sz="2800" dirty="0">
                <a:solidFill>
                  <a:schemeClr val="bg1"/>
                </a:solidFill>
                <a:latin typeface="Cambria" panose="02040503050406030204" pitchFamily="18" charset="0"/>
                <a:ea typeface="Cambria" panose="02040503050406030204" pitchFamily="18" charset="0"/>
              </a:rPr>
              <a:t>.</a:t>
            </a:r>
            <a:r>
              <a:rPr lang="vi-VN" sz="2800" dirty="0">
                <a:solidFill>
                  <a:schemeClr val="bg1"/>
                </a:solidFill>
                <a:latin typeface="Cambria" panose="02040503050406030204" pitchFamily="18" charset="0"/>
                <a:ea typeface="Cambria" panose="02040503050406030204" pitchFamily="18" charset="0"/>
              </a:rPr>
              <a:t> … </a:t>
            </a:r>
          </a:p>
        </p:txBody>
      </p:sp>
      <p:grpSp>
        <p:nvGrpSpPr>
          <p:cNvPr id="3" name="Group 2">
            <a:extLst>
              <a:ext uri="{FF2B5EF4-FFF2-40B4-BE49-F238E27FC236}">
                <a16:creationId xmlns:a16="http://schemas.microsoft.com/office/drawing/2014/main" id="{3FF95485-2AC4-2A14-2E21-8292EEBE834C}"/>
              </a:ext>
            </a:extLst>
          </p:cNvPr>
          <p:cNvGrpSpPr/>
          <p:nvPr/>
        </p:nvGrpSpPr>
        <p:grpSpPr>
          <a:xfrm>
            <a:off x="479552" y="243841"/>
            <a:ext cx="10798247" cy="1482762"/>
            <a:chOff x="194088" y="2529227"/>
            <a:chExt cx="10798247" cy="1482762"/>
          </a:xfrm>
        </p:grpSpPr>
        <p:sp>
          <p:nvSpPr>
            <p:cNvPr id="4" name="Rectangle: Rounded Corners 5">
              <a:extLst>
                <a:ext uri="{FF2B5EF4-FFF2-40B4-BE49-F238E27FC236}">
                  <a16:creationId xmlns:a16="http://schemas.microsoft.com/office/drawing/2014/main" id="{DA2EBD10-4676-3A06-5958-CB882E874550}"/>
                </a:ext>
              </a:extLst>
            </p:cNvPr>
            <p:cNvSpPr/>
            <p:nvPr/>
          </p:nvSpPr>
          <p:spPr>
            <a:xfrm>
              <a:off x="849443" y="2529227"/>
              <a:ext cx="10142892" cy="1482762"/>
            </a:xfrm>
            <a:custGeom>
              <a:avLst/>
              <a:gdLst>
                <a:gd name="connsiteX0" fmla="*/ 0 w 10142892"/>
                <a:gd name="connsiteY0" fmla="*/ 164595 h 987551"/>
                <a:gd name="connsiteX1" fmla="*/ 164595 w 10142892"/>
                <a:gd name="connsiteY1" fmla="*/ 0 h 987551"/>
                <a:gd name="connsiteX2" fmla="*/ 9978297 w 10142892"/>
                <a:gd name="connsiteY2" fmla="*/ 0 h 987551"/>
                <a:gd name="connsiteX3" fmla="*/ 10142892 w 10142892"/>
                <a:gd name="connsiteY3" fmla="*/ 164595 h 987551"/>
                <a:gd name="connsiteX4" fmla="*/ 10142892 w 10142892"/>
                <a:gd name="connsiteY4" fmla="*/ 822956 h 987551"/>
                <a:gd name="connsiteX5" fmla="*/ 9978297 w 10142892"/>
                <a:gd name="connsiteY5" fmla="*/ 987551 h 987551"/>
                <a:gd name="connsiteX6" fmla="*/ 164595 w 10142892"/>
                <a:gd name="connsiteY6" fmla="*/ 987551 h 987551"/>
                <a:gd name="connsiteX7" fmla="*/ 0 w 10142892"/>
                <a:gd name="connsiteY7" fmla="*/ 822956 h 987551"/>
                <a:gd name="connsiteX8" fmla="*/ 0 w 10142892"/>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987551" fill="none" extrusionOk="0">
                  <a:moveTo>
                    <a:pt x="0" y="164595"/>
                  </a:moveTo>
                  <a:cubicBezTo>
                    <a:pt x="3155" y="71468"/>
                    <a:pt x="72234" y="-5090"/>
                    <a:pt x="164595" y="0"/>
                  </a:cubicBezTo>
                  <a:cubicBezTo>
                    <a:pt x="4976312" y="-162111"/>
                    <a:pt x="8349542" y="-123621"/>
                    <a:pt x="9978297" y="0"/>
                  </a:cubicBezTo>
                  <a:cubicBezTo>
                    <a:pt x="10073213" y="6900"/>
                    <a:pt x="10133628" y="67956"/>
                    <a:pt x="10142892" y="164595"/>
                  </a:cubicBezTo>
                  <a:cubicBezTo>
                    <a:pt x="10125473" y="428813"/>
                    <a:pt x="10188393" y="581529"/>
                    <a:pt x="10142892" y="822956"/>
                  </a:cubicBezTo>
                  <a:cubicBezTo>
                    <a:pt x="10139141" y="928326"/>
                    <a:pt x="10075515" y="993255"/>
                    <a:pt x="9978297" y="987551"/>
                  </a:cubicBezTo>
                  <a:cubicBezTo>
                    <a:pt x="5166677" y="1146948"/>
                    <a:pt x="4244672" y="880435"/>
                    <a:pt x="164595" y="987551"/>
                  </a:cubicBezTo>
                  <a:cubicBezTo>
                    <a:pt x="74243" y="992748"/>
                    <a:pt x="886" y="912488"/>
                    <a:pt x="0" y="822956"/>
                  </a:cubicBezTo>
                  <a:cubicBezTo>
                    <a:pt x="3288" y="621138"/>
                    <a:pt x="-34340" y="280284"/>
                    <a:pt x="0" y="164595"/>
                  </a:cubicBezTo>
                  <a:close/>
                </a:path>
                <a:path w="10142892" h="987551" stroke="0" extrusionOk="0">
                  <a:moveTo>
                    <a:pt x="0" y="164595"/>
                  </a:moveTo>
                  <a:cubicBezTo>
                    <a:pt x="814" y="56152"/>
                    <a:pt x="71386" y="-1554"/>
                    <a:pt x="164595" y="0"/>
                  </a:cubicBezTo>
                  <a:cubicBezTo>
                    <a:pt x="1682737" y="31561"/>
                    <a:pt x="5211594" y="164257"/>
                    <a:pt x="9978297" y="0"/>
                  </a:cubicBezTo>
                  <a:cubicBezTo>
                    <a:pt x="10066676" y="4984"/>
                    <a:pt x="10135731" y="60987"/>
                    <a:pt x="10142892" y="164595"/>
                  </a:cubicBezTo>
                  <a:cubicBezTo>
                    <a:pt x="10162924" y="268042"/>
                    <a:pt x="10193625" y="651497"/>
                    <a:pt x="10142892" y="822956"/>
                  </a:cubicBezTo>
                  <a:cubicBezTo>
                    <a:pt x="10149663" y="912203"/>
                    <a:pt x="10069762" y="992244"/>
                    <a:pt x="9978297" y="987551"/>
                  </a:cubicBezTo>
                  <a:cubicBezTo>
                    <a:pt x="5265059" y="947819"/>
                    <a:pt x="1942053" y="986515"/>
                    <a:pt x="164595" y="987551"/>
                  </a:cubicBezTo>
                  <a:cubicBezTo>
                    <a:pt x="57373" y="980907"/>
                    <a:pt x="-8576" y="925404"/>
                    <a:pt x="0" y="822956"/>
                  </a:cubicBezTo>
                  <a:cubicBezTo>
                    <a:pt x="18398" y="562842"/>
                    <a:pt x="-41669" y="422896"/>
                    <a:pt x="0" y="164595"/>
                  </a:cubicBezTo>
                  <a:close/>
                </a:path>
              </a:pathLst>
            </a:custGeom>
            <a:solidFill>
              <a:schemeClr val="bg1"/>
            </a:solidFill>
            <a:ln w="57150">
              <a:solidFill>
                <a:schemeClr val="accent4"/>
              </a:solidFill>
              <a:prstDash val="sysDot"/>
              <a:extLst>
                <a:ext uri="{C807C97D-BFC1-408E-A445-0C87EB9F89A2}">
                  <ask:lineSketchStyleProps xmlns:ask="http://schemas.microsoft.com/office/drawing/2018/sketchyshapes" sd="1768336300">
                    <a:custGeom>
                      <a:avLst/>
                      <a:gdLst>
                        <a:gd name="connsiteX0" fmla="*/ 0 w 10142892"/>
                        <a:gd name="connsiteY0" fmla="*/ 247132 h 1482762"/>
                        <a:gd name="connsiteX1" fmla="*/ 247132 w 10142892"/>
                        <a:gd name="connsiteY1" fmla="*/ 0 h 1482762"/>
                        <a:gd name="connsiteX2" fmla="*/ 9895760 w 10142892"/>
                        <a:gd name="connsiteY2" fmla="*/ 0 h 1482762"/>
                        <a:gd name="connsiteX3" fmla="*/ 10142892 w 10142892"/>
                        <a:gd name="connsiteY3" fmla="*/ 247132 h 1482762"/>
                        <a:gd name="connsiteX4" fmla="*/ 10142892 w 10142892"/>
                        <a:gd name="connsiteY4" fmla="*/ 1235630 h 1482762"/>
                        <a:gd name="connsiteX5" fmla="*/ 9895760 w 10142892"/>
                        <a:gd name="connsiteY5" fmla="*/ 1482762 h 1482762"/>
                        <a:gd name="connsiteX6" fmla="*/ 247132 w 10142892"/>
                        <a:gd name="connsiteY6" fmla="*/ 1482762 h 1482762"/>
                        <a:gd name="connsiteX7" fmla="*/ 0 w 10142892"/>
                        <a:gd name="connsiteY7" fmla="*/ 1235630 h 1482762"/>
                        <a:gd name="connsiteX8" fmla="*/ 0 w 10142892"/>
                        <a:gd name="connsiteY8" fmla="*/ 247132 h 148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482762" fill="none" extrusionOk="0">
                          <a:moveTo>
                            <a:pt x="0" y="247132"/>
                          </a:moveTo>
                          <a:cubicBezTo>
                            <a:pt x="22031" y="95117"/>
                            <a:pt x="106019" y="-16154"/>
                            <a:pt x="247132" y="0"/>
                          </a:cubicBezTo>
                          <a:cubicBezTo>
                            <a:pt x="1968244" y="-162111"/>
                            <a:pt x="6051623" y="-123621"/>
                            <a:pt x="9895760" y="0"/>
                          </a:cubicBezTo>
                          <a:cubicBezTo>
                            <a:pt x="10034139" y="3254"/>
                            <a:pt x="10141121" y="109548"/>
                            <a:pt x="10142892" y="247132"/>
                          </a:cubicBezTo>
                          <a:cubicBezTo>
                            <a:pt x="10129736" y="693251"/>
                            <a:pt x="10078903" y="881896"/>
                            <a:pt x="10142892" y="1235630"/>
                          </a:cubicBezTo>
                          <a:cubicBezTo>
                            <a:pt x="10136718" y="1395928"/>
                            <a:pt x="10049815" y="1498630"/>
                            <a:pt x="9895760" y="1482762"/>
                          </a:cubicBezTo>
                          <a:cubicBezTo>
                            <a:pt x="5572914" y="1642159"/>
                            <a:pt x="4601497" y="1375646"/>
                            <a:pt x="247132" y="1482762"/>
                          </a:cubicBezTo>
                          <a:cubicBezTo>
                            <a:pt x="112236" y="1497770"/>
                            <a:pt x="6183" y="1362551"/>
                            <a:pt x="0" y="1235630"/>
                          </a:cubicBezTo>
                          <a:cubicBezTo>
                            <a:pt x="61789" y="1009340"/>
                            <a:pt x="62340" y="480326"/>
                            <a:pt x="0" y="247132"/>
                          </a:cubicBezTo>
                          <a:close/>
                        </a:path>
                        <a:path w="10142892" h="1482762" stroke="0" extrusionOk="0">
                          <a:moveTo>
                            <a:pt x="0" y="247132"/>
                          </a:moveTo>
                          <a:cubicBezTo>
                            <a:pt x="267" y="104891"/>
                            <a:pt x="105840" y="-3237"/>
                            <a:pt x="247132" y="0"/>
                          </a:cubicBezTo>
                          <a:cubicBezTo>
                            <a:pt x="1461472" y="31561"/>
                            <a:pt x="5564477" y="164257"/>
                            <a:pt x="9895760" y="0"/>
                          </a:cubicBezTo>
                          <a:cubicBezTo>
                            <a:pt x="10030046" y="4347"/>
                            <a:pt x="10138276" y="102454"/>
                            <a:pt x="10142892" y="247132"/>
                          </a:cubicBezTo>
                          <a:cubicBezTo>
                            <a:pt x="10083659" y="576344"/>
                            <a:pt x="10191076" y="958129"/>
                            <a:pt x="10142892" y="1235630"/>
                          </a:cubicBezTo>
                          <a:cubicBezTo>
                            <a:pt x="10155399" y="1369058"/>
                            <a:pt x="10033390" y="1492307"/>
                            <a:pt x="9895760" y="1482762"/>
                          </a:cubicBezTo>
                          <a:cubicBezTo>
                            <a:pt x="8144126" y="1443030"/>
                            <a:pt x="2235907" y="1481726"/>
                            <a:pt x="247132" y="1482762"/>
                          </a:cubicBezTo>
                          <a:cubicBezTo>
                            <a:pt x="107091" y="1481315"/>
                            <a:pt x="-10859" y="1386734"/>
                            <a:pt x="0" y="1235630"/>
                          </a:cubicBezTo>
                          <a:cubicBezTo>
                            <a:pt x="38142" y="810882"/>
                            <a:pt x="-47782" y="388025"/>
                            <a:pt x="0" y="24713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0000"/>
                  </a:solidFill>
                </a:rPr>
                <a:t>2</a:t>
              </a:r>
              <a:r>
                <a:rPr lang="en-US" sz="3200" b="1" i="1" dirty="0">
                  <a:solidFill>
                    <a:srgbClr val="FF0000"/>
                  </a:solidFill>
                </a:rPr>
                <a:t>.</a:t>
              </a:r>
              <a:r>
                <a:rPr lang="vi-VN" sz="3200" b="1" i="1" dirty="0">
                  <a:solidFill>
                    <a:srgbClr val="FF0000"/>
                  </a:solidFill>
                </a:rPr>
                <a:t> Trên công trường thuỷ điện sông Đà, tác giả đã nghe tiếng đàn ba-la-lai-ca vang lên trong khung cảnh như thế nào?</a:t>
              </a:r>
            </a:p>
          </p:txBody>
        </p:sp>
        <p:pic>
          <p:nvPicPr>
            <p:cNvPr id="10" name="Picture 9">
              <a:extLst>
                <a:ext uri="{FF2B5EF4-FFF2-40B4-BE49-F238E27FC236}">
                  <a16:creationId xmlns:a16="http://schemas.microsoft.com/office/drawing/2014/main" id="{1D2A717B-4FC9-D5F7-0D86-B36F783D567D}"/>
                </a:ext>
              </a:extLst>
            </p:cNvPr>
            <p:cNvPicPr>
              <a:picLocks noChangeAspect="1"/>
            </p:cNvPicPr>
            <p:nvPr/>
          </p:nvPicPr>
          <p:blipFill>
            <a:blip r:embed="rId3"/>
            <a:stretch>
              <a:fillRect/>
            </a:stretch>
          </p:blipFill>
          <p:spPr>
            <a:xfrm rot="626717">
              <a:off x="194088" y="2737865"/>
              <a:ext cx="814335" cy="1051849"/>
            </a:xfrm>
            <a:prstGeom prst="rect">
              <a:avLst/>
            </a:prstGeom>
          </p:spPr>
        </p:pic>
      </p:grpSp>
    </p:spTree>
    <p:extLst>
      <p:ext uri="{BB962C8B-B14F-4D97-AF65-F5344CB8AC3E}">
        <p14:creationId xmlns:p14="http://schemas.microsoft.com/office/powerpoint/2010/main" val="12704056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B93428-409D-547F-0EFF-66DC636035FD}"/>
              </a:ext>
            </a:extLst>
          </p:cNvPr>
          <p:cNvSpPr txBox="1"/>
          <p:nvPr/>
        </p:nvSpPr>
        <p:spPr>
          <a:xfrm>
            <a:off x="388112" y="2546965"/>
            <a:ext cx="10005568" cy="2862322"/>
          </a:xfrm>
          <a:prstGeom prst="rect">
            <a:avLst/>
          </a:prstGeom>
          <a:noFill/>
        </p:spPr>
        <p:txBody>
          <a:bodyPr wrap="square">
            <a:spAutoFit/>
          </a:bodyPr>
          <a:lstStyle/>
          <a:p>
            <a:pPr algn="just"/>
            <a:r>
              <a:rPr lang="vi-VN" sz="3600" dirty="0">
                <a:solidFill>
                  <a:schemeClr val="bg1"/>
                </a:solidFill>
                <a:latin typeface="Cambria" panose="02040503050406030204" pitchFamily="18" charset="0"/>
                <a:ea typeface="Cambria" panose="02040503050406030204" pitchFamily="18" charset="0"/>
              </a:rPr>
              <a:t>Tiếng đàn vang lên, ngân nga, toả lan mênh mông cùng với dòng sông như một</a:t>
            </a:r>
            <a:r>
              <a:rPr lang="en-US" sz="3600" dirty="0">
                <a:solidFill>
                  <a:schemeClr val="bg1"/>
                </a:solidFill>
                <a:latin typeface="Cambria" panose="02040503050406030204" pitchFamily="18" charset="0"/>
                <a:ea typeface="Cambria" panose="02040503050406030204" pitchFamily="18" charset="0"/>
              </a:rPr>
              <a:t> </a:t>
            </a:r>
            <a:r>
              <a:rPr lang="vi-VN" sz="3600" dirty="0">
                <a:solidFill>
                  <a:schemeClr val="bg1"/>
                </a:solidFill>
                <a:latin typeface="Cambria" panose="02040503050406030204" pitchFamily="18" charset="0"/>
                <a:ea typeface="Cambria" panose="02040503050406030204" pitchFamily="18" charset="0"/>
              </a:rPr>
              <a:t>dòng trăng lấp lánh trong đêm. Âm thanh (của tiếng đàn) như quyện hoà với ánh sáng (dòng trăng), tạo nên vẻ đẹp huyền ảo, thơ mộng.</a:t>
            </a:r>
          </a:p>
        </p:txBody>
      </p:sp>
      <p:grpSp>
        <p:nvGrpSpPr>
          <p:cNvPr id="3" name="Group 2">
            <a:extLst>
              <a:ext uri="{FF2B5EF4-FFF2-40B4-BE49-F238E27FC236}">
                <a16:creationId xmlns:a16="http://schemas.microsoft.com/office/drawing/2014/main" id="{D075AB79-EC0D-0C2F-B9EC-F234C396DAB1}"/>
              </a:ext>
            </a:extLst>
          </p:cNvPr>
          <p:cNvGrpSpPr/>
          <p:nvPr/>
        </p:nvGrpSpPr>
        <p:grpSpPr>
          <a:xfrm>
            <a:off x="438647" y="314960"/>
            <a:ext cx="10828793" cy="1737359"/>
            <a:chOff x="483630" y="4024488"/>
            <a:chExt cx="10828793" cy="1737359"/>
          </a:xfrm>
        </p:grpSpPr>
        <p:sp>
          <p:nvSpPr>
            <p:cNvPr id="4" name="Rectangle: Rounded Corners 9">
              <a:extLst>
                <a:ext uri="{FF2B5EF4-FFF2-40B4-BE49-F238E27FC236}">
                  <a16:creationId xmlns:a16="http://schemas.microsoft.com/office/drawing/2014/main" id="{B4BE5791-3206-B673-6E1D-80A02F85EECA}"/>
                </a:ext>
              </a:extLst>
            </p:cNvPr>
            <p:cNvSpPr/>
            <p:nvPr/>
          </p:nvSpPr>
          <p:spPr>
            <a:xfrm>
              <a:off x="1037127" y="4024488"/>
              <a:ext cx="10275296" cy="1737359"/>
            </a:xfrm>
            <a:prstGeom prst="roundRect">
              <a:avLst/>
            </a:prstGeom>
            <a:solidFill>
              <a:schemeClr val="bg1"/>
            </a:solidFill>
            <a:ln w="57150">
              <a:solidFill>
                <a:srgbClr val="00B050"/>
              </a:solidFill>
              <a:prstDash val="sysDot"/>
              <a:extLst>
                <a:ext uri="{C807C97D-BFC1-408E-A445-0C87EB9F89A2}">
                  <ask:lineSketchStyleProps xmlns:ask="http://schemas.microsoft.com/office/drawing/2018/sketchyshapes" sd="1768336300">
                    <a:custGeom>
                      <a:avLst/>
                      <a:gdLst>
                        <a:gd name="connsiteX0" fmla="*/ 0 w 10142892"/>
                        <a:gd name="connsiteY0" fmla="*/ 254325 h 1525922"/>
                        <a:gd name="connsiteX1" fmla="*/ 254325 w 10142892"/>
                        <a:gd name="connsiteY1" fmla="*/ 0 h 1525922"/>
                        <a:gd name="connsiteX2" fmla="*/ 9888567 w 10142892"/>
                        <a:gd name="connsiteY2" fmla="*/ 0 h 1525922"/>
                        <a:gd name="connsiteX3" fmla="*/ 10142892 w 10142892"/>
                        <a:gd name="connsiteY3" fmla="*/ 254325 h 1525922"/>
                        <a:gd name="connsiteX4" fmla="*/ 10142892 w 10142892"/>
                        <a:gd name="connsiteY4" fmla="*/ 1271597 h 1525922"/>
                        <a:gd name="connsiteX5" fmla="*/ 9888567 w 10142892"/>
                        <a:gd name="connsiteY5" fmla="*/ 1525922 h 1525922"/>
                        <a:gd name="connsiteX6" fmla="*/ 254325 w 10142892"/>
                        <a:gd name="connsiteY6" fmla="*/ 1525922 h 1525922"/>
                        <a:gd name="connsiteX7" fmla="*/ 0 w 10142892"/>
                        <a:gd name="connsiteY7" fmla="*/ 1271597 h 1525922"/>
                        <a:gd name="connsiteX8" fmla="*/ 0 w 10142892"/>
                        <a:gd name="connsiteY8" fmla="*/ 254325 h 15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525922" fill="none" extrusionOk="0">
                          <a:moveTo>
                            <a:pt x="0" y="254325"/>
                          </a:moveTo>
                          <a:cubicBezTo>
                            <a:pt x="5159" y="110229"/>
                            <a:pt x="112782" y="-3782"/>
                            <a:pt x="254325" y="0"/>
                          </a:cubicBezTo>
                          <a:cubicBezTo>
                            <a:pt x="4352316" y="-162111"/>
                            <a:pt x="7219767" y="-123621"/>
                            <a:pt x="9888567" y="0"/>
                          </a:cubicBezTo>
                          <a:cubicBezTo>
                            <a:pt x="10035053" y="10361"/>
                            <a:pt x="10135700" y="109411"/>
                            <a:pt x="10142892" y="254325"/>
                          </a:cubicBezTo>
                          <a:cubicBezTo>
                            <a:pt x="10065066" y="430682"/>
                            <a:pt x="10155152" y="1102488"/>
                            <a:pt x="10142892" y="1271597"/>
                          </a:cubicBezTo>
                          <a:cubicBezTo>
                            <a:pt x="10138137" y="1430396"/>
                            <a:pt x="10048799" y="1543781"/>
                            <a:pt x="9888567" y="1525922"/>
                          </a:cubicBezTo>
                          <a:cubicBezTo>
                            <a:pt x="7067308" y="1685319"/>
                            <a:pt x="4381079" y="1418806"/>
                            <a:pt x="254325" y="1525922"/>
                          </a:cubicBezTo>
                          <a:cubicBezTo>
                            <a:pt x="115964" y="1545725"/>
                            <a:pt x="7283" y="1400791"/>
                            <a:pt x="0" y="1271597"/>
                          </a:cubicBezTo>
                          <a:cubicBezTo>
                            <a:pt x="37611" y="874737"/>
                            <a:pt x="-35062" y="562314"/>
                            <a:pt x="0" y="254325"/>
                          </a:cubicBezTo>
                          <a:close/>
                        </a:path>
                        <a:path w="10142892" h="1525922" stroke="0" extrusionOk="0">
                          <a:moveTo>
                            <a:pt x="0" y="254325"/>
                          </a:moveTo>
                          <a:cubicBezTo>
                            <a:pt x="1006" y="92185"/>
                            <a:pt x="95466" y="-12394"/>
                            <a:pt x="254325" y="0"/>
                          </a:cubicBezTo>
                          <a:cubicBezTo>
                            <a:pt x="2468492" y="31561"/>
                            <a:pt x="7557249" y="164257"/>
                            <a:pt x="9888567" y="0"/>
                          </a:cubicBezTo>
                          <a:cubicBezTo>
                            <a:pt x="10024386" y="9165"/>
                            <a:pt x="10129340" y="89819"/>
                            <a:pt x="10142892" y="254325"/>
                          </a:cubicBezTo>
                          <a:cubicBezTo>
                            <a:pt x="10204249" y="615478"/>
                            <a:pt x="10193565" y="857679"/>
                            <a:pt x="10142892" y="1271597"/>
                          </a:cubicBezTo>
                          <a:cubicBezTo>
                            <a:pt x="10162595" y="1407239"/>
                            <a:pt x="10032347" y="1553639"/>
                            <a:pt x="9888567" y="1525922"/>
                          </a:cubicBezTo>
                          <a:cubicBezTo>
                            <a:pt x="5658226" y="1486190"/>
                            <a:pt x="1919415" y="1524886"/>
                            <a:pt x="254325" y="1525922"/>
                          </a:cubicBezTo>
                          <a:cubicBezTo>
                            <a:pt x="97404" y="1519220"/>
                            <a:pt x="-12483" y="1428860"/>
                            <a:pt x="0" y="1271597"/>
                          </a:cubicBezTo>
                          <a:cubicBezTo>
                            <a:pt x="11842" y="921266"/>
                            <a:pt x="-85387" y="517157"/>
                            <a:pt x="0" y="25432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FF0000"/>
                  </a:solidFill>
                  <a:latin typeface="Cambria" panose="02040503050406030204" pitchFamily="18" charset="0"/>
                  <a:ea typeface="Cambria" panose="02040503050406030204" pitchFamily="18" charset="0"/>
                </a:rPr>
                <a:t>3. </a:t>
              </a:r>
              <a:r>
                <a:rPr lang="vi-VN" sz="3200" b="1" i="1" dirty="0">
                  <a:solidFill>
                    <a:srgbClr val="FF0000"/>
                  </a:solidFill>
                  <a:latin typeface="Cambria" panose="02040503050406030204" pitchFamily="18" charset="0"/>
                  <a:ea typeface="Cambria" panose="02040503050406030204" pitchFamily="18" charset="0"/>
                </a:rPr>
                <a:t>Miêu tả những điều em hình dung được khi đọc 2 dòng thơ: “Chỉ còn tiếng đàn ngân nga/ Với một dòng trăng lấp loáng sông Đà”.</a:t>
              </a:r>
            </a:p>
          </p:txBody>
        </p:sp>
        <p:pic>
          <p:nvPicPr>
            <p:cNvPr id="9" name="Picture 8">
              <a:extLst>
                <a:ext uri="{FF2B5EF4-FFF2-40B4-BE49-F238E27FC236}">
                  <a16:creationId xmlns:a16="http://schemas.microsoft.com/office/drawing/2014/main" id="{FE258B6E-AEB6-E36D-A8B7-519CD963F15E}"/>
                </a:ext>
              </a:extLst>
            </p:cNvPr>
            <p:cNvPicPr>
              <a:picLocks noChangeAspect="1"/>
            </p:cNvPicPr>
            <p:nvPr/>
          </p:nvPicPr>
          <p:blipFill>
            <a:blip r:embed="rId3"/>
            <a:stretch>
              <a:fillRect/>
            </a:stretch>
          </p:blipFill>
          <p:spPr>
            <a:xfrm rot="667403">
              <a:off x="483630" y="4229681"/>
              <a:ext cx="857147" cy="1148464"/>
            </a:xfrm>
            <a:prstGeom prst="rect">
              <a:avLst/>
            </a:prstGeom>
          </p:spPr>
        </p:pic>
      </p:grpSp>
    </p:spTree>
    <p:extLst>
      <p:ext uri="{BB962C8B-B14F-4D97-AF65-F5344CB8AC3E}">
        <p14:creationId xmlns:p14="http://schemas.microsoft.com/office/powerpoint/2010/main" val="33803579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DA727554-72E9-4330-AAD8-603825E38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图片 6">
            <a:extLst>
              <a:ext uri="{FF2B5EF4-FFF2-40B4-BE49-F238E27FC236}">
                <a16:creationId xmlns:a16="http://schemas.microsoft.com/office/drawing/2014/main" id="{ACE2A1D6-D4A3-4436-A33F-C6CE71EF6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676" y="181765"/>
            <a:ext cx="1621841" cy="1621841"/>
          </a:xfrm>
          <a:prstGeom prst="rect">
            <a:avLst/>
          </a:prstGeom>
        </p:spPr>
      </p:pic>
      <p:pic>
        <p:nvPicPr>
          <p:cNvPr id="6" name="图片 7">
            <a:extLst>
              <a:ext uri="{FF2B5EF4-FFF2-40B4-BE49-F238E27FC236}">
                <a16:creationId xmlns:a16="http://schemas.microsoft.com/office/drawing/2014/main" id="{684AB3FC-D251-4FE6-BFDB-4735E93907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9496" y="652818"/>
            <a:ext cx="1316394" cy="1316394"/>
          </a:xfrm>
          <a:prstGeom prst="rect">
            <a:avLst/>
          </a:prstGeom>
        </p:spPr>
      </p:pic>
      <p:pic>
        <p:nvPicPr>
          <p:cNvPr id="7" name="图片 8">
            <a:extLst>
              <a:ext uri="{FF2B5EF4-FFF2-40B4-BE49-F238E27FC236}">
                <a16:creationId xmlns:a16="http://schemas.microsoft.com/office/drawing/2014/main" id="{2430A5E0-FC2A-4F68-B7E2-2E2D860E58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1794" y="1764845"/>
            <a:ext cx="958029" cy="958029"/>
          </a:xfrm>
          <a:prstGeom prst="rect">
            <a:avLst/>
          </a:prstGeom>
        </p:spPr>
      </p:pic>
      <p:pic>
        <p:nvPicPr>
          <p:cNvPr id="8" name="图片 14">
            <a:extLst>
              <a:ext uri="{FF2B5EF4-FFF2-40B4-BE49-F238E27FC236}">
                <a16:creationId xmlns:a16="http://schemas.microsoft.com/office/drawing/2014/main" id="{450B7914-E3E2-4717-A584-77F49E9E9E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pic>
        <p:nvPicPr>
          <p:cNvPr id="9" name="图片 2">
            <a:extLst>
              <a:ext uri="{FF2B5EF4-FFF2-40B4-BE49-F238E27FC236}">
                <a16:creationId xmlns:a16="http://schemas.microsoft.com/office/drawing/2014/main" id="{B26A41F5-000A-4DCD-AF17-685D5C470F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2886" y="2503645"/>
            <a:ext cx="3959114" cy="4354355"/>
          </a:xfrm>
          <a:prstGeom prst="rect">
            <a:avLst/>
          </a:prstGeom>
        </p:spPr>
      </p:pic>
      <p:pic>
        <p:nvPicPr>
          <p:cNvPr id="2" name="Picture 1">
            <a:extLst>
              <a:ext uri="{FF2B5EF4-FFF2-40B4-BE49-F238E27FC236}">
                <a16:creationId xmlns:a16="http://schemas.microsoft.com/office/drawing/2014/main" id="{B2B27DE1-FC08-984B-7132-1E8F234BD495}"/>
              </a:ext>
            </a:extLst>
          </p:cNvPr>
          <p:cNvPicPr>
            <a:picLocks noChangeAspect="1"/>
          </p:cNvPicPr>
          <p:nvPr/>
        </p:nvPicPr>
        <p:blipFill>
          <a:blip r:embed="rId8"/>
          <a:stretch>
            <a:fillRect/>
          </a:stretch>
        </p:blipFill>
        <p:spPr>
          <a:xfrm>
            <a:off x="1002443" y="2368220"/>
            <a:ext cx="8053514" cy="1755800"/>
          </a:xfrm>
          <a:prstGeom prst="rect">
            <a:avLst/>
          </a:prstGeom>
        </p:spPr>
      </p:pic>
    </p:spTree>
    <p:extLst>
      <p:ext uri="{BB962C8B-B14F-4D97-AF65-F5344CB8AC3E}">
        <p14:creationId xmlns:p14="http://schemas.microsoft.com/office/powerpoint/2010/main" val="39025640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par>
                          <p:cTn id="23" fill="hold">
                            <p:stCondLst>
                              <p:cond delay="75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7821A95-0167-47D9-80EC-BA4A434EE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6" name="TextBox 5">
            <a:extLst>
              <a:ext uri="{FF2B5EF4-FFF2-40B4-BE49-F238E27FC236}">
                <a16:creationId xmlns:a16="http://schemas.microsoft.com/office/drawing/2014/main" id="{4AA134FD-A096-4E5A-BF42-FE0CC90FA937}"/>
              </a:ext>
            </a:extLst>
          </p:cNvPr>
          <p:cNvSpPr txBox="1"/>
          <p:nvPr/>
        </p:nvSpPr>
        <p:spPr>
          <a:xfrm>
            <a:off x="132080" y="4684249"/>
            <a:ext cx="7226300" cy="1938992"/>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Trên sông Đà</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Một đêm trăng chơi vơi</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Tôi đã nghe tiếng ba-la-lai-ca như thế</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Một cô gái Nga mái tóc màu hạt dẻ</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Ngón tay đan trên những sợi dây đồng.</a:t>
            </a:r>
            <a:endParaRPr lang="vi-VN" sz="2400" b="1" i="0" dirty="0">
              <a:ln>
                <a:solidFill>
                  <a:schemeClr val="bg1"/>
                </a:solidFill>
              </a:ln>
              <a:solidFill>
                <a:schemeClr val="bg1"/>
              </a:solidFill>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B543E42-30DA-4625-8150-C6475D99A30A}"/>
              </a:ext>
            </a:extLst>
          </p:cNvPr>
          <p:cNvSpPr txBox="1"/>
          <p:nvPr/>
        </p:nvSpPr>
        <p:spPr>
          <a:xfrm>
            <a:off x="182880" y="1255631"/>
            <a:ext cx="7226300" cy="1200329"/>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Tiếng đàn ba-la-lai-ca</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Như ngọn gió bình yên</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Thổi qua rừng bạch dương dìu dặt…</a:t>
            </a:r>
            <a:endParaRPr lang="en-US" sz="2400" dirty="0">
              <a:ln>
                <a:solidFill>
                  <a:schemeClr val="bg1"/>
                </a:solidFill>
              </a:ln>
            </a:endParaRPr>
          </a:p>
        </p:txBody>
      </p:sp>
      <p:pic>
        <p:nvPicPr>
          <p:cNvPr id="5" name="Picture 4">
            <a:extLst>
              <a:ext uri="{FF2B5EF4-FFF2-40B4-BE49-F238E27FC236}">
                <a16:creationId xmlns:a16="http://schemas.microsoft.com/office/drawing/2014/main" id="{2D7D4481-0DD9-3BF8-AC79-BB6D1E9A3A44}"/>
              </a:ext>
            </a:extLst>
          </p:cNvPr>
          <p:cNvPicPr>
            <a:picLocks noChangeAspect="1"/>
          </p:cNvPicPr>
          <p:nvPr/>
        </p:nvPicPr>
        <p:blipFill>
          <a:blip r:embed="rId3"/>
          <a:stretch>
            <a:fillRect/>
          </a:stretch>
        </p:blipFill>
        <p:spPr>
          <a:xfrm>
            <a:off x="1087710" y="144232"/>
            <a:ext cx="9833700" cy="920576"/>
          </a:xfrm>
          <a:prstGeom prst="rect">
            <a:avLst/>
          </a:prstGeom>
        </p:spPr>
      </p:pic>
      <p:pic>
        <p:nvPicPr>
          <p:cNvPr id="8" name="Picture 7">
            <a:extLst>
              <a:ext uri="{FF2B5EF4-FFF2-40B4-BE49-F238E27FC236}">
                <a16:creationId xmlns:a16="http://schemas.microsoft.com/office/drawing/2014/main" id="{629E2758-E41B-9108-CA50-9948EAB03251}"/>
              </a:ext>
            </a:extLst>
          </p:cNvPr>
          <p:cNvPicPr>
            <a:picLocks noChangeAspect="1"/>
          </p:cNvPicPr>
          <p:nvPr/>
        </p:nvPicPr>
        <p:blipFill>
          <a:blip r:embed="rId4"/>
          <a:stretch>
            <a:fillRect/>
          </a:stretch>
        </p:blipFill>
        <p:spPr>
          <a:xfrm>
            <a:off x="10064265" y="3982721"/>
            <a:ext cx="2127735" cy="2875280"/>
          </a:xfrm>
          <a:prstGeom prst="rect">
            <a:avLst/>
          </a:prstGeom>
        </p:spPr>
      </p:pic>
      <p:sp>
        <p:nvSpPr>
          <p:cNvPr id="10" name="TextBox 9">
            <a:extLst>
              <a:ext uri="{FF2B5EF4-FFF2-40B4-BE49-F238E27FC236}">
                <a16:creationId xmlns:a16="http://schemas.microsoft.com/office/drawing/2014/main" id="{545FCF33-DE36-E5B2-2B21-F98AF240D42D}"/>
              </a:ext>
            </a:extLst>
          </p:cNvPr>
          <p:cNvSpPr txBox="1"/>
          <p:nvPr/>
        </p:nvSpPr>
        <p:spPr>
          <a:xfrm>
            <a:off x="132080" y="2637391"/>
            <a:ext cx="7226300" cy="1938992"/>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Tiếng đàn ba-la-lai-ca</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Như ngọn sóng</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Vỗ trắng phau ghềnh đá</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Nghe náo nức</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Những dòng sông nóng lòng tìm biển cả...</a:t>
            </a:r>
            <a:endParaRPr lang="en-US" sz="2400" dirty="0">
              <a:ln>
                <a:solidFill>
                  <a:schemeClr val="bg1"/>
                </a:solidFill>
              </a:ln>
            </a:endParaRPr>
          </a:p>
        </p:txBody>
      </p:sp>
      <p:sp>
        <p:nvSpPr>
          <p:cNvPr id="15" name="TextBox 14">
            <a:extLst>
              <a:ext uri="{FF2B5EF4-FFF2-40B4-BE49-F238E27FC236}">
                <a16:creationId xmlns:a16="http://schemas.microsoft.com/office/drawing/2014/main" id="{58D1B04E-BEDB-3C39-664F-AE0D3CFBA27D}"/>
              </a:ext>
            </a:extLst>
          </p:cNvPr>
          <p:cNvSpPr txBox="1"/>
          <p:nvPr/>
        </p:nvSpPr>
        <p:spPr>
          <a:xfrm>
            <a:off x="5567680" y="1377551"/>
            <a:ext cx="7226300" cy="2308324"/>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Lúc ấy</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Cả công trường say ngủ cạnh dòng sông</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Những tháp khoan nhô lên trời ngẫm nghĩ</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Những xe ủi, xe ben sóng vai nhau nằm nghỉ</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Chỉ còn tiếng đàn ngân nga</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Với một dòng trăng lấp loáng sông Đà.</a:t>
            </a:r>
            <a:endParaRPr lang="en-US" sz="2400" dirty="0">
              <a:ln>
                <a:solidFill>
                  <a:schemeClr val="bg1"/>
                </a:solidFill>
              </a:ln>
            </a:endParaRPr>
          </a:p>
        </p:txBody>
      </p:sp>
      <p:sp>
        <p:nvSpPr>
          <p:cNvPr id="16" name="TextBox 15">
            <a:extLst>
              <a:ext uri="{FF2B5EF4-FFF2-40B4-BE49-F238E27FC236}">
                <a16:creationId xmlns:a16="http://schemas.microsoft.com/office/drawing/2014/main" id="{4B813BE8-6F5F-E2EC-FA3E-57BF50CBAE85}"/>
              </a:ext>
            </a:extLst>
          </p:cNvPr>
          <p:cNvSpPr txBox="1"/>
          <p:nvPr/>
        </p:nvSpPr>
        <p:spPr>
          <a:xfrm>
            <a:off x="5567680" y="3858796"/>
            <a:ext cx="5963920" cy="2308324"/>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Ngày mai</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Chiếc đập lớn nối liền hai khối núi</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Biển sẽ nằm bỡ ngỡ giữa cao nguyên</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Sông Đà gửi ánh sáng đi muôn ngả</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Từ công trình thuỷ điện lớn đầu tiên.</a:t>
            </a:r>
          </a:p>
          <a:p>
            <a:pPr algn="r"/>
            <a:r>
              <a:rPr lang="vi-VN" sz="2400" b="1" dirty="0">
                <a:ln>
                  <a:solidFill>
                    <a:schemeClr val="bg1"/>
                  </a:solidFill>
                </a:ln>
                <a:solidFill>
                  <a:schemeClr val="bg1"/>
                </a:solidFill>
                <a:latin typeface="Calibri" panose="020F0502020204030204" pitchFamily="34" charset="0"/>
                <a:cs typeface="Calibri" panose="020F0502020204030204" pitchFamily="34" charset="0"/>
              </a:rPr>
              <a:t>(Quang Huy)</a:t>
            </a:r>
            <a:endParaRPr lang="en-US" sz="2400" dirty="0">
              <a:ln>
                <a:solidFill>
                  <a:schemeClr val="bg1"/>
                </a:solidFill>
              </a:ln>
            </a:endParaRPr>
          </a:p>
        </p:txBody>
      </p:sp>
    </p:spTree>
    <p:extLst>
      <p:ext uri="{BB962C8B-B14F-4D97-AF65-F5344CB8AC3E}">
        <p14:creationId xmlns:p14="http://schemas.microsoft.com/office/powerpoint/2010/main" val="2367493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0"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31CA26-652B-4477-99BD-CB0A1DD52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9" name="Rectangle: Rounded Corners 8">
            <a:extLst>
              <a:ext uri="{FF2B5EF4-FFF2-40B4-BE49-F238E27FC236}">
                <a16:creationId xmlns:a16="http://schemas.microsoft.com/office/drawing/2014/main" id="{9E781516-484B-4244-9CC1-2B92F57728C0}"/>
              </a:ext>
            </a:extLst>
          </p:cNvPr>
          <p:cNvSpPr/>
          <p:nvPr/>
        </p:nvSpPr>
        <p:spPr>
          <a:xfrm>
            <a:off x="238759" y="2618913"/>
            <a:ext cx="3053082" cy="2969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Đoạn 1: Từ đầu đến </a:t>
            </a:r>
            <a:r>
              <a:rPr lang="nl-NL" altLang="en-US" sz="3600" b="1" i="1" dirty="0">
                <a:solidFill>
                  <a:srgbClr val="0070C0"/>
                </a:solidFill>
                <a:latin typeface="Calibri" panose="020F0502020204030204" pitchFamily="34" charset="0"/>
                <a:cs typeface="Calibri" panose="020F0502020204030204" pitchFamily="34" charset="0"/>
              </a:rPr>
              <a:t>nóng lòng tìm biển cá.</a:t>
            </a:r>
            <a:endParaRPr lang="en-US" sz="2800" i="1" dirty="0"/>
          </a:p>
        </p:txBody>
      </p:sp>
      <p:sp>
        <p:nvSpPr>
          <p:cNvPr id="10" name="Rectangle: Rounded Corners 9">
            <a:extLst>
              <a:ext uri="{FF2B5EF4-FFF2-40B4-BE49-F238E27FC236}">
                <a16:creationId xmlns:a16="http://schemas.microsoft.com/office/drawing/2014/main" id="{D7A2ADF1-EF00-4C9D-9778-BACB8D3BF14F}"/>
              </a:ext>
            </a:extLst>
          </p:cNvPr>
          <p:cNvSpPr/>
          <p:nvPr/>
        </p:nvSpPr>
        <p:spPr>
          <a:xfrm>
            <a:off x="4267200" y="2600961"/>
            <a:ext cx="3017520" cy="291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Đoạn 2: Tiếp theo đến </a:t>
            </a:r>
            <a:r>
              <a:rPr lang="nl-NL" altLang="en-US" sz="3600" b="1" i="1" dirty="0">
                <a:solidFill>
                  <a:srgbClr val="0070C0"/>
                </a:solidFill>
                <a:latin typeface="Calibri" panose="020F0502020204030204" pitchFamily="34" charset="0"/>
                <a:cs typeface="Calibri" panose="020F0502020204030204" pitchFamily="34" charset="0"/>
              </a:rPr>
              <a:t>lấp loáng sông Đà.</a:t>
            </a:r>
            <a:endParaRPr lang="en-US" altLang="en-US" sz="2800" i="1" dirty="0">
              <a:solidFill>
                <a:srgbClr val="0070C0"/>
              </a:solidFill>
              <a:latin typeface="Calibri" panose="020F0502020204030204" pitchFamily="34" charset="0"/>
              <a:cs typeface="Calibri" panose="020F0502020204030204" pitchFamily="34" charset="0"/>
            </a:endParaRPr>
          </a:p>
        </p:txBody>
      </p:sp>
      <p:sp>
        <p:nvSpPr>
          <p:cNvPr id="7" name="Rectangle 1">
            <a:extLst>
              <a:ext uri="{FF2B5EF4-FFF2-40B4-BE49-F238E27FC236}">
                <a16:creationId xmlns:a16="http://schemas.microsoft.com/office/drawing/2014/main" id="{D6FB4273-E300-4932-A714-4D2DAB7671CC}"/>
              </a:ext>
            </a:extLst>
          </p:cNvPr>
          <p:cNvSpPr>
            <a:spLocks noChangeArrowheads="1"/>
          </p:cNvSpPr>
          <p:nvPr/>
        </p:nvSpPr>
        <p:spPr bwMode="auto">
          <a:xfrm>
            <a:off x="2081412" y="468226"/>
            <a:ext cx="98818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sz="4400" b="1">
                <a:solidFill>
                  <a:schemeClr val="bg1"/>
                </a:solidFill>
                <a:latin typeface="Calibri" panose="020F0502020204030204" pitchFamily="34" charset="0"/>
                <a:cs typeface="Calibri" panose="020F0502020204030204" pitchFamily="34" charset="0"/>
              </a:rPr>
              <a:t>Bài </a:t>
            </a:r>
            <a:r>
              <a:rPr lang="vi-VN" altLang="en-US" sz="4400" b="1">
                <a:solidFill>
                  <a:schemeClr val="bg1"/>
                </a:solidFill>
                <a:latin typeface="Calibri" panose="020F0502020204030204" pitchFamily="34" charset="0"/>
                <a:cs typeface="Calibri" panose="020F0502020204030204" pitchFamily="34" charset="0"/>
              </a:rPr>
              <a:t>thơ </a:t>
            </a:r>
            <a:r>
              <a:rPr lang="nl-NL" altLang="en-US" sz="4400" b="1">
                <a:solidFill>
                  <a:schemeClr val="bg1"/>
                </a:solidFill>
                <a:latin typeface="Calibri" panose="020F0502020204030204" pitchFamily="34" charset="0"/>
                <a:cs typeface="Calibri" panose="020F0502020204030204" pitchFamily="34" charset="0"/>
              </a:rPr>
              <a:t>được chia làm mấy đoạn?</a:t>
            </a:r>
            <a:endParaRPr lang="en-US" altLang="en-US" sz="4400">
              <a:solidFill>
                <a:schemeClr val="bg1"/>
              </a:solidFill>
              <a:latin typeface="Calibri" panose="020F0502020204030204" pitchFamily="34" charset="0"/>
              <a:cs typeface="Calibri" panose="020F0502020204030204" pitchFamily="34" charset="0"/>
            </a:endParaRPr>
          </a:p>
        </p:txBody>
      </p:sp>
      <p:pic>
        <p:nvPicPr>
          <p:cNvPr id="12" name="图片 6">
            <a:extLst>
              <a:ext uri="{FF2B5EF4-FFF2-40B4-BE49-F238E27FC236}">
                <a16:creationId xmlns:a16="http://schemas.microsoft.com/office/drawing/2014/main" id="{BBD1FF49-8B86-450C-87B2-BDD7880B3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13" name="图片 7">
            <a:extLst>
              <a:ext uri="{FF2B5EF4-FFF2-40B4-BE49-F238E27FC236}">
                <a16:creationId xmlns:a16="http://schemas.microsoft.com/office/drawing/2014/main" id="{CB9F2450-04C9-4896-A659-97A97938A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14" name="图片 8">
            <a:extLst>
              <a:ext uri="{FF2B5EF4-FFF2-40B4-BE49-F238E27FC236}">
                <a16:creationId xmlns:a16="http://schemas.microsoft.com/office/drawing/2014/main" id="{8C353A5A-1131-487F-BBBE-4239D15B2E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15" name="图片 14">
            <a:extLst>
              <a:ext uri="{FF2B5EF4-FFF2-40B4-BE49-F238E27FC236}">
                <a16:creationId xmlns:a16="http://schemas.microsoft.com/office/drawing/2014/main" id="{8A198D3E-761C-4505-B582-591DAD3E6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
        <p:nvSpPr>
          <p:cNvPr id="2" name="Rectangle: Rounded Corners 1">
            <a:extLst>
              <a:ext uri="{FF2B5EF4-FFF2-40B4-BE49-F238E27FC236}">
                <a16:creationId xmlns:a16="http://schemas.microsoft.com/office/drawing/2014/main" id="{401B619B-EF2F-96B0-B765-06F95E72522F}"/>
              </a:ext>
            </a:extLst>
          </p:cNvPr>
          <p:cNvSpPr/>
          <p:nvPr/>
        </p:nvSpPr>
        <p:spPr>
          <a:xfrm>
            <a:off x="8473440" y="2550161"/>
            <a:ext cx="3017520" cy="291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4400" b="1" dirty="0">
                <a:solidFill>
                  <a:srgbClr val="0070C0"/>
                </a:solidFill>
                <a:latin typeface="Calibri" panose="020F0502020204030204" pitchFamily="34" charset="0"/>
                <a:cs typeface="Calibri" panose="020F0502020204030204" pitchFamily="34" charset="0"/>
              </a:rPr>
              <a:t>Đoạn 3:</a:t>
            </a:r>
          </a:p>
          <a:p>
            <a:pPr algn="ctr"/>
            <a:r>
              <a:rPr lang="nl-NL" altLang="en-US" sz="4400" b="1" dirty="0">
                <a:solidFill>
                  <a:srgbClr val="0070C0"/>
                </a:solidFill>
                <a:latin typeface="Calibri" panose="020F0502020204030204" pitchFamily="34" charset="0"/>
                <a:cs typeface="Calibri" panose="020F0502020204030204" pitchFamily="34" charset="0"/>
              </a:rPr>
              <a:t>Còn lại</a:t>
            </a:r>
            <a:endParaRPr lang="en-US" altLang="en-US" sz="3600"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0202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style.rotation</p:attrName>
                                        </p:attrNameLst>
                                      </p:cBhvr>
                                      <p:tavLst>
                                        <p:tav tm="0">
                                          <p:val>
                                            <p:fltVal val="90"/>
                                          </p:val>
                                        </p:tav>
                                        <p:tav tm="100000">
                                          <p:val>
                                            <p:fltVal val="0"/>
                                          </p:val>
                                        </p:tav>
                                      </p:tavLst>
                                    </p:anim>
                                    <p:animEffect transition="in" filter="fade">
                                      <p:cBhvr>
                                        <p:cTn id="17" dur="750"/>
                                        <p:tgtEl>
                                          <p:spTgt spid="1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 calcmode="lin" valueType="num">
                                      <p:cBhvr>
                                        <p:cTn id="28" dur="750" fill="hold"/>
                                        <p:tgtEl>
                                          <p:spTgt spid="12"/>
                                        </p:tgtEl>
                                        <p:attrNameLst>
                                          <p:attrName>style.rotation</p:attrName>
                                        </p:attrNameLst>
                                      </p:cBhvr>
                                      <p:tavLst>
                                        <p:tav tm="0">
                                          <p:val>
                                            <p:fltVal val="90"/>
                                          </p:val>
                                        </p:tav>
                                        <p:tav tm="100000">
                                          <p:val>
                                            <p:fltVal val="0"/>
                                          </p:val>
                                        </p:tav>
                                      </p:tavLst>
                                    </p:anim>
                                    <p:animEffect transition="in" filter="fade">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randombar(horizont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21D91D-627F-4091-9DE4-2DC55EB2FE2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id="{CCC56AB9-7C15-47DE-ACFB-F69F6326C527}"/>
              </a:ext>
            </a:extLst>
          </p:cNvPr>
          <p:cNvSpPr/>
          <p:nvPr/>
        </p:nvSpPr>
        <p:spPr>
          <a:xfrm>
            <a:off x="278573" y="1841500"/>
            <a:ext cx="6645349" cy="4062192"/>
          </a:xfrm>
          <a:prstGeom prst="cloudCallout">
            <a:avLst>
              <a:gd name="adj1" fmla="val 76137"/>
              <a:gd name="adj2" fmla="val 52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nghe náo nức</a:t>
            </a:r>
          </a:p>
        </p:txBody>
      </p:sp>
      <p:sp>
        <p:nvSpPr>
          <p:cNvPr id="11" name="Rectangle 10">
            <a:extLst>
              <a:ext uri="{FF2B5EF4-FFF2-40B4-BE49-F238E27FC236}">
                <a16:creationId xmlns:a16="http://schemas.microsoft.com/office/drawing/2014/main" id="{F4457FB5-F6F8-47B9-9761-80B2B68E5B92}"/>
              </a:ext>
            </a:extLst>
          </p:cNvPr>
          <p:cNvSpPr/>
          <p:nvPr/>
        </p:nvSpPr>
        <p:spPr>
          <a:xfrm>
            <a:off x="1809205" y="2496803"/>
            <a:ext cx="3084499" cy="769441"/>
          </a:xfrm>
          <a:prstGeom prst="rect">
            <a:avLst/>
          </a:prstGeom>
        </p:spPr>
        <p:txBody>
          <a:bodyPr wrap="none">
            <a:spAutoFit/>
          </a:bodyPr>
          <a:lstStyle/>
          <a:p>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ba</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-la-</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lai</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-ca</a:t>
            </a:r>
            <a:endParaRPr lang="en-US" sz="4400" b="1" dirty="0">
              <a:solidFill>
                <a:srgbClr val="0070C0"/>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AC1970DC-D114-4062-B34C-9B0BA63603E8}"/>
              </a:ext>
            </a:extLst>
          </p:cNvPr>
          <p:cNvSpPr/>
          <p:nvPr/>
        </p:nvSpPr>
        <p:spPr>
          <a:xfrm>
            <a:off x="1894164" y="3261205"/>
            <a:ext cx="3666388" cy="769441"/>
          </a:xfrm>
          <a:prstGeom prst="rect">
            <a:avLst/>
          </a:prstGeom>
        </p:spPr>
        <p:txBody>
          <a:bodyPr wrap="none">
            <a:spAutoFit/>
          </a:bodyPr>
          <a:lstStyle/>
          <a:p>
            <a:r>
              <a:rPr lang="en-US" sz="4400" b="1">
                <a:solidFill>
                  <a:srgbClr val="0070C0"/>
                </a:solidFill>
                <a:latin typeface="Cambria" panose="02040503050406030204" pitchFamily="18" charset="0"/>
                <a:ea typeface="Cambria" panose="02040503050406030204" pitchFamily="18" charset="0"/>
                <a:cs typeface="Times New Roman" pitchFamily="18" charset="0"/>
              </a:rPr>
              <a:t>nghe náo nức</a:t>
            </a:r>
            <a:endParaRPr lang="en-US" sz="4400" b="1" dirty="0">
              <a:solidFill>
                <a:srgbClr val="0070C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B6877160-CB69-4F51-911C-1B9A279597DC}"/>
              </a:ext>
            </a:extLst>
          </p:cNvPr>
          <p:cNvSpPr/>
          <p:nvPr/>
        </p:nvSpPr>
        <p:spPr>
          <a:xfrm>
            <a:off x="532915" y="4063017"/>
            <a:ext cx="5708614" cy="769441"/>
          </a:xfrm>
          <a:prstGeom prst="rect">
            <a:avLst/>
          </a:prstGeom>
        </p:spPr>
        <p:txBody>
          <a:bodyPr wrap="none">
            <a:spAutoFit/>
          </a:bodyPr>
          <a:lstStyle/>
          <a:p>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nóng</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lòng</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tìm</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biển</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cả</a:t>
            </a:r>
            <a:endParaRPr lang="en-US" sz="4400" b="1" dirty="0">
              <a:solidFill>
                <a:srgbClr val="0070C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3BF70919-4C90-85D7-36BA-9A5A9F314E7A}"/>
              </a:ext>
            </a:extLst>
          </p:cNvPr>
          <p:cNvPicPr>
            <a:picLocks noChangeAspect="1"/>
          </p:cNvPicPr>
          <p:nvPr/>
        </p:nvPicPr>
        <p:blipFill>
          <a:blip r:embed="rId9"/>
          <a:stretch>
            <a:fillRect/>
          </a:stretch>
        </p:blipFill>
        <p:spPr>
          <a:xfrm>
            <a:off x="4454022" y="244803"/>
            <a:ext cx="2816596" cy="1207113"/>
          </a:xfrm>
          <a:prstGeom prst="rect">
            <a:avLst/>
          </a:prstGeom>
        </p:spPr>
      </p:pic>
    </p:spTree>
    <p:extLst>
      <p:ext uri="{BB962C8B-B14F-4D97-AF65-F5344CB8AC3E}">
        <p14:creationId xmlns:p14="http://schemas.microsoft.com/office/powerpoint/2010/main" val="20399925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31CA26-652B-4477-99BD-CB0A1DD52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9" name="Rectangle: Rounded Corners 8">
            <a:extLst>
              <a:ext uri="{FF2B5EF4-FFF2-40B4-BE49-F238E27FC236}">
                <a16:creationId xmlns:a16="http://schemas.microsoft.com/office/drawing/2014/main" id="{9E781516-484B-4244-9CC1-2B92F57728C0}"/>
              </a:ext>
            </a:extLst>
          </p:cNvPr>
          <p:cNvSpPr/>
          <p:nvPr/>
        </p:nvSpPr>
        <p:spPr>
          <a:xfrm>
            <a:off x="3053078" y="1928032"/>
            <a:ext cx="6466841" cy="40663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altLang="en-US" sz="3600" b="1" dirty="0">
                <a:solidFill>
                  <a:srgbClr val="0070C0"/>
                </a:solidFill>
                <a:latin typeface="Calibri" panose="020F0502020204030204" pitchFamily="34" charset="0"/>
                <a:cs typeface="Calibri" panose="020F0502020204030204" pitchFamily="34" charset="0"/>
              </a:rPr>
              <a:t>Tiếng đàn ba-la-lai-ca/</a:t>
            </a:r>
          </a:p>
          <a:p>
            <a:pPr lvl="0" algn="just"/>
            <a:r>
              <a:rPr lang="vi-VN" altLang="en-US" sz="3600" b="1" dirty="0">
                <a:solidFill>
                  <a:srgbClr val="0070C0"/>
                </a:solidFill>
                <a:latin typeface="Calibri" panose="020F0502020204030204" pitchFamily="34" charset="0"/>
                <a:cs typeface="Calibri" panose="020F0502020204030204" pitchFamily="34" charset="0"/>
              </a:rPr>
              <a:t>Như ngọn sóng/</a:t>
            </a:r>
          </a:p>
          <a:p>
            <a:pPr lvl="0" algn="just"/>
            <a:r>
              <a:rPr lang="vi-VN" altLang="en-US" sz="3600" b="1" dirty="0">
                <a:solidFill>
                  <a:srgbClr val="0070C0"/>
                </a:solidFill>
                <a:latin typeface="Calibri" panose="020F0502020204030204" pitchFamily="34" charset="0"/>
                <a:cs typeface="Calibri" panose="020F0502020204030204" pitchFamily="34" charset="0"/>
              </a:rPr>
              <a:t>Vo trắng phau ghềnh đá/</a:t>
            </a:r>
          </a:p>
          <a:p>
            <a:pPr lvl="0" algn="just"/>
            <a:r>
              <a:rPr lang="vi-VN" altLang="en-US" sz="3600" b="1" dirty="0">
                <a:solidFill>
                  <a:srgbClr val="0070C0"/>
                </a:solidFill>
                <a:latin typeface="Calibri" panose="020F0502020204030204" pitchFamily="34" charset="0"/>
                <a:cs typeface="Calibri" panose="020F0502020204030204" pitchFamily="34" charset="0"/>
              </a:rPr>
              <a:t>Nghe náo nức/</a:t>
            </a:r>
          </a:p>
          <a:p>
            <a:pPr lvl="0" algn="just"/>
            <a:r>
              <a:rPr lang="vi-VN" altLang="en-US" sz="3600" b="1" dirty="0">
                <a:solidFill>
                  <a:srgbClr val="0070C0"/>
                </a:solidFill>
                <a:latin typeface="Calibri" panose="020F0502020204030204" pitchFamily="34" charset="0"/>
                <a:cs typeface="Calibri" panose="020F0502020204030204" pitchFamily="34" charset="0"/>
              </a:rPr>
              <a:t>Những dòng sông nóng lòng tìm biển cả...//</a:t>
            </a:r>
          </a:p>
        </p:txBody>
      </p:sp>
      <p:sp>
        <p:nvSpPr>
          <p:cNvPr id="7" name="Rectangle 1">
            <a:extLst>
              <a:ext uri="{FF2B5EF4-FFF2-40B4-BE49-F238E27FC236}">
                <a16:creationId xmlns:a16="http://schemas.microsoft.com/office/drawing/2014/main" id="{D6FB4273-E300-4932-A714-4D2DAB7671CC}"/>
              </a:ext>
            </a:extLst>
          </p:cNvPr>
          <p:cNvSpPr>
            <a:spLocks noChangeArrowheads="1"/>
          </p:cNvSpPr>
          <p:nvPr/>
        </p:nvSpPr>
        <p:spPr bwMode="auto">
          <a:xfrm>
            <a:off x="1248292" y="458066"/>
            <a:ext cx="98818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Luyện</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đọc</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câu</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en-US" altLang="en-US" sz="6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2" name="图片 6">
            <a:extLst>
              <a:ext uri="{FF2B5EF4-FFF2-40B4-BE49-F238E27FC236}">
                <a16:creationId xmlns:a16="http://schemas.microsoft.com/office/drawing/2014/main" id="{BBD1FF49-8B86-450C-87B2-BDD7880B3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13" name="图片 7">
            <a:extLst>
              <a:ext uri="{FF2B5EF4-FFF2-40B4-BE49-F238E27FC236}">
                <a16:creationId xmlns:a16="http://schemas.microsoft.com/office/drawing/2014/main" id="{CB9F2450-04C9-4896-A659-97A97938A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14" name="图片 8">
            <a:extLst>
              <a:ext uri="{FF2B5EF4-FFF2-40B4-BE49-F238E27FC236}">
                <a16:creationId xmlns:a16="http://schemas.microsoft.com/office/drawing/2014/main" id="{8C353A5A-1131-487F-BBBE-4239D15B2E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15" name="图片 14">
            <a:extLst>
              <a:ext uri="{FF2B5EF4-FFF2-40B4-BE49-F238E27FC236}">
                <a16:creationId xmlns:a16="http://schemas.microsoft.com/office/drawing/2014/main" id="{8A198D3E-761C-4505-B582-591DAD3E6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Tree>
    <p:extLst>
      <p:ext uri="{BB962C8B-B14F-4D97-AF65-F5344CB8AC3E}">
        <p14:creationId xmlns:p14="http://schemas.microsoft.com/office/powerpoint/2010/main" val="24046314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style.rotation</p:attrName>
                                        </p:attrNameLst>
                                      </p:cBhvr>
                                      <p:tavLst>
                                        <p:tav tm="0">
                                          <p:val>
                                            <p:fltVal val="90"/>
                                          </p:val>
                                        </p:tav>
                                        <p:tav tm="100000">
                                          <p:val>
                                            <p:fltVal val="0"/>
                                          </p:val>
                                        </p:tav>
                                      </p:tavLst>
                                    </p:anim>
                                    <p:animEffect transition="in" filter="fade">
                                      <p:cBhvr>
                                        <p:cTn id="17" dur="750"/>
                                        <p:tgtEl>
                                          <p:spTgt spid="1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 calcmode="lin" valueType="num">
                                      <p:cBhvr>
                                        <p:cTn id="28" dur="750" fill="hold"/>
                                        <p:tgtEl>
                                          <p:spTgt spid="12"/>
                                        </p:tgtEl>
                                        <p:attrNameLst>
                                          <p:attrName>style.rotation</p:attrName>
                                        </p:attrNameLst>
                                      </p:cBhvr>
                                      <p:tavLst>
                                        <p:tav tm="0">
                                          <p:val>
                                            <p:fltVal val="90"/>
                                          </p:val>
                                        </p:tav>
                                        <p:tav tm="100000">
                                          <p:val>
                                            <p:fltVal val="0"/>
                                          </p:val>
                                        </p:tav>
                                      </p:tavLst>
                                    </p:anim>
                                    <p:animEffect transition="in" filter="fade">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31CA26-652B-4477-99BD-CB0A1DD52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7" name="Freeform 8">
            <a:extLst>
              <a:ext uri="{FF2B5EF4-FFF2-40B4-BE49-F238E27FC236}">
                <a16:creationId xmlns:a16="http://schemas.microsoft.com/office/drawing/2014/main" id="{CE80397E-BEF7-6457-450E-E3C19C7DA910}"/>
              </a:ext>
            </a:extLst>
          </p:cNvPr>
          <p:cNvSpPr/>
          <p:nvPr/>
        </p:nvSpPr>
        <p:spPr>
          <a:xfrm>
            <a:off x="336296" y="1648968"/>
            <a:ext cx="7024483" cy="5122529"/>
          </a:xfrm>
          <a:custGeom>
            <a:avLst/>
            <a:gdLst/>
            <a:ahLst/>
            <a:cxnLst/>
            <a:rect l="l" t="t" r="r" b="b"/>
            <a:pathLst>
              <a:path w="4909197" h="4114800">
                <a:moveTo>
                  <a:pt x="0" y="0"/>
                </a:moveTo>
                <a:lnTo>
                  <a:pt x="4909198" y="0"/>
                </a:lnTo>
                <a:lnTo>
                  <a:pt x="490919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Freeform 13">
            <a:extLst>
              <a:ext uri="{FF2B5EF4-FFF2-40B4-BE49-F238E27FC236}">
                <a16:creationId xmlns:a16="http://schemas.microsoft.com/office/drawing/2014/main" id="{130D16FF-AAE4-49DA-84F8-A17F8437D928}"/>
              </a:ext>
            </a:extLst>
          </p:cNvPr>
          <p:cNvSpPr/>
          <p:nvPr/>
        </p:nvSpPr>
        <p:spPr>
          <a:xfrm>
            <a:off x="7048625" y="3980112"/>
            <a:ext cx="4410843" cy="2982833"/>
          </a:xfrm>
          <a:custGeom>
            <a:avLst/>
            <a:gdLst/>
            <a:ahLst/>
            <a:cxnLst/>
            <a:rect l="l" t="t" r="r" b="b"/>
            <a:pathLst>
              <a:path w="4410843" h="2982833">
                <a:moveTo>
                  <a:pt x="0" y="0"/>
                </a:moveTo>
                <a:lnTo>
                  <a:pt x="4410844" y="0"/>
                </a:lnTo>
                <a:lnTo>
                  <a:pt x="4410844" y="2982832"/>
                </a:lnTo>
                <a:lnTo>
                  <a:pt x="0" y="298283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91DA3A4E-8157-6791-1B3C-D067DD7CA7E4}"/>
              </a:ext>
            </a:extLst>
          </p:cNvPr>
          <p:cNvSpPr txBox="1"/>
          <p:nvPr/>
        </p:nvSpPr>
        <p:spPr>
          <a:xfrm>
            <a:off x="2724252" y="1876579"/>
            <a:ext cx="269291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C00000"/>
                </a:solidFill>
                <a:effectLst/>
                <a:uLnTx/>
                <a:uFillTx/>
                <a:latin typeface="#9Slide07 SVNDessert Menu Scrip" panose="00000500000000000000" pitchFamily="2" charset="0"/>
                <a:ea typeface="+mn-ea"/>
                <a:cs typeface="+mn-cs"/>
              </a:rPr>
              <a:t>Tiêu</a:t>
            </a:r>
            <a:r>
              <a:rPr kumimoji="0" lang="en-GB" sz="5400" b="0" i="0" u="none" strike="noStrike" kern="1200" cap="none" spc="0" normalizeH="0" baseline="0" noProof="0" dirty="0">
                <a:ln>
                  <a:noFill/>
                </a:ln>
                <a:solidFill>
                  <a:srgbClr val="C00000"/>
                </a:solidFill>
                <a:effectLst/>
                <a:uLnTx/>
                <a:uFillTx/>
                <a:latin typeface="#9Slide07 SVNDessert Menu Scrip" panose="00000500000000000000" pitchFamily="2" charset="0"/>
                <a:ea typeface="+mn-ea"/>
                <a:cs typeface="+mn-cs"/>
              </a:rPr>
              <a:t> </a:t>
            </a:r>
            <a:r>
              <a:rPr kumimoji="0" lang="en-GB" sz="5400" b="0" i="0" u="none" strike="noStrike" kern="1200" cap="none" spc="0" normalizeH="0" baseline="0" noProof="0" dirty="0" err="1">
                <a:ln>
                  <a:noFill/>
                </a:ln>
                <a:solidFill>
                  <a:srgbClr val="C00000"/>
                </a:solidFill>
                <a:effectLst/>
                <a:uLnTx/>
                <a:uFillTx/>
                <a:latin typeface="#9Slide07 SVNDessert Menu Scrip" panose="00000500000000000000" pitchFamily="2" charset="0"/>
                <a:ea typeface="+mn-ea"/>
                <a:cs typeface="+mn-cs"/>
              </a:rPr>
              <a:t>chí</a:t>
            </a:r>
            <a:endParaRPr kumimoji="0" lang="vi-VN" sz="5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3BC8E5DB-7035-E1FA-0DC2-FA9D4BD5BB31}"/>
              </a:ext>
            </a:extLst>
          </p:cNvPr>
          <p:cNvPicPr>
            <a:picLocks noChangeAspect="1"/>
          </p:cNvPicPr>
          <p:nvPr/>
        </p:nvPicPr>
        <p:blipFill>
          <a:blip r:embed="rId6"/>
          <a:stretch>
            <a:fillRect/>
          </a:stretch>
        </p:blipFill>
        <p:spPr>
          <a:xfrm>
            <a:off x="589727" y="2761309"/>
            <a:ext cx="6888802" cy="2222742"/>
          </a:xfrm>
          <a:prstGeom prst="rect">
            <a:avLst/>
          </a:prstGeom>
        </p:spPr>
      </p:pic>
      <p:pic>
        <p:nvPicPr>
          <p:cNvPr id="21" name="Picture 20">
            <a:extLst>
              <a:ext uri="{FF2B5EF4-FFF2-40B4-BE49-F238E27FC236}">
                <a16:creationId xmlns:a16="http://schemas.microsoft.com/office/drawing/2014/main" id="{3B1734DE-4A3B-ADF9-52B7-A55C8728F083}"/>
              </a:ext>
            </a:extLst>
          </p:cNvPr>
          <p:cNvPicPr>
            <a:picLocks noChangeAspect="1"/>
          </p:cNvPicPr>
          <p:nvPr/>
        </p:nvPicPr>
        <p:blipFill>
          <a:blip r:embed="rId7"/>
          <a:stretch>
            <a:fillRect/>
          </a:stretch>
        </p:blipFill>
        <p:spPr>
          <a:xfrm>
            <a:off x="7509866" y="770987"/>
            <a:ext cx="4682134" cy="3609145"/>
          </a:xfrm>
          <a:prstGeom prst="rect">
            <a:avLst/>
          </a:prstGeom>
        </p:spPr>
      </p:pic>
    </p:spTree>
    <p:extLst>
      <p:ext uri="{BB962C8B-B14F-4D97-AF65-F5344CB8AC3E}">
        <p14:creationId xmlns:p14="http://schemas.microsoft.com/office/powerpoint/2010/main" val="11346110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DA727554-72E9-4330-AAD8-603825E38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图片 6">
            <a:extLst>
              <a:ext uri="{FF2B5EF4-FFF2-40B4-BE49-F238E27FC236}">
                <a16:creationId xmlns:a16="http://schemas.microsoft.com/office/drawing/2014/main" id="{ACE2A1D6-D4A3-4436-A33F-C6CE71EF6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676" y="181765"/>
            <a:ext cx="1621841" cy="1621841"/>
          </a:xfrm>
          <a:prstGeom prst="rect">
            <a:avLst/>
          </a:prstGeom>
        </p:spPr>
      </p:pic>
      <p:pic>
        <p:nvPicPr>
          <p:cNvPr id="6" name="图片 7">
            <a:extLst>
              <a:ext uri="{FF2B5EF4-FFF2-40B4-BE49-F238E27FC236}">
                <a16:creationId xmlns:a16="http://schemas.microsoft.com/office/drawing/2014/main" id="{684AB3FC-D251-4FE6-BFDB-4735E93907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9496" y="652818"/>
            <a:ext cx="1316394" cy="1316394"/>
          </a:xfrm>
          <a:prstGeom prst="rect">
            <a:avLst/>
          </a:prstGeom>
        </p:spPr>
      </p:pic>
      <p:pic>
        <p:nvPicPr>
          <p:cNvPr id="7" name="图片 8">
            <a:extLst>
              <a:ext uri="{FF2B5EF4-FFF2-40B4-BE49-F238E27FC236}">
                <a16:creationId xmlns:a16="http://schemas.microsoft.com/office/drawing/2014/main" id="{2430A5E0-FC2A-4F68-B7E2-2E2D860E58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1794" y="1764845"/>
            <a:ext cx="958029" cy="958029"/>
          </a:xfrm>
          <a:prstGeom prst="rect">
            <a:avLst/>
          </a:prstGeom>
        </p:spPr>
      </p:pic>
      <p:pic>
        <p:nvPicPr>
          <p:cNvPr id="8" name="图片 14">
            <a:extLst>
              <a:ext uri="{FF2B5EF4-FFF2-40B4-BE49-F238E27FC236}">
                <a16:creationId xmlns:a16="http://schemas.microsoft.com/office/drawing/2014/main" id="{450B7914-E3E2-4717-A584-77F49E9E9E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pic>
        <p:nvPicPr>
          <p:cNvPr id="13" name="图片 3">
            <a:extLst>
              <a:ext uri="{FF2B5EF4-FFF2-40B4-BE49-F238E27FC236}">
                <a16:creationId xmlns:a16="http://schemas.microsoft.com/office/drawing/2014/main" id="{84DEA6C1-776B-4727-9800-1A86E115A1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2483" y="2574786"/>
            <a:ext cx="4154974" cy="4431302"/>
          </a:xfrm>
          <a:prstGeom prst="rect">
            <a:avLst/>
          </a:prstGeom>
        </p:spPr>
      </p:pic>
      <p:pic>
        <p:nvPicPr>
          <p:cNvPr id="2" name="Picture 1">
            <a:extLst>
              <a:ext uri="{FF2B5EF4-FFF2-40B4-BE49-F238E27FC236}">
                <a16:creationId xmlns:a16="http://schemas.microsoft.com/office/drawing/2014/main" id="{31C0F8E5-592F-1590-3738-72A409C4F509}"/>
              </a:ext>
            </a:extLst>
          </p:cNvPr>
          <p:cNvPicPr>
            <a:picLocks noChangeAspect="1"/>
          </p:cNvPicPr>
          <p:nvPr/>
        </p:nvPicPr>
        <p:blipFill>
          <a:blip r:embed="rId8"/>
          <a:stretch>
            <a:fillRect/>
          </a:stretch>
        </p:blipFill>
        <p:spPr>
          <a:xfrm>
            <a:off x="476140" y="2124380"/>
            <a:ext cx="8394920" cy="1755800"/>
          </a:xfrm>
          <a:prstGeom prst="rect">
            <a:avLst/>
          </a:prstGeom>
        </p:spPr>
      </p:pic>
    </p:spTree>
    <p:extLst>
      <p:ext uri="{BB962C8B-B14F-4D97-AF65-F5344CB8AC3E}">
        <p14:creationId xmlns:p14="http://schemas.microsoft.com/office/powerpoint/2010/main" val="35276776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par>
                          <p:cTn id="23" fill="hold">
                            <p:stCondLst>
                              <p:cond delay="75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4" presetClass="entr" presetSubtype="1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75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857D072C-7A58-47CE-9F64-CD81C9D02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a:extLst>
              <a:ext uri="{FF2B5EF4-FFF2-40B4-BE49-F238E27FC236}">
                <a16:creationId xmlns:a16="http://schemas.microsoft.com/office/drawing/2014/main" id="{2F97B1D4-0F65-4D1C-809F-C064E029D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a:extLst>
              <a:ext uri="{FF2B5EF4-FFF2-40B4-BE49-F238E27FC236}">
                <a16:creationId xmlns:a16="http://schemas.microsoft.com/office/drawing/2014/main" id="{5B8B9B6C-1405-4C28-9ADA-FDBC77EA59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a:extLst>
              <a:ext uri="{FF2B5EF4-FFF2-40B4-BE49-F238E27FC236}">
                <a16:creationId xmlns:a16="http://schemas.microsoft.com/office/drawing/2014/main" id="{5D905660-AD0E-44E0-A416-A8B742DEC59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a:extLst>
              <a:ext uri="{FF2B5EF4-FFF2-40B4-BE49-F238E27FC236}">
                <a16:creationId xmlns:a16="http://schemas.microsoft.com/office/drawing/2014/main" id="{09676226-E42F-4EE1-BEA6-7ADA83277D2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a:extLst>
              <a:ext uri="{FF2B5EF4-FFF2-40B4-BE49-F238E27FC236}">
                <a16:creationId xmlns:a16="http://schemas.microsoft.com/office/drawing/2014/main" id="{E4F1A80D-F103-4F7E-B235-575838C4C79F}"/>
              </a:ext>
            </a:extLst>
          </p:cNvPr>
          <p:cNvSpPr/>
          <p:nvPr/>
        </p:nvSpPr>
        <p:spPr>
          <a:xfrm>
            <a:off x="1005840" y="1695558"/>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36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Xe ben: </a:t>
            </a:r>
            <a:r>
              <a:rPr lang="vi-VN" sz="3600" b="1" dirty="0">
                <a:solidFill>
                  <a:prstClr val="white"/>
                </a:solidFill>
                <a:latin typeface="Cambria" panose="02040503050406030204" pitchFamily="18" charset="0"/>
                <a:ea typeface="Cambria" panose="02040503050406030204" pitchFamily="18" charset="0"/>
                <a:cs typeface="Times New Roman" panose="02020603050405020304" pitchFamily="18" charset="0"/>
              </a:rPr>
              <a:t>xe tải, thùng xe có thể được điều khiển cho dốc hẳn xuống để đổ vật liệu.</a:t>
            </a:r>
          </a:p>
        </p:txBody>
      </p:sp>
      <p:pic>
        <p:nvPicPr>
          <p:cNvPr id="4" name="Picture 3">
            <a:extLst>
              <a:ext uri="{FF2B5EF4-FFF2-40B4-BE49-F238E27FC236}">
                <a16:creationId xmlns:a16="http://schemas.microsoft.com/office/drawing/2014/main" id="{9F596DDD-6853-1132-52DA-4DB2FD95D1C6}"/>
              </a:ext>
            </a:extLst>
          </p:cNvPr>
          <p:cNvPicPr>
            <a:picLocks noChangeAspect="1"/>
          </p:cNvPicPr>
          <p:nvPr/>
        </p:nvPicPr>
        <p:blipFill>
          <a:blip r:embed="rId8"/>
          <a:stretch>
            <a:fillRect/>
          </a:stretch>
        </p:blipFill>
        <p:spPr>
          <a:xfrm>
            <a:off x="3749040" y="267154"/>
            <a:ext cx="4698171" cy="1243692"/>
          </a:xfrm>
          <a:prstGeom prst="rect">
            <a:avLst/>
          </a:prstGeom>
        </p:spPr>
      </p:pic>
      <p:pic>
        <p:nvPicPr>
          <p:cNvPr id="12" name="Picture 2" descr="TỔNG ĐẠI LÝ XE BEN (XE TẢI TỰ ĐỖ) MIỀN NAM - XEBEN.COM.VN">
            <a:extLst>
              <a:ext uri="{FF2B5EF4-FFF2-40B4-BE49-F238E27FC236}">
                <a16:creationId xmlns:a16="http://schemas.microsoft.com/office/drawing/2014/main" id="{2829F25B-4854-19C7-EFB3-CE0BF87803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8535" y="3276078"/>
            <a:ext cx="3482065" cy="26115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6641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自闭症"/>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615</Words>
  <Application>Microsoft Office PowerPoint</Application>
  <PresentationFormat>Widescreen</PresentationFormat>
  <Paragraphs>60</Paragraphs>
  <Slides>16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等线</vt:lpstr>
      <vt:lpstr>等线 Light</vt:lpstr>
      <vt:lpstr>#9Slide07 SVNDessert Menu Scrip</vt:lpstr>
      <vt:lpstr>Arial</vt:lpstr>
      <vt:lpstr>Calibri</vt:lpstr>
      <vt:lpstr>Cambria</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单击此处添加标题</dc:title>
  <dc:creator>Huong Thao - 0972115126</dc:creator>
  <dc:description>http://www.ypppt.com/</dc:description>
  <cp:lastModifiedBy>Mrs HAI ANH</cp:lastModifiedBy>
  <cp:revision>101</cp:revision>
  <dcterms:created xsi:type="dcterms:W3CDTF">2019-03-27T03:17:15Z</dcterms:created>
  <dcterms:modified xsi:type="dcterms:W3CDTF">2024-12-10T08:35:48Z</dcterms:modified>
</cp:coreProperties>
</file>