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5" r:id="rId2"/>
    <p:sldMasterId id="2147483750" r:id="rId3"/>
  </p:sldMasterIdLst>
  <p:notesMasterIdLst>
    <p:notesMasterId r:id="rId26"/>
  </p:notesMasterIdLst>
  <p:sldIdLst>
    <p:sldId id="2876" r:id="rId4"/>
    <p:sldId id="348" r:id="rId5"/>
    <p:sldId id="349" r:id="rId6"/>
    <p:sldId id="350" r:id="rId7"/>
    <p:sldId id="351" r:id="rId8"/>
    <p:sldId id="256" r:id="rId9"/>
    <p:sldId id="257" r:id="rId10"/>
    <p:sldId id="311" r:id="rId11"/>
    <p:sldId id="312" r:id="rId12"/>
    <p:sldId id="316" r:id="rId13"/>
    <p:sldId id="313" r:id="rId14"/>
    <p:sldId id="315" r:id="rId15"/>
    <p:sldId id="2877" r:id="rId16"/>
    <p:sldId id="2878" r:id="rId17"/>
    <p:sldId id="2879" r:id="rId18"/>
    <p:sldId id="2880" r:id="rId19"/>
    <p:sldId id="2882" r:id="rId20"/>
    <p:sldId id="2883" r:id="rId21"/>
    <p:sldId id="2884" r:id="rId22"/>
    <p:sldId id="2885" r:id="rId23"/>
    <p:sldId id="320"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76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7F489-72F9-4030-B28F-5C52D0BD4BC5}"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BA7B7-06BC-48E2-8A0A-EB2E29ABF8D0}" type="slidenum">
              <a:rPr lang="en-US" smtClean="0"/>
              <a:t>‹#›</a:t>
            </a:fld>
            <a:endParaRPr lang="en-US"/>
          </a:p>
        </p:txBody>
      </p:sp>
    </p:spTree>
    <p:extLst>
      <p:ext uri="{BB962C8B-B14F-4D97-AF65-F5344CB8AC3E}">
        <p14:creationId xmlns:p14="http://schemas.microsoft.com/office/powerpoint/2010/main" val="282908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36626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6735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92963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12023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42999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lớp thành các nhóm, kể tên các loại cây mọc lên từ một số bộ phận của cây mẹ.</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D38CD-9581-4619-B410-D62A3538A7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7816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130426"/>
            <a:ext cx="8636000" cy="1470025"/>
          </a:xfrm>
        </p:spPr>
        <p:txBody>
          <a:bodyPr/>
          <a:lstStyle/>
          <a:p>
            <a:r>
              <a:rPr lang="en-US"/>
              <a:t>Click to edit Master title style</a:t>
            </a:r>
          </a:p>
        </p:txBody>
      </p:sp>
      <p:sp>
        <p:nvSpPr>
          <p:cNvPr id="3" name="Subtitle 2"/>
          <p:cNvSpPr>
            <a:spLocks noGrp="1"/>
          </p:cNvSpPr>
          <p:nvPr>
            <p:ph type="subTitle" idx="1"/>
          </p:nvPr>
        </p:nvSpPr>
        <p:spPr>
          <a:xfrm>
            <a:off x="1524000" y="3886200"/>
            <a:ext cx="71120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136EB1-8023-1CB5-7910-82D37CF781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FE0C32-197A-2C89-4E7F-2501E23E43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94A260-D6DF-75DC-03C2-2ABA54655FBB}"/>
              </a:ext>
            </a:extLst>
          </p:cNvPr>
          <p:cNvSpPr>
            <a:spLocks noGrp="1" noChangeArrowheads="1"/>
          </p:cNvSpPr>
          <p:nvPr>
            <p:ph type="sldNum" sz="quarter" idx="12"/>
          </p:nvPr>
        </p:nvSpPr>
        <p:spPr>
          <a:ln/>
        </p:spPr>
        <p:txBody>
          <a:bodyPr/>
          <a:lstStyle>
            <a:lvl1pPr>
              <a:defRPr/>
            </a:lvl1pPr>
          </a:lstStyle>
          <a:p>
            <a:pPr>
              <a:defRPr/>
            </a:pPr>
            <a:fld id="{E7AE2827-AD80-44C0-8A88-E8EFC55747DC}" type="slidenum">
              <a:rPr lang="en-US" altLang="en-US"/>
              <a:pPr>
                <a:defRPr/>
              </a:pPr>
              <a:t>‹#›</a:t>
            </a:fld>
            <a:endParaRPr lang="en-US" altLang="en-US"/>
          </a:p>
        </p:txBody>
      </p:sp>
    </p:spTree>
    <p:extLst>
      <p:ext uri="{BB962C8B-B14F-4D97-AF65-F5344CB8AC3E}">
        <p14:creationId xmlns:p14="http://schemas.microsoft.com/office/powerpoint/2010/main" val="133590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1D3F98-F05E-FA71-CAD6-F3444E2459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8BDA79-6E50-8250-8A48-B869DAD22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EAA47F-4F1F-C379-E6C1-74544EAEDE9C}"/>
              </a:ext>
            </a:extLst>
          </p:cNvPr>
          <p:cNvSpPr>
            <a:spLocks noGrp="1" noChangeArrowheads="1"/>
          </p:cNvSpPr>
          <p:nvPr>
            <p:ph type="sldNum" sz="quarter" idx="12"/>
          </p:nvPr>
        </p:nvSpPr>
        <p:spPr>
          <a:ln/>
        </p:spPr>
        <p:txBody>
          <a:bodyPr/>
          <a:lstStyle>
            <a:lvl1pPr>
              <a:defRPr/>
            </a:lvl1pPr>
          </a:lstStyle>
          <a:p>
            <a:pPr>
              <a:defRPr/>
            </a:pPr>
            <a:fld id="{5DE539C4-4E9D-411E-8C39-42E59745848A}" type="slidenum">
              <a:rPr lang="en-US" altLang="en-US"/>
              <a:pPr>
                <a:defRPr/>
              </a:pPr>
              <a:t>‹#›</a:t>
            </a:fld>
            <a:endParaRPr lang="en-US" altLang="en-US"/>
          </a:p>
        </p:txBody>
      </p:sp>
    </p:spTree>
    <p:extLst>
      <p:ext uri="{BB962C8B-B14F-4D97-AF65-F5344CB8AC3E}">
        <p14:creationId xmlns:p14="http://schemas.microsoft.com/office/powerpoint/2010/main" val="275963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74639"/>
            <a:ext cx="2286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74639"/>
            <a:ext cx="66886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E9DB69-0F0B-790A-5B9F-F48710CB5C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4BCACD-EECB-B314-2C5A-0678B0325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F8EDE1-32CA-008E-FAC5-0DF080E48DF9}"/>
              </a:ext>
            </a:extLst>
          </p:cNvPr>
          <p:cNvSpPr>
            <a:spLocks noGrp="1" noChangeArrowheads="1"/>
          </p:cNvSpPr>
          <p:nvPr>
            <p:ph type="sldNum" sz="quarter" idx="12"/>
          </p:nvPr>
        </p:nvSpPr>
        <p:spPr>
          <a:ln/>
        </p:spPr>
        <p:txBody>
          <a:bodyPr/>
          <a:lstStyle>
            <a:lvl1pPr>
              <a:defRPr/>
            </a:lvl1pPr>
          </a:lstStyle>
          <a:p>
            <a:pPr>
              <a:defRPr/>
            </a:pPr>
            <a:fld id="{CC55C25A-7CCF-4C31-A663-8753200FB89C}" type="slidenum">
              <a:rPr lang="en-US" altLang="en-US"/>
              <a:pPr>
                <a:defRPr/>
              </a:pPr>
              <a:t>‹#›</a:t>
            </a:fld>
            <a:endParaRPr lang="en-US" altLang="en-US"/>
          </a:p>
        </p:txBody>
      </p:sp>
    </p:spTree>
    <p:extLst>
      <p:ext uri="{BB962C8B-B14F-4D97-AF65-F5344CB8AC3E}">
        <p14:creationId xmlns:p14="http://schemas.microsoft.com/office/powerpoint/2010/main" val="75109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3800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0327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19223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43854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4992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0424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73732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5483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1F40F9-0DF4-72FD-9C01-611243F8E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4FFF82-3EB8-F050-47A4-5BBF2B71FC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F32E44-311D-F031-9D5A-51D80E59E72D}"/>
              </a:ext>
            </a:extLst>
          </p:cNvPr>
          <p:cNvSpPr>
            <a:spLocks noGrp="1" noChangeArrowheads="1"/>
          </p:cNvSpPr>
          <p:nvPr>
            <p:ph type="sldNum" sz="quarter" idx="12"/>
          </p:nvPr>
        </p:nvSpPr>
        <p:spPr>
          <a:ln/>
        </p:spPr>
        <p:txBody>
          <a:bodyPr/>
          <a:lstStyle>
            <a:lvl1pPr>
              <a:defRPr/>
            </a:lvl1pPr>
          </a:lstStyle>
          <a:p>
            <a:pPr>
              <a:defRPr/>
            </a:pPr>
            <a:fld id="{8F3A2C4B-A3D0-4DA9-878C-886F5CCE3D57}" type="slidenum">
              <a:rPr lang="en-US" altLang="en-US"/>
              <a:pPr>
                <a:defRPr/>
              </a:pPr>
              <a:t>‹#›</a:t>
            </a:fld>
            <a:endParaRPr lang="en-US" altLang="en-US"/>
          </a:p>
        </p:txBody>
      </p:sp>
    </p:spTree>
    <p:extLst>
      <p:ext uri="{BB962C8B-B14F-4D97-AF65-F5344CB8AC3E}">
        <p14:creationId xmlns:p14="http://schemas.microsoft.com/office/powerpoint/2010/main" val="2327010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09768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7298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26855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28954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41760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88055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23939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57835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1386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1068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406901"/>
            <a:ext cx="86360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2570" y="2906713"/>
            <a:ext cx="86360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0DEB610-EAC5-7C28-05C5-AB91452826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294FA-12B3-5206-B7F4-19AD3682F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F72594-706A-831D-8E62-50AA9A4B994B}"/>
              </a:ext>
            </a:extLst>
          </p:cNvPr>
          <p:cNvSpPr>
            <a:spLocks noGrp="1" noChangeArrowheads="1"/>
          </p:cNvSpPr>
          <p:nvPr>
            <p:ph type="sldNum" sz="quarter" idx="12"/>
          </p:nvPr>
        </p:nvSpPr>
        <p:spPr>
          <a:ln/>
        </p:spPr>
        <p:txBody>
          <a:bodyPr/>
          <a:lstStyle>
            <a:lvl1pPr>
              <a:defRPr/>
            </a:lvl1pPr>
          </a:lstStyle>
          <a:p>
            <a:pPr>
              <a:defRPr/>
            </a:pPr>
            <a:fld id="{D4608DFA-30FD-41B0-BFD9-8848C3E3EE9D}" type="slidenum">
              <a:rPr lang="en-US" altLang="en-US"/>
              <a:pPr>
                <a:defRPr/>
              </a:pPr>
              <a:t>‹#›</a:t>
            </a:fld>
            <a:endParaRPr lang="en-US" altLang="en-US"/>
          </a:p>
        </p:txBody>
      </p:sp>
    </p:spTree>
    <p:extLst>
      <p:ext uri="{BB962C8B-B14F-4D97-AF65-F5344CB8AC3E}">
        <p14:creationId xmlns:p14="http://schemas.microsoft.com/office/powerpoint/2010/main" val="1585561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6462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4290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86118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4428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038416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3761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6347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64209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758078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9943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5B90D08-D565-84E4-1199-CEA56ABD5A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C440A6-0977-1F79-317A-E002A3D60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02EE08-6E1E-4272-430D-5BA18F609374}"/>
              </a:ext>
            </a:extLst>
          </p:cNvPr>
          <p:cNvSpPr>
            <a:spLocks noGrp="1" noChangeArrowheads="1"/>
          </p:cNvSpPr>
          <p:nvPr>
            <p:ph type="sldNum" sz="quarter" idx="12"/>
          </p:nvPr>
        </p:nvSpPr>
        <p:spPr>
          <a:ln/>
        </p:spPr>
        <p:txBody>
          <a:bodyPr/>
          <a:lstStyle>
            <a:lvl1pPr>
              <a:defRPr/>
            </a:lvl1pPr>
          </a:lstStyle>
          <a:p>
            <a:pPr>
              <a:defRPr/>
            </a:pPr>
            <a:fld id="{AAC9A45F-724A-4B7E-B344-FB2491A9A281}" type="slidenum">
              <a:rPr lang="en-US" altLang="en-US"/>
              <a:pPr>
                <a:defRPr/>
              </a:pPr>
              <a:t>‹#›</a:t>
            </a:fld>
            <a:endParaRPr lang="en-US" altLang="en-US"/>
          </a:p>
        </p:txBody>
      </p:sp>
    </p:spTree>
    <p:extLst>
      <p:ext uri="{BB962C8B-B14F-4D97-AF65-F5344CB8AC3E}">
        <p14:creationId xmlns:p14="http://schemas.microsoft.com/office/powerpoint/2010/main" val="3763390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04665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4197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36550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904371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996318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900805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83521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4034279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033294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6841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535113"/>
            <a:ext cx="4489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174875"/>
            <a:ext cx="4489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39" y="1535113"/>
            <a:ext cx="449086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39" y="2174875"/>
            <a:ext cx="449086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CDF80A-0E9F-0C1F-2CE6-F234E131FE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6CEC6BD-0C04-454B-DAEF-A1C1FE1856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23A9B87-16E2-8A5E-1F22-9E74FBB2490F}"/>
              </a:ext>
            </a:extLst>
          </p:cNvPr>
          <p:cNvSpPr>
            <a:spLocks noGrp="1" noChangeArrowheads="1"/>
          </p:cNvSpPr>
          <p:nvPr>
            <p:ph type="sldNum" sz="quarter" idx="12"/>
          </p:nvPr>
        </p:nvSpPr>
        <p:spPr>
          <a:ln/>
        </p:spPr>
        <p:txBody>
          <a:bodyPr/>
          <a:lstStyle>
            <a:lvl1pPr>
              <a:defRPr/>
            </a:lvl1pPr>
          </a:lstStyle>
          <a:p>
            <a:pPr>
              <a:defRPr/>
            </a:pPr>
            <a:fld id="{E877892E-7F8F-4E48-A399-6D87C8CD5D89}" type="slidenum">
              <a:rPr lang="en-US" altLang="en-US"/>
              <a:pPr>
                <a:defRPr/>
              </a:pPr>
              <a:t>‹#›</a:t>
            </a:fld>
            <a:endParaRPr lang="en-US" altLang="en-US"/>
          </a:p>
        </p:txBody>
      </p:sp>
    </p:spTree>
    <p:extLst>
      <p:ext uri="{BB962C8B-B14F-4D97-AF65-F5344CB8AC3E}">
        <p14:creationId xmlns:p14="http://schemas.microsoft.com/office/powerpoint/2010/main" val="1257225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85250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5583735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5448959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0499859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546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776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CB42B88-7F58-6FF1-F810-2BDB01D38CA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95787F-53EA-163B-7772-FBC98B567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BCC741-0E1D-457A-327A-D9476AC8738D}"/>
              </a:ext>
            </a:extLst>
          </p:cNvPr>
          <p:cNvSpPr>
            <a:spLocks noGrp="1" noChangeArrowheads="1"/>
          </p:cNvSpPr>
          <p:nvPr>
            <p:ph type="sldNum" sz="quarter" idx="12"/>
          </p:nvPr>
        </p:nvSpPr>
        <p:spPr>
          <a:ln/>
        </p:spPr>
        <p:txBody>
          <a:bodyPr/>
          <a:lstStyle>
            <a:lvl1pPr>
              <a:defRPr/>
            </a:lvl1pPr>
          </a:lstStyle>
          <a:p>
            <a:pPr>
              <a:defRPr/>
            </a:pPr>
            <a:fld id="{BFAEE5AA-4F35-4CB0-9628-9549D1D1602E}" type="slidenum">
              <a:rPr lang="en-US" altLang="en-US"/>
              <a:pPr>
                <a:defRPr/>
              </a:pPr>
              <a:t>‹#›</a:t>
            </a:fld>
            <a:endParaRPr lang="en-US" altLang="en-US"/>
          </a:p>
        </p:txBody>
      </p:sp>
    </p:spTree>
    <p:extLst>
      <p:ext uri="{BB962C8B-B14F-4D97-AF65-F5344CB8AC3E}">
        <p14:creationId xmlns:p14="http://schemas.microsoft.com/office/powerpoint/2010/main" val="3175817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4B65F7-E6F7-04A2-CF19-087CE691614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0DB8646-9968-1608-BBC6-3287B1ADAC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6D1D7A-4105-BC2E-83EF-4732C5574B75}"/>
              </a:ext>
            </a:extLst>
          </p:cNvPr>
          <p:cNvSpPr>
            <a:spLocks noGrp="1" noChangeArrowheads="1"/>
          </p:cNvSpPr>
          <p:nvPr>
            <p:ph type="sldNum" sz="quarter" idx="12"/>
          </p:nvPr>
        </p:nvSpPr>
        <p:spPr>
          <a:ln/>
        </p:spPr>
        <p:txBody>
          <a:bodyPr/>
          <a:lstStyle>
            <a:lvl1pPr>
              <a:defRPr/>
            </a:lvl1pPr>
          </a:lstStyle>
          <a:p>
            <a:pPr>
              <a:defRPr/>
            </a:pPr>
            <a:fld id="{0EC32661-1629-4819-9114-00256C59E87A}" type="slidenum">
              <a:rPr lang="en-US" altLang="en-US"/>
              <a:pPr>
                <a:defRPr/>
              </a:pPr>
              <a:t>‹#›</a:t>
            </a:fld>
            <a:endParaRPr lang="en-US" altLang="en-US"/>
          </a:p>
        </p:txBody>
      </p:sp>
    </p:spTree>
    <p:extLst>
      <p:ext uri="{BB962C8B-B14F-4D97-AF65-F5344CB8AC3E}">
        <p14:creationId xmlns:p14="http://schemas.microsoft.com/office/powerpoint/2010/main" val="291751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73050"/>
            <a:ext cx="334257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2278" y="273051"/>
            <a:ext cx="567972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1435101"/>
            <a:ext cx="3342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410B25-E13E-A82A-69BA-42CE5DCC2C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BEDCC3-1AD8-4506-815B-610133F3F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36AC53-1595-8CFA-4F0C-0CB23F1188A3}"/>
              </a:ext>
            </a:extLst>
          </p:cNvPr>
          <p:cNvSpPr>
            <a:spLocks noGrp="1" noChangeArrowheads="1"/>
          </p:cNvSpPr>
          <p:nvPr>
            <p:ph type="sldNum" sz="quarter" idx="12"/>
          </p:nvPr>
        </p:nvSpPr>
        <p:spPr>
          <a:ln/>
        </p:spPr>
        <p:txBody>
          <a:bodyPr/>
          <a:lstStyle>
            <a:lvl1pPr>
              <a:defRPr/>
            </a:lvl1pPr>
          </a:lstStyle>
          <a:p>
            <a:pPr>
              <a:defRPr/>
            </a:pPr>
            <a:fld id="{2BC99C3B-075B-46F0-86D2-0FF48EAF010B}" type="slidenum">
              <a:rPr lang="en-US" altLang="en-US"/>
              <a:pPr>
                <a:defRPr/>
              </a:pPr>
              <a:t>‹#›</a:t>
            </a:fld>
            <a:endParaRPr lang="en-US" altLang="en-US"/>
          </a:p>
        </p:txBody>
      </p:sp>
    </p:spTree>
    <p:extLst>
      <p:ext uri="{BB962C8B-B14F-4D97-AF65-F5344CB8AC3E}">
        <p14:creationId xmlns:p14="http://schemas.microsoft.com/office/powerpoint/2010/main" val="1291709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800600"/>
            <a:ext cx="6096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1431" y="612775"/>
            <a:ext cx="6096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91431" y="5367338"/>
            <a:ext cx="6096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6DE7D-9877-E9BF-A8D3-5B3F7D3090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BDEB5C-8178-46A4-1E5A-7537CA25BB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1B69D7-43E0-6B9A-0B7D-43D2DA0F67A7}"/>
              </a:ext>
            </a:extLst>
          </p:cNvPr>
          <p:cNvSpPr>
            <a:spLocks noGrp="1" noChangeArrowheads="1"/>
          </p:cNvSpPr>
          <p:nvPr>
            <p:ph type="sldNum" sz="quarter" idx="12"/>
          </p:nvPr>
        </p:nvSpPr>
        <p:spPr>
          <a:ln/>
        </p:spPr>
        <p:txBody>
          <a:bodyPr/>
          <a:lstStyle>
            <a:lvl1pPr>
              <a:defRPr/>
            </a:lvl1pPr>
          </a:lstStyle>
          <a:p>
            <a:pPr>
              <a:defRPr/>
            </a:pPr>
            <a:fld id="{6C9A4C3E-F0CE-417C-BC86-3CE89FD38B7B}" type="slidenum">
              <a:rPr lang="en-US" altLang="en-US"/>
              <a:pPr>
                <a:defRPr/>
              </a:pPr>
              <a:t>‹#›</a:t>
            </a:fld>
            <a:endParaRPr lang="en-US" altLang="en-US"/>
          </a:p>
        </p:txBody>
      </p:sp>
    </p:spTree>
    <p:extLst>
      <p:ext uri="{BB962C8B-B14F-4D97-AF65-F5344CB8AC3E}">
        <p14:creationId xmlns:p14="http://schemas.microsoft.com/office/powerpoint/2010/main" val="87569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B3E79E-D31B-03F4-32E4-9124D49B1E4C}"/>
              </a:ext>
            </a:extLst>
          </p:cNvPr>
          <p:cNvSpPr>
            <a:spLocks noGrp="1" noChangeArrowheads="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29BA58C-EA9F-E86E-F3A0-CC4B4B14015F}"/>
              </a:ext>
            </a:extLst>
          </p:cNvPr>
          <p:cNvSpPr>
            <a:spLocks noGrp="1" noChangeArrowheads="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1380" name="Rectangle 4">
            <a:extLst>
              <a:ext uri="{FF2B5EF4-FFF2-40B4-BE49-F238E27FC236}">
                <a16:creationId xmlns:a16="http://schemas.microsoft.com/office/drawing/2014/main" id="{E0B15B26-E46A-74F5-DF46-0E432FB1818C}"/>
              </a:ext>
            </a:extLst>
          </p:cNvPr>
          <p:cNvSpPr>
            <a:spLocks noGrp="1" noChangeArrowheads="1"/>
          </p:cNvSpPr>
          <p:nvPr>
            <p:ph type="dt" sz="half" idx="2"/>
          </p:nvPr>
        </p:nvSpPr>
        <p:spPr bwMode="auto">
          <a:xfrm>
            <a:off x="610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1381" name="Rectangle 5">
            <a:extLst>
              <a:ext uri="{FF2B5EF4-FFF2-40B4-BE49-F238E27FC236}">
                <a16:creationId xmlns:a16="http://schemas.microsoft.com/office/drawing/2014/main" id="{D8D34C2F-7BAF-0728-C268-3B9618B1F86F}"/>
              </a:ext>
            </a:extLst>
          </p:cNvPr>
          <p:cNvSpPr>
            <a:spLocks noGrp="1" noChangeArrowheads="1"/>
          </p:cNvSpPr>
          <p:nvPr>
            <p:ph type="ftr" sz="quarter" idx="3"/>
          </p:nvPr>
        </p:nvSpPr>
        <p:spPr bwMode="auto">
          <a:xfrm>
            <a:off x="4166306" y="6245225"/>
            <a:ext cx="3859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1382" name="Rectangle 6">
            <a:extLst>
              <a:ext uri="{FF2B5EF4-FFF2-40B4-BE49-F238E27FC236}">
                <a16:creationId xmlns:a16="http://schemas.microsoft.com/office/drawing/2014/main" id="{475A0BB8-1BFF-B603-7B4A-FDDC65CE83C2}"/>
              </a:ext>
            </a:extLst>
          </p:cNvPr>
          <p:cNvSpPr>
            <a:spLocks noGrp="1" noChangeArrowheads="1"/>
          </p:cNvSpPr>
          <p:nvPr>
            <p:ph type="sldNum" sz="quarter" idx="4"/>
          </p:nvPr>
        </p:nvSpPr>
        <p:spPr bwMode="auto">
          <a:xfrm>
            <a:off x="8738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B08407A-C487-4660-A503-7F01056FE504}" type="slidenum">
              <a:rPr lang="en-US" altLang="en-US"/>
              <a:pPr>
                <a:defRPr/>
              </a:pPr>
              <a:t>‹#›</a:t>
            </a:fld>
            <a:endParaRPr lang="en-US" altLang="en-US"/>
          </a:p>
        </p:txBody>
      </p:sp>
    </p:spTree>
    <p:extLst>
      <p:ext uri="{BB962C8B-B14F-4D97-AF65-F5344CB8AC3E}">
        <p14:creationId xmlns:p14="http://schemas.microsoft.com/office/powerpoint/2010/main" val="34044139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281221495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6" r:id="rId30"/>
    <p:sldLayoutId id="2147483737"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30366173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17.gif"/><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jpg"/><Relationship Id="rId1" Type="http://schemas.openxmlformats.org/officeDocument/2006/relationships/slideLayout" Target="../slideLayouts/slideLayout21.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21.xml"/><Relationship Id="rId6" Type="http://schemas.openxmlformats.org/officeDocument/2006/relationships/image" Target="../media/image35.svg"/><Relationship Id="rId5" Type="http://schemas.openxmlformats.org/officeDocument/2006/relationships/image" Target="../media/image3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21.xml"/><Relationship Id="rId6" Type="http://schemas.openxmlformats.org/officeDocument/2006/relationships/image" Target="../media/image35.svg"/><Relationship Id="rId5" Type="http://schemas.openxmlformats.org/officeDocument/2006/relationships/image" Target="../media/image3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jpg"/><Relationship Id="rId1" Type="http://schemas.openxmlformats.org/officeDocument/2006/relationships/slideLayout" Target="../slideLayouts/slideLayout21.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g"/><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38.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18" Type="http://schemas.openxmlformats.org/officeDocument/2006/relationships/image" Target="../media/image57.sv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image" Target="../media/image56.png"/><Relationship Id="rId2" Type="http://schemas.openxmlformats.org/officeDocument/2006/relationships/notesSlide" Target="../notesSlides/notesSlide7.xml"/><Relationship Id="rId16" Type="http://schemas.openxmlformats.org/officeDocument/2006/relationships/image" Target="../media/image55.svg"/><Relationship Id="rId20" Type="http://schemas.openxmlformats.org/officeDocument/2006/relationships/image" Target="../media/image59.svg"/><Relationship Id="rId1" Type="http://schemas.openxmlformats.org/officeDocument/2006/relationships/slideLayout" Target="../slideLayouts/slideLayout14.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svg"/><Relationship Id="rId19" Type="http://schemas.openxmlformats.org/officeDocument/2006/relationships/image" Target="../media/image58.pn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1.xml"/><Relationship Id="rId5" Type="http://schemas.openxmlformats.org/officeDocument/2006/relationships/image" Target="../media/image22.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7"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1.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pic>
        <p:nvPicPr>
          <p:cNvPr id="3" name="Picture 2" descr="A close up of a text&#10;&#10;Description automatically generated">
            <a:extLst>
              <a:ext uri="{FF2B5EF4-FFF2-40B4-BE49-F238E27FC236}">
                <a16:creationId xmlns:a16="http://schemas.microsoft.com/office/drawing/2014/main" id="{A2AD8BCC-D0F6-CAFC-56E5-A548D9B9F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499" y="2631440"/>
            <a:ext cx="7210399" cy="2510684"/>
          </a:xfrm>
          <a:prstGeom prst="rect">
            <a:avLst/>
          </a:prstGeom>
        </p:spPr>
      </p:pic>
    </p:spTree>
    <p:extLst>
      <p:ext uri="{BB962C8B-B14F-4D97-AF65-F5344CB8AC3E}">
        <p14:creationId xmlns:p14="http://schemas.microsoft.com/office/powerpoint/2010/main" val="405197334"/>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8EC516E-1B55-458E-84F8-25A6F25A7829}"/>
              </a:ext>
            </a:extLst>
          </p:cNvPr>
          <p:cNvSpPr/>
          <p:nvPr/>
        </p:nvSpPr>
        <p:spPr>
          <a:xfrm>
            <a:off x="432619" y="277761"/>
            <a:ext cx="11326762" cy="6302477"/>
          </a:xfrm>
          <a:prstGeom prst="round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1A4731F1-5480-4BE7-B141-E4592F5E4688}"/>
              </a:ext>
            </a:extLst>
          </p:cNvPr>
          <p:cNvSpPr txBox="1"/>
          <p:nvPr/>
        </p:nvSpPr>
        <p:spPr>
          <a:xfrm>
            <a:off x="2326640" y="1034700"/>
            <a:ext cx="8672167" cy="193899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con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mọc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lên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thường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vỏ</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chất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dinh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dưỡng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dự</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trữ</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phôi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mầm</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537EC960-2EAD-47CC-A51D-0348047447EA}"/>
              </a:ext>
            </a:extLst>
          </p:cNvPr>
          <p:cNvPicPr>
            <a:picLocks noChangeAspect="1"/>
          </p:cNvPicPr>
          <p:nvPr/>
        </p:nvPicPr>
        <p:blipFill rotWithShape="1">
          <a:blip r:embed="rId4">
            <a:extLst>
              <a:ext uri="{28A0092B-C50C-407E-A947-70E740481C1C}">
                <a14:useLocalDpi xmlns:a14="http://schemas.microsoft.com/office/drawing/2010/main" val="0"/>
              </a:ext>
            </a:extLst>
          </a:blip>
          <a:srcRect r="51882"/>
          <a:stretch/>
        </p:blipFill>
        <p:spPr>
          <a:xfrm>
            <a:off x="-410062" y="3244772"/>
            <a:ext cx="3523539" cy="4065754"/>
          </a:xfrm>
          <a:prstGeom prst="rect">
            <a:avLst/>
          </a:prstGeom>
        </p:spPr>
      </p:pic>
      <p:pic>
        <p:nvPicPr>
          <p:cNvPr id="14" name="Picture 13">
            <a:extLst>
              <a:ext uri="{FF2B5EF4-FFF2-40B4-BE49-F238E27FC236}">
                <a16:creationId xmlns:a16="http://schemas.microsoft.com/office/drawing/2014/main" id="{CE038F85-DB9A-4D30-98B0-1B2E4F6D20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11759" y="195362"/>
            <a:ext cx="1557097" cy="1603877"/>
          </a:xfrm>
          <a:prstGeom prst="rect">
            <a:avLst/>
          </a:prstGeom>
        </p:spPr>
      </p:pic>
    </p:spTree>
    <p:extLst>
      <p:ext uri="{BB962C8B-B14F-4D97-AF65-F5344CB8AC3E}">
        <p14:creationId xmlns:p14="http://schemas.microsoft.com/office/powerpoint/2010/main" val="2247259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955040" y="120300"/>
            <a:ext cx="10749280"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2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thảo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luận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nhóm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đôi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hỏi</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gồm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những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sẽ</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thành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543A6C83-E4CE-C5EC-4909-1C5D4D75FB29}"/>
              </a:ext>
            </a:extLst>
          </p:cNvPr>
          <p:cNvPicPr>
            <a:picLocks noChangeAspect="1"/>
          </p:cNvPicPr>
          <p:nvPr/>
        </p:nvPicPr>
        <p:blipFill>
          <a:blip r:embed="rId3"/>
          <a:stretch>
            <a:fillRect/>
          </a:stretch>
        </p:blipFill>
        <p:spPr>
          <a:xfrm>
            <a:off x="623887" y="2395220"/>
            <a:ext cx="5441477" cy="3619500"/>
          </a:xfrm>
          <a:prstGeom prst="rect">
            <a:avLst/>
          </a:prstGeom>
        </p:spPr>
      </p:pic>
      <p:grpSp>
        <p:nvGrpSpPr>
          <p:cNvPr id="11" name="THANH TÂM">
            <a:extLst>
              <a:ext uri="{FF2B5EF4-FFF2-40B4-BE49-F238E27FC236}">
                <a16:creationId xmlns:a16="http://schemas.microsoft.com/office/drawing/2014/main" id="{3684BD5D-4252-25DA-8C18-BAF060348202}"/>
              </a:ext>
            </a:extLst>
          </p:cNvPr>
          <p:cNvGrpSpPr/>
          <p:nvPr/>
        </p:nvGrpSpPr>
        <p:grpSpPr>
          <a:xfrm>
            <a:off x="6228080" y="2081136"/>
            <a:ext cx="5323840" cy="1881264"/>
            <a:chOff x="4965437" y="5783580"/>
            <a:chExt cx="7844222" cy="2925382"/>
          </a:xfrm>
        </p:grpSpPr>
        <p:sp>
          <p:nvSpPr>
            <p:cNvPr id="12" name="Rectangle: Rounded Corners 11">
              <a:extLst>
                <a:ext uri="{FF2B5EF4-FFF2-40B4-BE49-F238E27FC236}">
                  <a16:creationId xmlns:a16="http://schemas.microsoft.com/office/drawing/2014/main" id="{AC1B771A-267B-0831-927F-DD0F904D565C}"/>
                </a:ext>
              </a:extLst>
            </p:cNvPr>
            <p:cNvSpPr/>
            <p:nvPr/>
          </p:nvSpPr>
          <p:spPr>
            <a:xfrm>
              <a:off x="4965437" y="5783580"/>
              <a:ext cx="7844222" cy="2925382"/>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4E8526A-1183-C25C-D88A-F0586167ED43}"/>
                </a:ext>
              </a:extLst>
            </p:cNvPr>
            <p:cNvSpPr/>
            <p:nvPr/>
          </p:nvSpPr>
          <p:spPr>
            <a:xfrm>
              <a:off x="5166361" y="5919380"/>
              <a:ext cx="7373840" cy="272799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Hạt đậu gồm có 3 bộ phận là: </a:t>
              </a:r>
              <a:r>
                <a:rPr lang="vi-VN" sz="3600" dirty="0">
                  <a:solidFill>
                    <a:srgbClr val="FF0000"/>
                  </a:solidFill>
                  <a:latin typeface="Cambria" panose="02040503050406030204" pitchFamily="18" charset="0"/>
                  <a:ea typeface="Cambria" panose="02040503050406030204" pitchFamily="18" charset="0"/>
                </a:rPr>
                <a:t>vỏ hạt, chất dinh dưỡng dự trữ, phôi.</a:t>
              </a:r>
              <a:endParaRPr lang="en-GB" sz="3600" dirty="0">
                <a:solidFill>
                  <a:srgbClr val="0070C0"/>
                </a:solidFill>
                <a:latin typeface="Cambria" panose="02040503050406030204" pitchFamily="18" charset="0"/>
                <a:ea typeface="Cambria" panose="02040503050406030204" pitchFamily="18" charset="0"/>
              </a:endParaRPr>
            </a:p>
          </p:txBody>
        </p:sp>
      </p:grpSp>
      <p:grpSp>
        <p:nvGrpSpPr>
          <p:cNvPr id="32" name="THANH TÂM">
            <a:extLst>
              <a:ext uri="{FF2B5EF4-FFF2-40B4-BE49-F238E27FC236}">
                <a16:creationId xmlns:a16="http://schemas.microsoft.com/office/drawing/2014/main" id="{C0CA60DC-62BE-9A41-2C6A-6C6AA8D73678}"/>
              </a:ext>
            </a:extLst>
          </p:cNvPr>
          <p:cNvGrpSpPr/>
          <p:nvPr/>
        </p:nvGrpSpPr>
        <p:grpSpPr>
          <a:xfrm>
            <a:off x="6289040" y="4367135"/>
            <a:ext cx="5323840" cy="1454544"/>
            <a:chOff x="4965437" y="5783580"/>
            <a:chExt cx="7844222" cy="2261829"/>
          </a:xfrm>
        </p:grpSpPr>
        <p:sp>
          <p:nvSpPr>
            <p:cNvPr id="34" name="Rectangle: Rounded Corners 33">
              <a:extLst>
                <a:ext uri="{FF2B5EF4-FFF2-40B4-BE49-F238E27FC236}">
                  <a16:creationId xmlns:a16="http://schemas.microsoft.com/office/drawing/2014/main" id="{1B44FE3C-BB7A-47C6-7EBB-862F4F0B0440}"/>
                </a:ext>
              </a:extLst>
            </p:cNvPr>
            <p:cNvSpPr/>
            <p:nvPr/>
          </p:nvSpPr>
          <p:spPr>
            <a:xfrm>
              <a:off x="4965437" y="5783580"/>
              <a:ext cx="7844222" cy="2261829"/>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E9E461E-AFC3-5E07-F806-806D47C8B4A8}"/>
                </a:ext>
              </a:extLst>
            </p:cNvPr>
            <p:cNvSpPr/>
            <p:nvPr/>
          </p:nvSpPr>
          <p:spPr>
            <a:xfrm>
              <a:off x="5166361" y="5919380"/>
              <a:ext cx="7373840" cy="186652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Phôi của hạt đậu mọc thành cây.</a:t>
              </a:r>
              <a:endParaRPr lang="en-GB" sz="3600" dirty="0">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700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081060" y="2361653"/>
              <a:ext cx="8898193" cy="1614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Hạt thường gồm vỏ hạt, chất dinh dưỡng dự trữ và phôi (mầm cây).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3348103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955040" y="120300"/>
            <a:ext cx="6014720" cy="584775"/>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2. Vẽ sơ đồ các bộ phận của hạt.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B1E13C71-C90A-CFB9-EAA1-25CC8F848B02}"/>
              </a:ext>
            </a:extLst>
          </p:cNvPr>
          <p:cNvSpPr txBox="1"/>
          <p:nvPr/>
        </p:nvSpPr>
        <p:spPr>
          <a:xfrm>
            <a:off x="619760" y="1229360"/>
            <a:ext cx="6918960" cy="4785926"/>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Chuẩn bị: </a:t>
            </a:r>
            <a:r>
              <a:rPr lang="vi-VN" sz="2800" b="0" i="0" u="none" strike="noStrike" dirty="0">
                <a:solidFill>
                  <a:srgbClr val="002060"/>
                </a:solidFill>
                <a:effectLst/>
                <a:latin typeface="Cambria" panose="02040503050406030204" pitchFamily="18" charset="0"/>
                <a:ea typeface="Cambria" panose="02040503050406030204" pitchFamily="18" charset="0"/>
              </a:rPr>
              <a:t>Một vài hạt đậu hoặc hạt lạc đã ngâm trong nước khoảng vài giờ, sau đó đặt trên giấy ẩm qua đêm.</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1" i="1" u="none" strike="noStrike" dirty="0">
                <a:solidFill>
                  <a:srgbClr val="002060"/>
                </a:solidFill>
                <a:effectLst/>
                <a:latin typeface="Cambria" panose="02040503050406030204" pitchFamily="18" charset="0"/>
                <a:ea typeface="Cambria" panose="02040503050406030204" pitchFamily="18" charset="0"/>
              </a:rPr>
              <a:t>Tiến hành:</a:t>
            </a:r>
            <a:endParaRPr lang="vi-VN" sz="28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Quan sát bên ngoài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Tách đôi hạt theo đường rãnh.</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Chỉ và nói tên các bộ phận của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Vẽ vào vở và ghi chú các bộ phận của hạt quan sát</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vi-VN" sz="2800" b="0" i="0" u="none" strike="noStrike" dirty="0">
                <a:solidFill>
                  <a:srgbClr val="002060"/>
                </a:solidFill>
                <a:effectLst/>
                <a:latin typeface="Cambria" panose="02040503050406030204" pitchFamily="18" charset="0"/>
                <a:ea typeface="Cambria" panose="02040503050406030204" pitchFamily="18" charset="0"/>
              </a:rPr>
              <a:t>được.</a:t>
            </a:r>
            <a:endParaRPr lang="vi-VN" sz="2800" b="0" dirty="0">
              <a:solidFill>
                <a:srgbClr val="002060"/>
              </a:solidFill>
              <a:effectLst/>
              <a:latin typeface="Cambria" panose="02040503050406030204" pitchFamily="18" charset="0"/>
              <a:ea typeface="Cambria" panose="02040503050406030204" pitchFamily="18" charset="0"/>
            </a:endParaRPr>
          </a:p>
          <a:p>
            <a:pPr algn="just"/>
            <a:endParaRPr lang="en-US" sz="2800" dirty="0">
              <a:solidFill>
                <a:srgbClr val="002060"/>
              </a:solidFill>
              <a:latin typeface="Cambria" panose="02040503050406030204" pitchFamily="18" charset="0"/>
              <a:ea typeface="Cambria" panose="02040503050406030204" pitchFamily="18" charset="0"/>
            </a:endParaRPr>
          </a:p>
        </p:txBody>
      </p:sp>
      <p:pic>
        <p:nvPicPr>
          <p:cNvPr id="14338" name="Picture 2" descr="Lạc rang có cần ngâm nước trước không? Nhiều người không hiểu bảo sao rang  lạc không giòn">
            <a:extLst>
              <a:ext uri="{FF2B5EF4-FFF2-40B4-BE49-F238E27FC236}">
                <a16:creationId xmlns:a16="http://schemas.microsoft.com/office/drawing/2014/main" id="{124403F3-7349-74C6-F865-B337B89A3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8520" y="2428240"/>
            <a:ext cx="3974233" cy="264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97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barn(inVertical)">
                                      <p:cBhvr>
                                        <p:cTn id="1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4F83D7D2-0CD4-0267-30AF-E83CD1D8D084}"/>
              </a:ext>
            </a:extLst>
          </p:cNvPr>
          <p:cNvSpPr/>
          <p:nvPr/>
        </p:nvSpPr>
        <p:spPr>
          <a:xfrm>
            <a:off x="2326640" y="231648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Hạt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đậu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487A947E-D438-C0CF-68A3-C2DEBFEBE051}"/>
              </a:ext>
            </a:extLst>
          </p:cNvPr>
          <p:cNvCxnSpPr>
            <a:cxnSpLocks/>
            <a:endCxn id="7" idx="1"/>
          </p:cNvCxnSpPr>
          <p:nvPr/>
        </p:nvCxnSpPr>
        <p:spPr>
          <a:xfrm flipV="1">
            <a:off x="4216400" y="1600200"/>
            <a:ext cx="1178560" cy="11328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1E8B76CC-B91C-2715-8040-C208B563E1D9}"/>
              </a:ext>
            </a:extLst>
          </p:cNvPr>
          <p:cNvSpPr/>
          <p:nvPr/>
        </p:nvSpPr>
        <p:spPr>
          <a:xfrm>
            <a:off x="5394960" y="116840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Vỏ</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hạt</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9" name="Straight Arrow Connector 8">
            <a:extLst>
              <a:ext uri="{FF2B5EF4-FFF2-40B4-BE49-F238E27FC236}">
                <a16:creationId xmlns:a16="http://schemas.microsoft.com/office/drawing/2014/main" id="{E7C09678-898B-6DE9-235D-B7EB359B992A}"/>
              </a:ext>
            </a:extLst>
          </p:cNvPr>
          <p:cNvCxnSpPr>
            <a:cxnSpLocks/>
          </p:cNvCxnSpPr>
          <p:nvPr/>
        </p:nvCxnSpPr>
        <p:spPr>
          <a:xfrm>
            <a:off x="4185920" y="2834640"/>
            <a:ext cx="12801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DF4B855-F03B-5924-4226-0CF43FDB3012}"/>
              </a:ext>
            </a:extLst>
          </p:cNvPr>
          <p:cNvSpPr/>
          <p:nvPr/>
        </p:nvSpPr>
        <p:spPr>
          <a:xfrm>
            <a:off x="5466080" y="2286000"/>
            <a:ext cx="3383280" cy="10566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Chất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dinh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dưỡng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dự</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trữ</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B51FB41D-61BA-1ED4-36B2-D2E66FFF5CE6}"/>
              </a:ext>
            </a:extLst>
          </p:cNvPr>
          <p:cNvCxnSpPr>
            <a:cxnSpLocks/>
          </p:cNvCxnSpPr>
          <p:nvPr/>
        </p:nvCxnSpPr>
        <p:spPr>
          <a:xfrm>
            <a:off x="4206240" y="2966720"/>
            <a:ext cx="1249680" cy="10972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C272B58F-B253-99FE-70A0-9CE187D26C36}"/>
              </a:ext>
            </a:extLst>
          </p:cNvPr>
          <p:cNvSpPr/>
          <p:nvPr/>
        </p:nvSpPr>
        <p:spPr>
          <a:xfrm>
            <a:off x="5455920" y="3606800"/>
            <a:ext cx="169672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Phôi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880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721360" y="1583340"/>
            <a:ext cx="5567680" cy="353943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3,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thông</a:t>
            </a:r>
            <a:r>
              <a:rPr lang="en-US" sz="3200" b="1" dirty="0">
                <a:solidFill>
                  <a:prstClr val="black"/>
                </a:solidFill>
                <a:latin typeface="Cambria" panose="02040503050406030204" pitchFamily="18" charset="0"/>
                <a:ea typeface="Cambria" panose="02040503050406030204" pitchFamily="18" charset="0"/>
              </a:rPr>
              <a:t> tin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Nêu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các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giai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triển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chính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Trình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bày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sự</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lớn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con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778BB8C-003B-8079-F220-73972DE95D0D}"/>
              </a:ext>
            </a:extLst>
          </p:cNvPr>
          <p:cNvPicPr>
            <a:picLocks noChangeAspect="1"/>
          </p:cNvPicPr>
          <p:nvPr/>
        </p:nvPicPr>
        <p:blipFill>
          <a:blip r:embed="rId3"/>
          <a:stretch>
            <a:fillRect/>
          </a:stretch>
        </p:blipFill>
        <p:spPr>
          <a:xfrm>
            <a:off x="6929120" y="158831"/>
            <a:ext cx="4596765" cy="6283561"/>
          </a:xfrm>
          <a:prstGeom prst="rect">
            <a:avLst/>
          </a:prstGeom>
        </p:spPr>
      </p:pic>
    </p:spTree>
    <p:extLst>
      <p:ext uri="{BB962C8B-B14F-4D97-AF65-F5344CB8AC3E}">
        <p14:creationId xmlns:p14="http://schemas.microsoft.com/office/powerpoint/2010/main" val="103352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dirty="0" err="1">
                <a:solidFill>
                  <a:prstClr val="black"/>
                </a:solidFill>
                <a:latin typeface="Cambria" panose="02040503050406030204" pitchFamily="18" charset="0"/>
                <a:ea typeface="Cambria" panose="02040503050406030204" pitchFamily="18" charset="0"/>
              </a:rPr>
              <a:t>Nêu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giai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phát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triển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chính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cây</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đậu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mọc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lên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hạt</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5" name="Freeform 2">
            <a:extLst>
              <a:ext uri="{FF2B5EF4-FFF2-40B4-BE49-F238E27FC236}">
                <a16:creationId xmlns:a16="http://schemas.microsoft.com/office/drawing/2014/main" id="{2A54BFB8-D3FA-6B2C-4F8D-2545D2989B2F}"/>
              </a:ext>
            </a:extLst>
          </p:cNvPr>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a:solidFill>
                  <a:srgbClr val="FF0000"/>
                </a:solidFill>
                <a:latin typeface="Cambria" panose="02040503050406030204" pitchFamily="18" charset="0"/>
                <a:ea typeface="Cambria" panose="02040503050406030204" pitchFamily="18" charset="0"/>
              </a:rPr>
              <a:t>Các giai đoạn phát triển chính của cây đậu là: nảy mầm; cây con; cây trưởng thành.</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0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a:solidFill>
                  <a:prstClr val="white"/>
                </a:solidFill>
              </a:rPr>
              <a:t>Trình bày sự lớn lên của cây đậu con mọc lên từ hạt?</a:t>
            </a: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a:solidFill>
                  <a:prstClr val="black"/>
                </a:solidFill>
                <a:latin typeface="Cambria" panose="02040503050406030204" pitchFamily="18" charset="0"/>
                <a:ea typeface="Cambria" panose="02040503050406030204" pitchFamily="18" charset="0"/>
              </a:rPr>
              <a:t>Trình bày sự lớn lên của cây đậu con mọc lên từ hạt?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5" name="Freeform 2">
            <a:extLst>
              <a:ext uri="{FF2B5EF4-FFF2-40B4-BE49-F238E27FC236}">
                <a16:creationId xmlns:a16="http://schemas.microsoft.com/office/drawing/2014/main" id="{2A54BFB8-D3FA-6B2C-4F8D-2545D2989B2F}"/>
              </a:ext>
            </a:extLst>
          </p:cNvPr>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8041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rPr>
              <a:t>Sự lớn lên của cây đậu cây đậu mọc lên từ hạt là: rễ mầm mọc và đâm xuống đất, chồi mầm mọc vươn lên cao; cây con phát triển ra nhiều lá, rễ mới; cây ra hoa, tạo quả.</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80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081060" y="2361653"/>
              <a:ext cx="8898193" cy="21638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 con có thể mọc lên từ hạt. Các giai đoạn phát triển chính của cây gồm: nảy mầm, cây con, cây trưởng thành.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26672571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279" y="306832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3D20C984-DA2D-2D86-AA11-2BF028AD1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73" y="998449"/>
            <a:ext cx="8315665" cy="6425741"/>
          </a:xfrm>
          <a:prstGeom prst="rect">
            <a:avLst/>
          </a:prstGeom>
        </p:spPr>
      </p:pic>
    </p:spTree>
    <p:extLst>
      <p:ext uri="{BB962C8B-B14F-4D97-AF65-F5344CB8AC3E}">
        <p14:creationId xmlns:p14="http://schemas.microsoft.com/office/powerpoint/2010/main" val="13676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132080" y="0"/>
            <a:ext cx="12425680" cy="6858000"/>
          </a:xfrm>
          <a:prstGeom prst="rect">
            <a:avLst/>
          </a:prstGeom>
        </p:spPr>
      </p:pic>
      <p:sp>
        <p:nvSpPr>
          <p:cNvPr id="2" name="Rectangle 1">
            <a:extLst>
              <a:ext uri="{FF2B5EF4-FFF2-40B4-BE49-F238E27FC236}">
                <a16:creationId xmlns:a16="http://schemas.microsoft.com/office/drawing/2014/main" id="{E1B2B56B-BEC2-86FE-069A-C085BCD45AB1}"/>
              </a:ext>
            </a:extLst>
          </p:cNvPr>
          <p:cNvSpPr/>
          <p:nvPr/>
        </p:nvSpPr>
        <p:spPr>
          <a:xfrm>
            <a:off x="1393753" y="305752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 Hoa</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3" name="Rectangle 2">
            <a:extLst>
              <a:ext uri="{FF2B5EF4-FFF2-40B4-BE49-F238E27FC236}">
                <a16:creationId xmlns:a16="http://schemas.microsoft.com/office/drawing/2014/main" id="{E7E6B934-0A5B-F455-C24C-CB52182FB1B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Rễ</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a:extLst>
              <a:ext uri="{FF2B5EF4-FFF2-40B4-BE49-F238E27FC236}">
                <a16:creationId xmlns:a16="http://schemas.microsoft.com/office/drawing/2014/main" id="{ACAA50A0-DE79-4660-4E5F-6134D5BD30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6" name="Rectangle 5">
            <a:extLst>
              <a:ext uri="{FF2B5EF4-FFF2-40B4-BE49-F238E27FC236}">
                <a16:creationId xmlns:a16="http://schemas.microsoft.com/office/drawing/2014/main" id="{AF093CB1-C67C-340E-0A6A-4B8846C603FB}"/>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Gốc</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id="{39472AA7-C494-7B1D-D6A5-C5BB5D5E66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8" name="Rectangle 7">
            <a:extLst>
              <a:ext uri="{FF2B5EF4-FFF2-40B4-BE49-F238E27FC236}">
                <a16:creationId xmlns:a16="http://schemas.microsoft.com/office/drawing/2014/main" id="{258E0368-8ED3-770A-E4B9-A38A1FD62588}"/>
              </a:ext>
            </a:extLst>
          </p:cNvPr>
          <p:cNvSpPr/>
          <p:nvPr/>
        </p:nvSpPr>
        <p:spPr>
          <a:xfrm>
            <a:off x="742610" y="152400"/>
            <a:ext cx="10494161" cy="80002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1. </a:t>
            </a:r>
            <a:r>
              <a:rPr lang="vi-VN" sz="44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Cơ quan sinh sản của thực vật có hoa là:</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id="{6889B788-3049-64DA-AD0A-9B23E1E2DE70}"/>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Lá</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4" name="Picture 13">
            <a:extLst>
              <a:ext uri="{FF2B5EF4-FFF2-40B4-BE49-F238E27FC236}">
                <a16:creationId xmlns:a16="http://schemas.microsoft.com/office/drawing/2014/main" id="{D11A27E0-5E56-A86F-DA36-B0838AB293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0" name="Picture 19" descr="A wicker basket with a black background&#10;&#10;Description automatically generated">
            <a:hlinkClick r:id="rId9" action="ppaction://hlinksldjump"/>
            <a:extLst>
              <a:ext uri="{FF2B5EF4-FFF2-40B4-BE49-F238E27FC236}">
                <a16:creationId xmlns:a16="http://schemas.microsoft.com/office/drawing/2014/main" id="{09562794-3DEF-965B-A21B-2F28F5D112E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pic>
        <p:nvPicPr>
          <p:cNvPr id="26" name="Picture 25" descr="A cartoon of a mango&#10;&#10;Description automatically generated">
            <a:extLst>
              <a:ext uri="{FF2B5EF4-FFF2-40B4-BE49-F238E27FC236}">
                <a16:creationId xmlns:a16="http://schemas.microsoft.com/office/drawing/2014/main" id="{3360319D-E6C9-C087-C399-FB8211A3186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660752" y="2870789"/>
            <a:ext cx="879574" cy="1233397"/>
          </a:xfrm>
          <a:prstGeom prst="rect">
            <a:avLst/>
          </a:prstGeom>
        </p:spPr>
      </p:pic>
    </p:spTree>
    <p:extLst>
      <p:ext uri="{BB962C8B-B14F-4D97-AF65-F5344CB8AC3E}">
        <p14:creationId xmlns:p14="http://schemas.microsoft.com/office/powerpoint/2010/main" val="4104869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strVal val="#ppt_w*0.70"/>
                                          </p:val>
                                        </p:tav>
                                        <p:tav tm="100000">
                                          <p:val>
                                            <p:strVal val="#ppt_w"/>
                                          </p:val>
                                        </p:tav>
                                      </p:tavLst>
                                    </p:anim>
                                    <p:anim calcmode="lin" valueType="num">
                                      <p:cBhvr>
                                        <p:cTn id="28" dur="1000" fill="hold"/>
                                        <p:tgtEl>
                                          <p:spTgt spid="12"/>
                                        </p:tgtEl>
                                        <p:attrNameLst>
                                          <p:attrName>ppt_h</p:attrName>
                                        </p:attrNameLst>
                                      </p:cBhvr>
                                      <p:tavLst>
                                        <p:tav tm="0">
                                          <p:val>
                                            <p:strVal val="#ppt_h"/>
                                          </p:val>
                                        </p:tav>
                                        <p:tav tm="100000">
                                          <p:val>
                                            <p:strVal val="#ppt_h"/>
                                          </p:val>
                                        </p:tav>
                                      </p:tavLst>
                                    </p:anim>
                                    <p:animEffect transition="in" filter="fade">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
                                        </p:tgtEl>
                                        <p:attrNameLst>
                                          <p:attrName>fillcolor</p:attrName>
                                        </p:attrNameLst>
                                      </p:cBhvr>
                                      <p:to>
                                        <a:schemeClr val="bg2"/>
                                      </p:to>
                                    </p:animClr>
                                    <p:set>
                                      <p:cBhvr>
                                        <p:cTn id="35" dur="250" fill="hold"/>
                                        <p:tgtEl>
                                          <p:spTgt spid="2"/>
                                        </p:tgtEl>
                                        <p:attrNameLst>
                                          <p:attrName>fill.type</p:attrName>
                                        </p:attrNameLst>
                                      </p:cBhvr>
                                      <p:to>
                                        <p:strVal val="solid"/>
                                      </p:to>
                                    </p:set>
                                    <p:set>
                                      <p:cBhvr>
                                        <p:cTn id="36" dur="250" fill="hold"/>
                                        <p:tgtEl>
                                          <p:spTgt spid="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500"/>
                                  </p:stCondLst>
                                  <p:childTnLst>
                                    <p:animClr clrSpc="rgb" dir="cw">
                                      <p:cBhvr>
                                        <p:cTn id="38" dur="250" fill="hold"/>
                                        <p:tgtEl>
                                          <p:spTgt spid="2"/>
                                        </p:tgtEl>
                                        <p:attrNameLst>
                                          <p:attrName>fillcolor</p:attrName>
                                        </p:attrNameLst>
                                      </p:cBhvr>
                                      <p:to>
                                        <a:srgbClr val="FFFF00"/>
                                      </p:to>
                                    </p:animClr>
                                    <p:set>
                                      <p:cBhvr>
                                        <p:cTn id="39" dur="250" fill="hold"/>
                                        <p:tgtEl>
                                          <p:spTgt spid="2"/>
                                        </p:tgtEl>
                                        <p:attrNameLst>
                                          <p:attrName>fill.type</p:attrName>
                                        </p:attrNameLst>
                                      </p:cBhvr>
                                      <p:to>
                                        <p:strVal val="solid"/>
                                      </p:to>
                                    </p:set>
                                    <p:set>
                                      <p:cBhvr>
                                        <p:cTn id="40" dur="250" fill="hold"/>
                                        <p:tgtEl>
                                          <p:spTgt spid="2"/>
                                        </p:tgtEl>
                                        <p:attrNameLst>
                                          <p:attrName>fill.on</p:attrName>
                                        </p:attrNameLst>
                                      </p:cBhvr>
                                      <p:to>
                                        <p:strVal val="true"/>
                                      </p:to>
                                    </p:set>
                                  </p:childTnLst>
                                </p:cTn>
                              </p:par>
                              <p:par>
                                <p:cTn id="41" presetID="23" presetClass="entr" presetSubtype="16" fill="hold" nodeType="withEffect">
                                  <p:stCondLst>
                                    <p:cond delay="5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500"/>
                                  </p:stCondLst>
                                  <p:childTnLst>
                                    <p:animClr clrSpc="rgb" dir="cw">
                                      <p:cBhvr>
                                        <p:cTn id="53" dur="250" fill="hold"/>
                                        <p:tgtEl>
                                          <p:spTgt spid="3"/>
                                        </p:tgtEl>
                                        <p:attrNameLst>
                                          <p:attrName>fillcolor</p:attrName>
                                        </p:attrNameLst>
                                      </p:cBhvr>
                                      <p:to>
                                        <a:schemeClr val="accent1"/>
                                      </p:to>
                                    </p:animClr>
                                    <p:set>
                                      <p:cBhvr>
                                        <p:cTn id="54" dur="250" fill="hold"/>
                                        <p:tgtEl>
                                          <p:spTgt spid="3"/>
                                        </p:tgtEl>
                                        <p:attrNameLst>
                                          <p:attrName>fill.type</p:attrName>
                                        </p:attrNameLst>
                                      </p:cBhvr>
                                      <p:to>
                                        <p:strVal val="solid"/>
                                      </p:to>
                                    </p:set>
                                    <p:set>
                                      <p:cBhvr>
                                        <p:cTn id="55" dur="250" fill="hold"/>
                                        <p:tgtEl>
                                          <p:spTgt spid="3"/>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5"/>
                                        </p:tgtEl>
                                        <p:attrNameLst>
                                          <p:attrName>style.visibility</p:attrName>
                                        </p:attrNameLst>
                                      </p:cBhvr>
                                      <p:to>
                                        <p:strVal val="visible"/>
                                      </p:to>
                                    </p:set>
                                    <p:anim calcmode="lin" valueType="num">
                                      <p:cBhvr>
                                        <p:cTn id="58" dur="250" fill="hold"/>
                                        <p:tgtEl>
                                          <p:spTgt spid="5"/>
                                        </p:tgtEl>
                                        <p:attrNameLst>
                                          <p:attrName>ppt_w</p:attrName>
                                        </p:attrNameLst>
                                      </p:cBhvr>
                                      <p:tavLst>
                                        <p:tav tm="0">
                                          <p:val>
                                            <p:strVal val="4*#ppt_w"/>
                                          </p:val>
                                        </p:tav>
                                        <p:tav tm="100000">
                                          <p:val>
                                            <p:strVal val="#ppt_w"/>
                                          </p:val>
                                        </p:tav>
                                      </p:tavLst>
                                    </p:anim>
                                    <p:anim calcmode="lin" valueType="num">
                                      <p:cBhvr>
                                        <p:cTn id="5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500"/>
                                  </p:stCondLst>
                                  <p:childTnLst>
                                    <p:animClr clrSpc="rgb" dir="cw">
                                      <p:cBhvr>
                                        <p:cTn id="68" dur="250" fill="hold"/>
                                        <p:tgtEl>
                                          <p:spTgt spid="6"/>
                                        </p:tgtEl>
                                        <p:attrNameLst>
                                          <p:attrName>fillcolor</p:attrName>
                                        </p:attrNameLst>
                                      </p:cBhvr>
                                      <p:to>
                                        <a:schemeClr val="accent1"/>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7"/>
                                        </p:tgtEl>
                                        <p:attrNameLst>
                                          <p:attrName>style.visibility</p:attrName>
                                        </p:attrNameLst>
                                      </p:cBhvr>
                                      <p:to>
                                        <p:strVal val="visible"/>
                                      </p:to>
                                    </p:set>
                                    <p:anim calcmode="lin" valueType="num">
                                      <p:cBhvr>
                                        <p:cTn id="73" dur="250" fill="hold"/>
                                        <p:tgtEl>
                                          <p:spTgt spid="7"/>
                                        </p:tgtEl>
                                        <p:attrNameLst>
                                          <p:attrName>ppt_w</p:attrName>
                                        </p:attrNameLst>
                                      </p:cBhvr>
                                      <p:tavLst>
                                        <p:tav tm="0">
                                          <p:val>
                                            <p:strVal val="4*#ppt_w"/>
                                          </p:val>
                                        </p:tav>
                                        <p:tav tm="100000">
                                          <p:val>
                                            <p:strVal val="#ppt_w"/>
                                          </p:val>
                                        </p:tav>
                                      </p:tavLst>
                                    </p:anim>
                                    <p:anim calcmode="lin" valueType="num">
                                      <p:cBhvr>
                                        <p:cTn id="7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2"/>
                                        </p:tgtEl>
                                        <p:attrNameLst>
                                          <p:attrName>fillcolor</p:attrName>
                                        </p:attrNameLst>
                                      </p:cBhvr>
                                      <p:to>
                                        <a:schemeClr val="accent1"/>
                                      </p:to>
                                    </p:animClr>
                                    <p:set>
                                      <p:cBhvr>
                                        <p:cTn id="80" dur="250" fill="hold"/>
                                        <p:tgtEl>
                                          <p:spTgt spid="12"/>
                                        </p:tgtEl>
                                        <p:attrNameLst>
                                          <p:attrName>fill.type</p:attrName>
                                        </p:attrNameLst>
                                      </p:cBhvr>
                                      <p:to>
                                        <p:strVal val="solid"/>
                                      </p:to>
                                    </p:set>
                                    <p:set>
                                      <p:cBhvr>
                                        <p:cTn id="81" dur="250" fill="hold"/>
                                        <p:tgtEl>
                                          <p:spTgt spid="12"/>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1" presetClass="emph" presetSubtype="2" fill="hold" nodeType="withEffect">
                                  <p:stCondLst>
                                    <p:cond delay="500"/>
                                  </p:stCondLst>
                                  <p:childTnLst>
                                    <p:animClr clrSpc="rgb" dir="cw">
                                      <p:cBhvr>
                                        <p:cTn id="83" dur="250" fill="hold"/>
                                        <p:tgtEl>
                                          <p:spTgt spid="12"/>
                                        </p:tgtEl>
                                        <p:attrNameLst>
                                          <p:attrName>fillcolor</p:attrName>
                                        </p:attrNameLst>
                                      </p:cBhvr>
                                      <p:to>
                                        <a:schemeClr val="accent1"/>
                                      </p:to>
                                    </p:animClr>
                                    <p:set>
                                      <p:cBhvr>
                                        <p:cTn id="84" dur="250" fill="hold"/>
                                        <p:tgtEl>
                                          <p:spTgt spid="12"/>
                                        </p:tgtEl>
                                        <p:attrNameLst>
                                          <p:attrName>fill.type</p:attrName>
                                        </p:attrNameLst>
                                      </p:cBhvr>
                                      <p:to>
                                        <p:strVal val="solid"/>
                                      </p:to>
                                    </p:set>
                                    <p:set>
                                      <p:cBhvr>
                                        <p:cTn id="85" dur="250" fill="hold"/>
                                        <p:tgtEl>
                                          <p:spTgt spid="12"/>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4"/>
                                        </p:tgtEl>
                                        <p:attrNameLst>
                                          <p:attrName>style.visibility</p:attrName>
                                        </p:attrNameLst>
                                      </p:cBhvr>
                                      <p:to>
                                        <p:strVal val="visible"/>
                                      </p:to>
                                    </p:set>
                                    <p:anim calcmode="lin" valueType="num">
                                      <p:cBhvr>
                                        <p:cTn id="88" dur="250" fill="hold"/>
                                        <p:tgtEl>
                                          <p:spTgt spid="14"/>
                                        </p:tgtEl>
                                        <p:attrNameLst>
                                          <p:attrName>ppt_w</p:attrName>
                                        </p:attrNameLst>
                                      </p:cBhvr>
                                      <p:tavLst>
                                        <p:tav tm="0">
                                          <p:val>
                                            <p:strVal val="4*#ppt_w"/>
                                          </p:val>
                                        </p:tav>
                                        <p:tav tm="100000">
                                          <p:val>
                                            <p:strVal val="#ppt_w"/>
                                          </p:val>
                                        </p:tav>
                                      </p:tavLst>
                                    </p:anim>
                                    <p:anim calcmode="lin" valueType="num">
                                      <p:cBhvr>
                                        <p:cTn id="8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childTnLst>
        </p:cTn>
      </p:par>
    </p:tnLst>
    <p:bldLst>
      <p:bldP spid="2" grpId="0" animBg="1"/>
      <p:bldP spid="3" grpId="0" animBg="1"/>
      <p:bldP spid="6" grpId="0" animBg="1"/>
      <p:bldP spid="8"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BB718B7-FF5B-4870-DE91-E29444AECC7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49634" y="2550160"/>
            <a:ext cx="4093958" cy="4382794"/>
          </a:xfrm>
          <a:prstGeom prst="rect">
            <a:avLst/>
          </a:prstGeom>
        </p:spPr>
      </p:pic>
      <p:pic>
        <p:nvPicPr>
          <p:cNvPr id="7" name="Picture 6">
            <a:extLst>
              <a:ext uri="{FF2B5EF4-FFF2-40B4-BE49-F238E27FC236}">
                <a16:creationId xmlns:a16="http://schemas.microsoft.com/office/drawing/2014/main" id="{D10FDCD4-1CE6-459A-3C54-5D0AB1A521B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Lst>
          </a:blip>
          <a:stretch>
            <a:fillRect/>
          </a:stretch>
        </p:blipFill>
        <p:spPr>
          <a:xfrm>
            <a:off x="2235200" y="1254760"/>
            <a:ext cx="10804972" cy="8125741"/>
          </a:xfrm>
          <a:prstGeom prst="rect">
            <a:avLst/>
          </a:prstGeom>
        </p:spPr>
      </p:pic>
      <p:sp>
        <p:nvSpPr>
          <p:cNvPr id="8" name="TextBox 7">
            <a:extLst>
              <a:ext uri="{FF2B5EF4-FFF2-40B4-BE49-F238E27FC236}">
                <a16:creationId xmlns:a16="http://schemas.microsoft.com/office/drawing/2014/main" id="{707D00EF-A6CC-D8EC-8DEA-076431C11372}"/>
              </a:ext>
            </a:extLst>
          </p:cNvPr>
          <p:cNvSpPr txBox="1"/>
          <p:nvPr/>
        </p:nvSpPr>
        <p:spPr>
          <a:xfrm>
            <a:off x="4318001" y="2626361"/>
            <a:ext cx="6757263" cy="2677656"/>
          </a:xfrm>
          <a:prstGeom prst="rect">
            <a:avLst/>
          </a:prstGeom>
          <a:noFill/>
        </p:spPr>
        <p:txBody>
          <a:bodyPr wrap="square" rtlCol="0">
            <a:spAutoFit/>
          </a:bodyPr>
          <a:lstStyle/>
          <a:p>
            <a:pPr algn="just" defTabSz="609630"/>
            <a:r>
              <a:rPr lang="vi-VN" sz="2800" b="1" dirty="0">
                <a:ln>
                  <a:solidFill>
                    <a:srgbClr val="FF0000"/>
                  </a:solidFill>
                </a:ln>
                <a:solidFill>
                  <a:srgbClr val="FF0000"/>
                </a:solidFill>
                <a:latin typeface="Cambria" panose="02040503050406030204" pitchFamily="18" charset="0"/>
                <a:ea typeface="Cambria" panose="02040503050406030204" pitchFamily="18" charset="0"/>
              </a:rPr>
              <a:t>Luật chơi: </a:t>
            </a:r>
            <a:r>
              <a:rPr lang="vi-VN" sz="2800" dirty="0">
                <a:ln>
                  <a:solidFill>
                    <a:srgbClr val="FF0000"/>
                  </a:solidFill>
                </a:ln>
                <a:solidFill>
                  <a:srgbClr val="FF0000"/>
                </a:solidFill>
                <a:latin typeface="Cambria" panose="02040503050406030204" pitchFamily="18" charset="0"/>
                <a:ea typeface="Cambria" panose="02040503050406030204" pitchFamily="18" charset="0"/>
              </a:rPr>
              <a:t>Mỗi tổ cử 5 bạn lên xếp hàng trước bảng, HS đầu hàng cầm phấn ghi 1 đáp án cây mọc lên từ hạt lên bảng rồi đưa phấn cho bạn tiếp theo cứ như vậy trong vòng 3 phút đội nào ghi được nhiều đáp án đúng hơn là đội giành chiến thắng</a:t>
            </a:r>
            <a:endParaRPr lang="en-GB" sz="28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80C3E3B9-AE4B-5CEA-31A2-030DF123678F}"/>
              </a:ext>
            </a:extLst>
          </p:cNvPr>
          <p:cNvPicPr>
            <a:picLocks noChangeAspect="1"/>
          </p:cNvPicPr>
          <p:nvPr/>
        </p:nvPicPr>
        <p:blipFill>
          <a:blip r:embed="rId7"/>
          <a:stretch>
            <a:fillRect/>
          </a:stretch>
        </p:blipFill>
        <p:spPr>
          <a:xfrm>
            <a:off x="1229360" y="205155"/>
            <a:ext cx="9351699" cy="1651301"/>
          </a:xfrm>
          <a:prstGeom prst="rect">
            <a:avLst/>
          </a:prstGeom>
        </p:spPr>
      </p:pic>
    </p:spTree>
    <p:extLst>
      <p:ext uri="{BB962C8B-B14F-4D97-AF65-F5344CB8AC3E}">
        <p14:creationId xmlns:p14="http://schemas.microsoft.com/office/powerpoint/2010/main" val="207382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FF460-A3D8-48F4-83A2-B776184A4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019" y="171528"/>
            <a:ext cx="10559187" cy="3072650"/>
          </a:xfrm>
          <a:prstGeom prst="rect">
            <a:avLst/>
          </a:prstGeom>
        </p:spPr>
      </p:pic>
      <p:sp>
        <p:nvSpPr>
          <p:cNvPr id="4" name="TextBox 3">
            <a:extLst>
              <a:ext uri="{FF2B5EF4-FFF2-40B4-BE49-F238E27FC236}">
                <a16:creationId xmlns:a16="http://schemas.microsoft.com/office/drawing/2014/main" id="{E6219D0E-B702-4244-B880-DCAD5339D48F}"/>
              </a:ext>
            </a:extLst>
          </p:cNvPr>
          <p:cNvSpPr txBox="1"/>
          <p:nvPr/>
        </p:nvSpPr>
        <p:spPr>
          <a:xfrm>
            <a:off x="2739481" y="2705938"/>
            <a:ext cx="882157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a:t>
            </a:r>
            <a:r>
              <a:rPr lang="vi-VN" sz="3600" dirty="0">
                <a:solidFill>
                  <a:prstClr val="black"/>
                </a:solidFill>
                <a:latin typeface="Cambria" panose="02040503050406030204" pitchFamily="18" charset="0"/>
                <a:ea typeface="Cambria" panose="02040503050406030204" pitchFamily="18" charset="0"/>
              </a:rPr>
              <a:t>ìm hiểu trong thực tế, sách báo, internet, …về sự phát triển của cây con mọc lên từ hạt mà em biết và vẽ sơ đồ và ghi chú các giai đoạn phát triển chính của cây.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2974293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974620" y="-408845"/>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192" y="2112033"/>
            <a:ext cx="2111368" cy="1805584"/>
          </a:xfrm>
          <a:prstGeom prst="rect">
            <a:avLst/>
          </a:prstGeom>
        </p:spPr>
      </p:pic>
      <p:pic>
        <p:nvPicPr>
          <p:cNvPr id="3" name="Picture 2">
            <a:extLst>
              <a:ext uri="{FF2B5EF4-FFF2-40B4-BE49-F238E27FC236}">
                <a16:creationId xmlns:a16="http://schemas.microsoft.com/office/drawing/2014/main" id="{341C44D1-8A0A-DAE5-C6C8-6B488F85B241}"/>
              </a:ext>
            </a:extLst>
          </p:cNvPr>
          <p:cNvPicPr>
            <a:picLocks noChangeAspect="1"/>
          </p:cNvPicPr>
          <p:nvPr/>
        </p:nvPicPr>
        <p:blipFill>
          <a:blip r:embed="rId21"/>
          <a:stretch>
            <a:fillRect/>
          </a:stretch>
        </p:blipFill>
        <p:spPr>
          <a:xfrm>
            <a:off x="1990977" y="2007546"/>
            <a:ext cx="8839966" cy="1603387"/>
          </a:xfrm>
          <a:prstGeom prst="rect">
            <a:avLst/>
          </a:prstGeom>
        </p:spPr>
      </p:pic>
    </p:spTree>
    <p:extLst>
      <p:ext uri="{BB962C8B-B14F-4D97-AF65-F5344CB8AC3E}">
        <p14:creationId xmlns:p14="http://schemas.microsoft.com/office/powerpoint/2010/main" val="3441825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7653C7-9A9C-0DE9-7C80-1F3C1112F7B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id="{6C67E9C9-D130-EE7F-7EC5-B51530A978A1}"/>
              </a:ext>
            </a:extLst>
          </p:cNvPr>
          <p:cNvSpPr/>
          <p:nvPr/>
        </p:nvSpPr>
        <p:spPr>
          <a:xfrm>
            <a:off x="1287428" y="1643394"/>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Nhị</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id="{C9D557A2-1453-3C43-D7BC-733192AD853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Nhuỵ</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5240C5DF-4084-28A6-766B-1F987C74CF0A}"/>
              </a:ext>
            </a:extLst>
          </p:cNvPr>
          <p:cNvSpPr/>
          <p:nvPr/>
        </p:nvSpPr>
        <p:spPr>
          <a:xfrm>
            <a:off x="742610" y="152400"/>
            <a:ext cx="10494161" cy="67691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Tế</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bào</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8" name="Rectangle 17">
            <a:extLst>
              <a:ext uri="{FF2B5EF4-FFF2-40B4-BE49-F238E27FC236}">
                <a16:creationId xmlns:a16="http://schemas.microsoft.com/office/drawing/2014/main" id="{26F27559-0C9B-458D-8448-3193635C687E}"/>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D86949E-7D36-B636-257D-D472141DE92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554427" y="1456658"/>
            <a:ext cx="879574" cy="1233397"/>
          </a:xfrm>
          <a:prstGeom prst="rect">
            <a:avLst/>
          </a:prstGeom>
        </p:spPr>
      </p:pic>
      <p:pic>
        <p:nvPicPr>
          <p:cNvPr id="23" name="Picture 22" descr="A wicker basket with a black background&#10;&#10;Description automatically generated">
            <a:hlinkClick r:id="rId10" action="ppaction://hlinksldjump"/>
            <a:extLst>
              <a:ext uri="{FF2B5EF4-FFF2-40B4-BE49-F238E27FC236}">
                <a16:creationId xmlns:a16="http://schemas.microsoft.com/office/drawing/2014/main" id="{E5FE9684-9574-D7C5-2D86-BC1F149DDC6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1467395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7653C7-9A9C-0DE9-7C80-1F3C1112F7B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id="{6C67E9C9-D130-EE7F-7EC5-B51530A978A1}"/>
              </a:ext>
            </a:extLst>
          </p:cNvPr>
          <p:cNvSpPr/>
          <p:nvPr/>
        </p:nvSpPr>
        <p:spPr>
          <a:xfrm>
            <a:off x="1319325" y="5492362"/>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Nhuỵ</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id="{C9D557A2-1453-3C43-D7BC-733192AD853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5240C5DF-4084-28A6-766B-1F987C74CF0A}"/>
              </a:ext>
            </a:extLst>
          </p:cNvPr>
          <p:cNvSpPr/>
          <p:nvPr/>
        </p:nvSpPr>
        <p:spPr>
          <a:xfrm>
            <a:off x="742610" y="152400"/>
            <a:ext cx="10890590"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3.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Tế</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bào</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cái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thực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8" name="Rectangle 17">
            <a:extLst>
              <a:ext uri="{FF2B5EF4-FFF2-40B4-BE49-F238E27FC236}">
                <a16:creationId xmlns:a16="http://schemas.microsoft.com/office/drawing/2014/main" id="{26F27559-0C9B-458D-8448-3193635C687E}"/>
              </a:ext>
            </a:extLst>
          </p:cNvPr>
          <p:cNvSpPr/>
          <p:nvPr/>
        </p:nvSpPr>
        <p:spPr>
          <a:xfrm>
            <a:off x="1342805" y="166698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Nhị</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D86949E-7D36-B636-257D-D472141DE92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586324" y="5305626"/>
            <a:ext cx="879574" cy="1233397"/>
          </a:xfrm>
          <a:prstGeom prst="rect">
            <a:avLst/>
          </a:prstGeom>
        </p:spPr>
      </p:pic>
      <p:pic>
        <p:nvPicPr>
          <p:cNvPr id="2" name="Picture 1" descr="A wicker basket with a black background&#10;&#10;Description automatically generated">
            <a:hlinkClick r:id="rId10" action="ppaction://hlinksldjump"/>
            <a:extLst>
              <a:ext uri="{FF2B5EF4-FFF2-40B4-BE49-F238E27FC236}">
                <a16:creationId xmlns:a16="http://schemas.microsoft.com/office/drawing/2014/main" id="{86DE8553-B25A-E802-C058-F5F5ADCDD02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1999036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7653C7-9A9C-0DE9-7C80-1F3C1112F7B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id="{6C67E9C9-D130-EE7F-7EC5-B51530A978A1}"/>
              </a:ext>
            </a:extLst>
          </p:cNvPr>
          <p:cNvSpPr/>
          <p:nvPr/>
        </p:nvSpPr>
        <p:spPr>
          <a:xfrm>
            <a:off x="1298060" y="434404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C.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bưởi</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id="{C9D557A2-1453-3C43-D7BC-733192AD8535}"/>
              </a:ext>
            </a:extLst>
          </p:cNvPr>
          <p:cNvSpPr/>
          <p:nvPr/>
        </p:nvSpPr>
        <p:spPr>
          <a:xfrm>
            <a:off x="1279011" y="5718208"/>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bầu</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9952" y="576020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mướp</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5240C5DF-4084-28A6-766B-1F987C74CF0A}"/>
              </a:ext>
            </a:extLst>
          </p:cNvPr>
          <p:cNvSpPr/>
          <p:nvPr/>
        </p:nvSpPr>
        <p:spPr>
          <a:xfrm>
            <a:off x="742610" y="152400"/>
            <a:ext cx="10494161"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4. </a:t>
            </a:r>
            <a:r>
              <a:rPr kumimoji="0" lang="vi-VN"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 của cây nào dưới đây là hoa lưỡng tính: </a:t>
            </a:r>
            <a:endPar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Rectangle 17">
            <a:extLst>
              <a:ext uri="{FF2B5EF4-FFF2-40B4-BE49-F238E27FC236}">
                <a16:creationId xmlns:a16="http://schemas.microsoft.com/office/drawing/2014/main" id="{26F27559-0C9B-458D-8448-3193635C687E}"/>
              </a:ext>
            </a:extLst>
          </p:cNvPr>
          <p:cNvSpPr/>
          <p:nvPr/>
        </p:nvSpPr>
        <p:spPr>
          <a:xfrm>
            <a:off x="1342805" y="166698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bí</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D86949E-7D36-B636-257D-D472141DE92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565059" y="4157309"/>
            <a:ext cx="879574" cy="1233397"/>
          </a:xfrm>
          <a:prstGeom prst="rect">
            <a:avLst/>
          </a:prstGeom>
        </p:spPr>
      </p:pic>
      <p:pic>
        <p:nvPicPr>
          <p:cNvPr id="2" name="Picture 1" descr="A wicker basket with a black background&#10;&#10;Description automatically generated">
            <a:hlinkClick r:id="rId10" action="ppaction://hlinksldjump"/>
            <a:extLst>
              <a:ext uri="{FF2B5EF4-FFF2-40B4-BE49-F238E27FC236}">
                <a16:creationId xmlns:a16="http://schemas.microsoft.com/office/drawing/2014/main" id="{4D6C6714-5B7D-DE2D-1736-9853EDECDDC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87356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5069840" y="3983536"/>
            <a:ext cx="3132645" cy="2784360"/>
          </a:xfrm>
          <a:prstGeom prst="rect">
            <a:avLst/>
          </a:prstGeom>
        </p:spPr>
      </p:pic>
      <p:pic>
        <p:nvPicPr>
          <p:cNvPr id="7" name="Picture 6">
            <a:extLst>
              <a:ext uri="{FF2B5EF4-FFF2-40B4-BE49-F238E27FC236}">
                <a16:creationId xmlns:a16="http://schemas.microsoft.com/office/drawing/2014/main" id="{1FCB1F7E-AADA-C759-FDAA-FF2E92357D7D}"/>
              </a:ext>
            </a:extLst>
          </p:cNvPr>
          <p:cNvPicPr>
            <a:picLocks noChangeAspect="1"/>
          </p:cNvPicPr>
          <p:nvPr/>
        </p:nvPicPr>
        <p:blipFill>
          <a:blip r:embed="rId5"/>
          <a:stretch>
            <a:fillRect/>
          </a:stretch>
        </p:blipFill>
        <p:spPr>
          <a:xfrm>
            <a:off x="4134959" y="79206"/>
            <a:ext cx="3718882" cy="969348"/>
          </a:xfrm>
          <a:prstGeom prst="rect">
            <a:avLst/>
          </a:prstGeom>
        </p:spPr>
      </p:pic>
      <p:pic>
        <p:nvPicPr>
          <p:cNvPr id="15" name="Picture 14">
            <a:extLst>
              <a:ext uri="{FF2B5EF4-FFF2-40B4-BE49-F238E27FC236}">
                <a16:creationId xmlns:a16="http://schemas.microsoft.com/office/drawing/2014/main" id="{157861D4-4CC7-B6A5-2F95-CAB13B5D4D5C}"/>
              </a:ext>
            </a:extLst>
          </p:cNvPr>
          <p:cNvPicPr>
            <a:picLocks noChangeAspect="1"/>
          </p:cNvPicPr>
          <p:nvPr/>
        </p:nvPicPr>
        <p:blipFill>
          <a:blip r:embed="rId6"/>
          <a:stretch>
            <a:fillRect/>
          </a:stretch>
        </p:blipFill>
        <p:spPr>
          <a:xfrm>
            <a:off x="881448" y="1164208"/>
            <a:ext cx="10144623" cy="2944623"/>
          </a:xfrm>
          <a:prstGeom prst="rect">
            <a:avLst/>
          </a:prstGeom>
        </p:spPr>
      </p:pic>
      <p:pic>
        <p:nvPicPr>
          <p:cNvPr id="17" name="Picture 16">
            <a:extLst>
              <a:ext uri="{FF2B5EF4-FFF2-40B4-BE49-F238E27FC236}">
                <a16:creationId xmlns:a16="http://schemas.microsoft.com/office/drawing/2014/main" id="{51003E9E-FF94-621C-2873-0104C9EC67EF}"/>
              </a:ext>
            </a:extLst>
          </p:cNvPr>
          <p:cNvPicPr>
            <a:picLocks noChangeAspect="1"/>
          </p:cNvPicPr>
          <p:nvPr/>
        </p:nvPicPr>
        <p:blipFill>
          <a:blip r:embed="rId7"/>
          <a:stretch>
            <a:fillRect/>
          </a:stretch>
        </p:blipFill>
        <p:spPr>
          <a:xfrm>
            <a:off x="-506089" y="178765"/>
            <a:ext cx="2780017" cy="1176630"/>
          </a:xfrm>
          <a:prstGeom prst="rect">
            <a:avLst/>
          </a:prstGeom>
        </p:spPr>
      </p:pic>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E171FDF-E3ED-479E-810F-57774FAD95F9}"/>
              </a:ext>
            </a:extLst>
          </p:cNvPr>
          <p:cNvPicPr>
            <a:picLocks noChangeAspect="1"/>
          </p:cNvPicPr>
          <p:nvPr/>
        </p:nvPicPr>
        <p:blipFill rotWithShape="1">
          <a:blip r:embed="rId3">
            <a:extLst>
              <a:ext uri="{28A0092B-C50C-407E-A947-70E740481C1C}">
                <a14:useLocalDpi xmlns:a14="http://schemas.microsoft.com/office/drawing/2010/main" val="0"/>
              </a:ext>
            </a:extLst>
          </a:blip>
          <a:srcRect r="49069"/>
          <a:stretch/>
        </p:blipFill>
        <p:spPr>
          <a:xfrm>
            <a:off x="1750329" y="23452"/>
            <a:ext cx="2079993" cy="2267524"/>
          </a:xfrm>
          <a:prstGeom prst="rect">
            <a:avLst/>
          </a:prstGeom>
        </p:spPr>
      </p:pic>
      <p:grpSp>
        <p:nvGrpSpPr>
          <p:cNvPr id="17" name="Group 16">
            <a:extLst>
              <a:ext uri="{FF2B5EF4-FFF2-40B4-BE49-F238E27FC236}">
                <a16:creationId xmlns:a16="http://schemas.microsoft.com/office/drawing/2014/main" id="{38F3CE82-E9E3-41F3-954F-93FFE7BE9A6B}"/>
              </a:ext>
            </a:extLst>
          </p:cNvPr>
          <p:cNvGrpSpPr/>
          <p:nvPr/>
        </p:nvGrpSpPr>
        <p:grpSpPr>
          <a:xfrm>
            <a:off x="1595141" y="2385462"/>
            <a:ext cx="9244012" cy="3893418"/>
            <a:chOff x="500352" y="1476765"/>
            <a:chExt cx="10557164" cy="1573305"/>
          </a:xfrm>
        </p:grpSpPr>
        <p:sp>
          <p:nvSpPr>
            <p:cNvPr id="18" name="Rectangle: Rounded Corners 17">
              <a:extLst>
                <a:ext uri="{FF2B5EF4-FFF2-40B4-BE49-F238E27FC236}">
                  <a16:creationId xmlns:a16="http://schemas.microsoft.com/office/drawing/2014/main" id="{C99E0FD9-E342-45A3-BCE6-A741EB073995}"/>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6E4003CA-248C-4F9B-BB54-1AF54AC27296}"/>
                </a:ext>
              </a:extLst>
            </p:cNvPr>
            <p:cNvSpPr/>
            <p:nvPr/>
          </p:nvSpPr>
          <p:spPr>
            <a:xfrm>
              <a:off x="500352" y="1476765"/>
              <a:ext cx="10557163" cy="1573305"/>
            </a:xfrm>
            <a:prstGeom prst="roundRect">
              <a:avLst>
                <a:gd name="adj" fmla="val 50000"/>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Vẽ sơ đồ (hoặc sử dụng sơ đồ đã cho), ghi chú được tên các bộ phận của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Sử dụng sơ đồ đã cho, ghi chú được tên một số giai đoạn phát triển chính của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Trình bày được sự lớn lên của cây con.</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Nêu được ví dụ về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p:txBody>
        </p:sp>
      </p:grpSp>
      <p:pic>
        <p:nvPicPr>
          <p:cNvPr id="35" name="Picture 34">
            <a:extLst>
              <a:ext uri="{FF2B5EF4-FFF2-40B4-BE49-F238E27FC236}">
                <a16:creationId xmlns:a16="http://schemas.microsoft.com/office/drawing/2014/main" id="{C805A248-F7F7-4994-9358-312441774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8205" y="187774"/>
            <a:ext cx="1746219" cy="1798681"/>
          </a:xfrm>
          <a:prstGeom prst="rect">
            <a:avLst/>
          </a:prstGeom>
        </p:spPr>
      </p:pic>
      <p:pic>
        <p:nvPicPr>
          <p:cNvPr id="43" name="Picture 42">
            <a:extLst>
              <a:ext uri="{FF2B5EF4-FFF2-40B4-BE49-F238E27FC236}">
                <a16:creationId xmlns:a16="http://schemas.microsoft.com/office/drawing/2014/main" id="{3CBB6A49-3B2A-436D-AB63-6A97B0596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219"/>
            <a:ext cx="1843135" cy="1843135"/>
          </a:xfrm>
          <a:prstGeom prst="rect">
            <a:avLst/>
          </a:prstGeom>
        </p:spPr>
      </p:pic>
      <p:pic>
        <p:nvPicPr>
          <p:cNvPr id="4" name="Picture 3" descr="Logo&#10;&#10;Description automatically generated">
            <a:extLst>
              <a:ext uri="{FF2B5EF4-FFF2-40B4-BE49-F238E27FC236}">
                <a16:creationId xmlns:a16="http://schemas.microsoft.com/office/drawing/2014/main" id="{37AED68E-8D16-427E-B40D-8CAE01D878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7133" y="296274"/>
            <a:ext cx="7403582" cy="1843135"/>
          </a:xfrm>
          <a:prstGeom prst="rect">
            <a:avLst/>
          </a:prstGeom>
        </p:spPr>
      </p:pic>
    </p:spTree>
    <p:extLst>
      <p:ext uri="{BB962C8B-B14F-4D97-AF65-F5344CB8AC3E}">
        <p14:creationId xmlns:p14="http://schemas.microsoft.com/office/powerpoint/2010/main" val="42220876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486906-F91E-478C-9522-CF69C82FB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6" y="489528"/>
            <a:ext cx="9376925" cy="3253509"/>
          </a:xfrm>
          <a:prstGeom prst="rect">
            <a:avLst/>
          </a:prstGeom>
        </p:spPr>
      </p:pic>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spTree>
    <p:extLst>
      <p:ext uri="{BB962C8B-B14F-4D97-AF65-F5344CB8AC3E}">
        <p14:creationId xmlns:p14="http://schemas.microsoft.com/office/powerpoint/2010/main" val="871383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id="{CEF10043-2D45-4587-BBB4-CCB478D82AE2}"/>
              </a:ext>
            </a:extLst>
          </p:cNvPr>
          <p:cNvSpPr txBox="1"/>
          <p:nvPr/>
        </p:nvSpPr>
        <p:spPr>
          <a:xfrm>
            <a:off x="1155112" y="1078923"/>
            <a:ext cx="961505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con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mọc</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lên</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hạt</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Hình ảnh Nảy Mầm Hạt Giống PNG , Nảy Mầm, Lá, Ấu Nha PNG ...">
            <a:extLst>
              <a:ext uri="{FF2B5EF4-FFF2-40B4-BE49-F238E27FC236}">
                <a16:creationId xmlns:a16="http://schemas.microsoft.com/office/drawing/2014/main" id="{621F7539-3D61-625E-342D-43EA3B9F1D8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156" b="90000" l="10000" r="90000">
                        <a14:foregroundMark x1="46406" y1="5156" x2="52500" y2="12188"/>
                        <a14:foregroundMark x1="52500" y1="12188" x2="52500" y2="12188"/>
                        <a14:foregroundMark x1="45000" y1="77344" x2="54219" y2="88125"/>
                        <a14:foregroundMark x1="54219" y1="88125" x2="56406" y2="89219"/>
                        <a14:foregroundMark x1="49063" y1="82188" x2="58281" y2="88438"/>
                        <a14:foregroundMark x1="58281" y1="88438" x2="60625" y2="87813"/>
                        <a14:foregroundMark x1="50938" y1="80938" x2="55469" y2="80313"/>
                        <a14:foregroundMark x1="56406" y1="82813" x2="62500" y2="82656"/>
                      </a14:backgroundRemoval>
                    </a14:imgEffect>
                  </a14:imgLayer>
                </a14:imgProps>
              </a:ext>
              <a:ext uri="{28A0092B-C50C-407E-A947-70E740481C1C}">
                <a14:useLocalDpi xmlns:a14="http://schemas.microsoft.com/office/drawing/2010/main" val="0"/>
              </a:ext>
            </a:extLst>
          </a:blip>
          <a:srcRect/>
          <a:stretch>
            <a:fillRect/>
          </a:stretch>
        </p:blipFill>
        <p:spPr bwMode="auto">
          <a:xfrm>
            <a:off x="944880" y="2468880"/>
            <a:ext cx="3561080" cy="3561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762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726</Words>
  <Application>Microsoft Office PowerPoint</Application>
  <PresentationFormat>Widescreen</PresentationFormat>
  <Paragraphs>67</Paragraphs>
  <Slides>22</Slides>
  <Notes>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22</vt:i4>
      </vt:variant>
    </vt:vector>
  </HeadingPairs>
  <TitlesOfParts>
    <vt:vector size="29" baseType="lpstr">
      <vt:lpstr>Arial</vt:lpstr>
      <vt:lpstr>Calibri</vt:lpstr>
      <vt:lpstr>Calibri Light</vt:lpstr>
      <vt:lpstr>Cambria</vt:lpstr>
      <vt:lpstr>Default Design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 HAI ANH</cp:lastModifiedBy>
  <cp:revision>30</cp:revision>
  <dcterms:created xsi:type="dcterms:W3CDTF">2024-10-08T15:41:43Z</dcterms:created>
  <dcterms:modified xsi:type="dcterms:W3CDTF">2024-12-10T08:31:47Z</dcterms:modified>
</cp:coreProperties>
</file>