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7" r:id="rId3"/>
  </p:sldMasterIdLst>
  <p:notesMasterIdLst>
    <p:notesMasterId r:id="rId35"/>
  </p:notesMasterIdLst>
  <p:sldIdLst>
    <p:sldId id="257" r:id="rId4"/>
    <p:sldId id="318" r:id="rId5"/>
    <p:sldId id="275" r:id="rId6"/>
    <p:sldId id="266" r:id="rId7"/>
    <p:sldId id="276" r:id="rId8"/>
    <p:sldId id="312" r:id="rId9"/>
    <p:sldId id="278" r:id="rId10"/>
    <p:sldId id="313" r:id="rId11"/>
    <p:sldId id="299" r:id="rId12"/>
    <p:sldId id="315" r:id="rId13"/>
    <p:sldId id="314" r:id="rId14"/>
    <p:sldId id="288" r:id="rId15"/>
    <p:sldId id="301" r:id="rId16"/>
    <p:sldId id="303" r:id="rId17"/>
    <p:sldId id="302" r:id="rId18"/>
    <p:sldId id="264" r:id="rId19"/>
    <p:sldId id="283" r:id="rId20"/>
    <p:sldId id="284" r:id="rId21"/>
    <p:sldId id="282" r:id="rId22"/>
    <p:sldId id="290" r:id="rId23"/>
    <p:sldId id="291" r:id="rId24"/>
    <p:sldId id="305" r:id="rId25"/>
    <p:sldId id="306" r:id="rId26"/>
    <p:sldId id="308" r:id="rId27"/>
    <p:sldId id="265" r:id="rId28"/>
    <p:sldId id="294" r:id="rId29"/>
    <p:sldId id="319" r:id="rId30"/>
    <p:sldId id="322" r:id="rId31"/>
    <p:sldId id="310" r:id="rId32"/>
    <p:sldId id="285" r:id="rId33"/>
    <p:sldId id="27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395" autoAdjust="0"/>
  </p:normalViewPr>
  <p:slideViewPr>
    <p:cSldViewPr snapToGrid="0">
      <p:cViewPr varScale="1">
        <p:scale>
          <a:sx n="57" d="100"/>
          <a:sy n="57" d="100"/>
        </p:scale>
        <p:origin x="1026"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1</a:t>
            </a:fld>
            <a:endParaRPr lang="en-US"/>
          </a:p>
        </p:txBody>
      </p:sp>
    </p:spTree>
    <p:extLst>
      <p:ext uri="{BB962C8B-B14F-4D97-AF65-F5344CB8AC3E}">
        <p14:creationId xmlns:p14="http://schemas.microsoft.com/office/powerpoint/2010/main" val="89438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69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2211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6743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3652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18992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56353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92977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2063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03552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286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640576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59138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B41CE-D07C-417B-86D0-A93AC4887559}" type="datetimeFigureOut">
              <a:rPr lang="en-US" smtClean="0"/>
              <a:pPr/>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B3F6C8-6DDA-4B52-AFE0-1E3F2FE073A9}" type="slidenum">
              <a:rPr lang="en-US" smtClean="0"/>
              <a:pPr/>
              <a:t>‹#›</a:t>
            </a:fld>
            <a:endParaRPr lang="en-US"/>
          </a:p>
        </p:txBody>
      </p:sp>
    </p:spTree>
    <p:extLst>
      <p:ext uri="{BB962C8B-B14F-4D97-AF65-F5344CB8AC3E}">
        <p14:creationId xmlns:p14="http://schemas.microsoft.com/office/powerpoint/2010/main" val="388214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9263944-11FE-ECA7-C886-30DC6CF94E5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9"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9B85433B-D06B-DF25-1C46-A7C7B8812C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44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s://vi.wikipedia.org/wiki/19_th%C3%A1ng_5" TargetMode="External"/><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hyperlink" Target="https://vi.wikipedia.org/wiki/Sukarno" TargetMode="External"/><Relationship Id="rId4" Type="http://schemas.openxmlformats.org/officeDocument/2006/relationships/hyperlink" Target="https://vi.wikipedia.org/wiki/Vi%E1%BB%87t_B%E1%BA%AFc"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36.png"/><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806423" y="1037648"/>
            <a:ext cx="9274987" cy="5080000"/>
          </a:xfrm>
          <a:prstGeom prst="rect">
            <a:avLst/>
          </a:prstGeom>
        </p:spPr>
      </p:pic>
      <p:pic>
        <p:nvPicPr>
          <p:cNvPr id="14" name="Picture 13"/>
          <p:cNvPicPr>
            <a:picLocks noChangeAspect="1"/>
          </p:cNvPicPr>
          <p:nvPr/>
        </p:nvPicPr>
        <p:blipFill>
          <a:blip r:embed="rId5"/>
          <a:srcRect b="57064"/>
          <a:stretch>
            <a:fillRect/>
          </a:stretch>
        </p:blipFill>
        <p:spPr>
          <a:xfrm>
            <a:off x="3454562" y="699649"/>
            <a:ext cx="4508500" cy="67627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B8CCF05-87B1-ACF4-AEEB-E5FAAEBFC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18" name="Picture 17">
            <a:extLst>
              <a:ext uri="{FF2B5EF4-FFF2-40B4-BE49-F238E27FC236}">
                <a16:creationId xmlns:a16="http://schemas.microsoft.com/office/drawing/2014/main" id="{B48B3BC6-05F9-8CFF-D4A7-F709C82E5A7E}"/>
              </a:ext>
            </a:extLst>
          </p:cNvPr>
          <p:cNvPicPr>
            <a:picLocks noChangeAspect="1"/>
          </p:cNvPicPr>
          <p:nvPr/>
        </p:nvPicPr>
        <p:blipFill>
          <a:blip r:embed="rId10"/>
          <a:stretch>
            <a:fillRect/>
          </a:stretch>
        </p:blipFill>
        <p:spPr>
          <a:xfrm>
            <a:off x="3015382" y="2113946"/>
            <a:ext cx="5364945" cy="2200847"/>
          </a:xfrm>
          <a:prstGeom prst="rect">
            <a:avLst/>
          </a:prstGeom>
        </p:spPr>
      </p:pic>
      <p:pic>
        <p:nvPicPr>
          <p:cNvPr id="20" name="Picture 19">
            <a:extLst>
              <a:ext uri="{FF2B5EF4-FFF2-40B4-BE49-F238E27FC236}">
                <a16:creationId xmlns:a16="http://schemas.microsoft.com/office/drawing/2014/main" id="{512DF78F-A26E-1C8E-CC4D-C565E0D04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1393371" y="2525486"/>
            <a:ext cx="9655629" cy="1077218"/>
          </a:xfrm>
          <a:prstGeom prst="rect">
            <a:avLst/>
          </a:prstGeom>
          <a:noFill/>
        </p:spPr>
        <p:txBody>
          <a:bodyPr wrap="square" rtlCol="0">
            <a:spAutoFit/>
          </a:bodyPr>
          <a:lstStyle/>
          <a:p>
            <a:pPr algn="just"/>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 vì sau mấy tháng giời nghỉ học, sau bao nhiêu cuộc chuyển biến khác thường</a:t>
            </a:r>
            <a:r>
              <a:rPr lang="vi-VN" sz="3200" i="1" kern="0" dirty="0">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 lại được gặp thầy gặp bạn. </a:t>
            </a:r>
            <a:endParaRPr lang="en-US" sz="3200" dirty="0">
              <a:latin typeface="Cambria" panose="02040503050406030204" pitchFamily="18" charset="0"/>
              <a:ea typeface="Cambria" panose="02040503050406030204" pitchFamily="18" charset="0"/>
            </a:endParaRPr>
          </a:p>
        </p:txBody>
      </p:sp>
      <p:cxnSp>
        <p:nvCxnSpPr>
          <p:cNvPr id="3" name="Straight Connector 2"/>
          <p:cNvCxnSpPr/>
          <p:nvPr/>
        </p:nvCxnSpPr>
        <p:spPr>
          <a:xfrm flipH="1">
            <a:off x="5688419" y="2647507"/>
            <a:ext cx="191386" cy="39379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6124986" y="3995815"/>
            <a:ext cx="191386" cy="39379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000847" y="4963007"/>
            <a:ext cx="191386" cy="39379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275964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pic>
        <p:nvPicPr>
          <p:cNvPr id="7" name="Picture 6">
            <a:extLst>
              <a:ext uri="{FF2B5EF4-FFF2-40B4-BE49-F238E27FC236}">
                <a16:creationId xmlns:a16="http://schemas.microsoft.com/office/drawing/2014/main" id="{76E7A94F-9940-4A81-BA61-9A5870CDA2BD}"/>
              </a:ext>
            </a:extLst>
          </p:cNvPr>
          <p:cNvPicPr>
            <a:picLocks noChangeAspect="1"/>
          </p:cNvPicPr>
          <p:nvPr/>
        </p:nvPicPr>
        <p:blipFill>
          <a:blip r:embed="rId4"/>
          <a:stretch>
            <a:fillRect/>
          </a:stretch>
        </p:blipFill>
        <p:spPr>
          <a:xfrm>
            <a:off x="5747625" y="6179651"/>
            <a:ext cx="4090771" cy="890093"/>
          </a:xfrm>
          <a:prstGeom prst="rect">
            <a:avLst/>
          </a:prstGeom>
        </p:spPr>
      </p:pic>
    </p:spTree>
    <p:extLst>
      <p:ext uri="{BB962C8B-B14F-4D97-AF65-F5344CB8AC3E}">
        <p14:creationId xmlns:p14="http://schemas.microsoft.com/office/powerpoint/2010/main" val="14897321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 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ước Việt Nam Dân chủ Cộng hòa ra đời (2/9/1945) - Biểu tượng của khát vọng  hòa bình, độc lập, tự do">
            <a:extLst>
              <a:ext uri="{FF2B5EF4-FFF2-40B4-BE49-F238E27FC236}">
                <a16:creationId xmlns:a16="http://schemas.microsoft.com/office/drawing/2014/main"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0135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122" name="Picture 2" descr="19 tỉnh, thành phố công bố lịch tựu trường và khai giảng">
            <a:extLst>
              <a:ext uri="{FF2B5EF4-FFF2-40B4-BE49-F238E27FC236}">
                <a16:creationId xmlns:a16="http://schemas.microsoft.com/office/drawing/2014/main"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072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a:solidFill>
                  <a:prstClr val="black"/>
                </a:solidFill>
                <a:latin typeface="Cambria" panose="02040503050406030204" pitchFamily="18" charset="0"/>
                <a:ea typeface="Cambria" panose="02040503050406030204" pitchFamily="18" charset="0"/>
                <a:cs typeface="Arial" panose="020B0604020202020204" pitchFamily="34" charset="0"/>
              </a:rPr>
              <a:t>bao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 giảng,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545709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A8846BA-D9A9-9859-00E0-811F853661E3}"/>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C4526F16-1707-FF75-E752-A6D95BBFBDDB}"/>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907C184C-B9D9-D4A1-64E1-99A5671E7910}"/>
              </a:ext>
            </a:extLst>
          </p:cNvPr>
          <p:cNvSpPr txBox="1"/>
          <p:nvPr/>
        </p:nvSpPr>
        <p:spPr>
          <a:xfrm>
            <a:off x="838199" y="4763108"/>
            <a:ext cx="3777343" cy="1200329"/>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các cường quốc năm châu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41F4FB67-2D8A-A275-8A4C-ADC9F41B2178}"/>
              </a:ext>
            </a:extLst>
          </p:cNvPr>
          <p:cNvSpPr/>
          <p:nvPr/>
        </p:nvSpPr>
        <p:spPr>
          <a:xfrm>
            <a:off x="4789714" y="4994280"/>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70173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410925" y="2180323"/>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989996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2" name="Picture 11">
            <a:extLst>
              <a:ext uri="{FF2B5EF4-FFF2-40B4-BE49-F238E27FC236}">
                <a16:creationId xmlns:a16="http://schemas.microsoft.com/office/drawing/2014/main"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Nn2pu5VZiBX246nI6vlK2c5AoJYyzCzTpzTaS3iFJ3WmKN4DX"/>
          <p:cNvPicPr>
            <a:picLocks noChangeAspect="1" noChangeArrowheads="1"/>
          </p:cNvPicPr>
          <p:nvPr/>
        </p:nvPicPr>
        <p:blipFill>
          <a:blip r:embed="rId2" cstate="print"/>
          <a:srcRect/>
          <a:stretch>
            <a:fillRect/>
          </a:stretch>
        </p:blipFill>
        <p:spPr bwMode="auto">
          <a:xfrm>
            <a:off x="1828800" y="609600"/>
            <a:ext cx="2895600" cy="3930816"/>
          </a:xfrm>
          <a:prstGeom prst="rect">
            <a:avLst/>
          </a:prstGeom>
          <a:noFill/>
        </p:spPr>
      </p:pic>
      <p:sp>
        <p:nvSpPr>
          <p:cNvPr id="3" name="Rectangle 2"/>
          <p:cNvSpPr/>
          <p:nvPr/>
        </p:nvSpPr>
        <p:spPr>
          <a:xfrm>
            <a:off x="1182856" y="4572000"/>
            <a:ext cx="4572000" cy="892552"/>
          </a:xfrm>
          <a:prstGeom prst="rect">
            <a:avLst/>
          </a:prstGeom>
        </p:spPr>
        <p:txBody>
          <a:bodyPr>
            <a:spAutoFit/>
          </a:bodyPr>
          <a:lstStyle/>
          <a:p>
            <a:pPr algn="ctr"/>
            <a:r>
              <a:rPr lang="vi-VN" sz="2800" b="1" dirty="0">
                <a:latin typeface="+mj-lt"/>
              </a:rPr>
              <a:t>Hồ Chí Minh</a:t>
            </a:r>
          </a:p>
          <a:p>
            <a:pPr algn="ctr"/>
            <a:r>
              <a:rPr lang="vi-VN" sz="2400" b="1" i="1" dirty="0">
                <a:latin typeface="+mj-lt"/>
              </a:rPr>
              <a:t>Cựu Chủ tịch nước Việt Nam</a:t>
            </a:r>
          </a:p>
        </p:txBody>
      </p:sp>
      <p:sp>
        <p:nvSpPr>
          <p:cNvPr id="4" name="Rectangle 3"/>
          <p:cNvSpPr/>
          <p:nvPr/>
        </p:nvSpPr>
        <p:spPr>
          <a:xfrm>
            <a:off x="5486400" y="1219200"/>
            <a:ext cx="4572000" cy="3046988"/>
          </a:xfrm>
          <a:prstGeom prst="rect">
            <a:avLst/>
          </a:prstGeom>
        </p:spPr>
        <p:txBody>
          <a:bodyPr>
            <a:spAutoFit/>
          </a:bodyPr>
          <a:lstStyle/>
          <a:p>
            <a:r>
              <a:rPr lang="vi-VN" sz="2400" dirty="0">
                <a:latin typeface="+mj-lt"/>
              </a:rPr>
              <a:t>Hồ Chí Minh (</a:t>
            </a:r>
            <a:r>
              <a:rPr lang="en-US" sz="2400" dirty="0">
                <a:latin typeface="+mj-lt"/>
              </a:rPr>
              <a:t>19/5/1890 </a:t>
            </a:r>
            <a:r>
              <a:rPr lang="en-US" sz="2400" dirty="0">
                <a:latin typeface="+mj-lt"/>
                <a:hlinkClick r:id="rId3" tooltip="19 tháng 5"/>
              </a:rPr>
              <a:t>–</a:t>
            </a:r>
            <a:r>
              <a:rPr lang="en-US" sz="2400" dirty="0">
                <a:latin typeface="+mj-lt"/>
              </a:rPr>
              <a:t> 2/9/1969) </a:t>
            </a:r>
            <a:r>
              <a:rPr lang="vi-VN" sz="2400" dirty="0">
                <a:latin typeface="+mj-lt"/>
              </a:rPr>
              <a:t>là một nhà cách mạng, người sáng lập Đảng Cộng sản Việt Nam, một trong những người đặt nền móng và lãnh đạo công cuộc đấu tranh giành độc lập, toàn vẹn lãnh thổ cho Việt Nam trong thế kỷ 20, một chiến sĩ cộng sản quốc tế. </a:t>
            </a:r>
            <a:endParaRPr lang="en-US" sz="2400" dirty="0">
              <a:latin typeface="+mj-lt"/>
            </a:endParaRPr>
          </a:p>
        </p:txBody>
      </p:sp>
      <p:sp>
        <p:nvSpPr>
          <p:cNvPr id="5" name="Rectangle 4"/>
          <p:cNvSpPr/>
          <p:nvPr/>
        </p:nvSpPr>
        <p:spPr>
          <a:xfrm>
            <a:off x="5289697" y="446569"/>
            <a:ext cx="6374219" cy="5632311"/>
          </a:xfrm>
          <a:prstGeom prst="rect">
            <a:avLst/>
          </a:prstGeom>
        </p:spPr>
        <p:txBody>
          <a:bodyPr wrap="square">
            <a:spAutoFit/>
          </a:bodyPr>
          <a:lstStyle/>
          <a:p>
            <a:r>
              <a:rPr lang="en-US" sz="2400" dirty="0">
                <a:latin typeface="Times New Roman" pitchFamily="18" charset="0"/>
                <a:cs typeface="Times New Roman" pitchFamily="18" charset="0"/>
              </a:rPr>
              <a:t>N</a:t>
            </a:r>
            <a:r>
              <a:rPr lang="vi-VN" sz="2400" dirty="0">
                <a:latin typeface="Times New Roman" pitchFamily="18" charset="0"/>
                <a:cs typeface="Times New Roman" pitchFamily="18" charset="0"/>
              </a:rPr>
              <a:t>goài tên gọi Hồ Chí Minh (dùng từ 1942)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khoảng</a:t>
            </a:r>
            <a:r>
              <a:rPr lang="en-US" sz="2400" dirty="0">
                <a:latin typeface="Times New Roman" pitchFamily="18" charset="0"/>
                <a:cs typeface="Times New Roman" pitchFamily="18" charset="0"/>
              </a:rPr>
              <a:t> 20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vi-VN" sz="2400" dirty="0">
                <a:latin typeface="Times New Roman" pitchFamily="18" charset="0"/>
                <a:cs typeface="Times New Roman" pitchFamily="18" charset="0"/>
              </a:rPr>
              <a:t> tên tự Nguyễn Tất Thành</a:t>
            </a:r>
            <a:r>
              <a:rPr lang="en-US" sz="2400" dirty="0">
                <a:latin typeface="Times New Roman" pitchFamily="18" charset="0"/>
                <a:cs typeface="Times New Roman" pitchFamily="18" charset="0"/>
              </a:rPr>
              <a:t>,</a:t>
            </a:r>
            <a:r>
              <a:rPr lang="vi-VN" sz="2400" i="1" dirty="0">
                <a:latin typeface="Times New Roman" pitchFamily="18" charset="0"/>
                <a:cs typeface="Times New Roman" pitchFamily="18" charset="0"/>
              </a:rPr>
              <a:t>Nguyễn Ái Quốc</a:t>
            </a:r>
            <a:r>
              <a:rPr lang="vi-VN" sz="2400" dirty="0">
                <a:latin typeface="Times New Roman" pitchFamily="18" charset="0"/>
                <a:cs typeface="Times New Roman" pitchFamily="18" charset="0"/>
              </a:rPr>
              <a:t> (từ 1919); </a:t>
            </a:r>
            <a:r>
              <a:rPr lang="vi-VN" sz="2400" i="1" dirty="0">
                <a:latin typeface="Times New Roman" pitchFamily="18" charset="0"/>
                <a:cs typeface="Times New Roman" pitchFamily="18" charset="0"/>
              </a:rPr>
              <a:t>Văn Ba</a:t>
            </a:r>
            <a:r>
              <a:rPr lang="vi-VN" sz="2400" dirty="0">
                <a:latin typeface="Times New Roman" pitchFamily="18" charset="0"/>
                <a:cs typeface="Times New Roman" pitchFamily="18" charset="0"/>
              </a:rPr>
              <a:t> ; </a:t>
            </a:r>
            <a:r>
              <a:rPr lang="vi-VN" sz="2400" i="1" dirty="0">
                <a:latin typeface="Times New Roman" pitchFamily="18" charset="0"/>
                <a:cs typeface="Times New Roman" pitchFamily="18" charset="0"/>
              </a:rPr>
              <a:t>Lý Thụy</a:t>
            </a:r>
            <a:r>
              <a:rPr lang="vi-VN" sz="2400" dirty="0">
                <a:latin typeface="Times New Roman" pitchFamily="18" charset="0"/>
                <a:cs typeface="Times New Roman" pitchFamily="18" charset="0"/>
              </a:rPr>
              <a:t> (khi ở Quảng Châu, 1924-), </a:t>
            </a:r>
            <a:r>
              <a:rPr lang="vi-VN" sz="2400" i="1" dirty="0">
                <a:latin typeface="Times New Roman" pitchFamily="18" charset="0"/>
                <a:cs typeface="Times New Roman" pitchFamily="18" charset="0"/>
              </a:rPr>
              <a:t>Hồ Quang</a:t>
            </a:r>
            <a:r>
              <a:rPr lang="vi-VN" sz="2400" dirty="0">
                <a:latin typeface="Times New Roman" pitchFamily="18" charset="0"/>
                <a:cs typeface="Times New Roman" pitchFamily="18" charset="0"/>
              </a:rPr>
              <a:t> (1938-40), </a:t>
            </a:r>
            <a:r>
              <a:rPr lang="vi-VN" sz="2400" i="1" dirty="0">
                <a:latin typeface="Times New Roman" pitchFamily="18" charset="0"/>
                <a:cs typeface="Times New Roman" pitchFamily="18" charset="0"/>
              </a:rPr>
              <a:t>Vương</a:t>
            </a:r>
            <a:r>
              <a:rPr lang="vi-VN" sz="2400" dirty="0">
                <a:latin typeface="Times New Roman" pitchFamily="18" charset="0"/>
                <a:cs typeface="Times New Roman" pitchFamily="18" charset="0"/>
              </a:rPr>
              <a:t> (Wang) (1925–27, 1940), </a:t>
            </a:r>
            <a:r>
              <a:rPr lang="vi-VN" sz="2400" i="1" dirty="0">
                <a:latin typeface="Times New Roman" pitchFamily="18" charset="0"/>
                <a:cs typeface="Times New Roman" pitchFamily="18" charset="0"/>
              </a:rPr>
              <a:t>Tống Văn Sơ</a:t>
            </a:r>
            <a:r>
              <a:rPr lang="vi-VN" sz="2400" dirty="0">
                <a:latin typeface="Times New Roman" pitchFamily="18" charset="0"/>
                <a:cs typeface="Times New Roman" pitchFamily="18" charset="0"/>
              </a:rPr>
              <a:t> (1931–33), </a:t>
            </a:r>
            <a:r>
              <a:rPr lang="vi-VN" sz="2400" i="1" dirty="0">
                <a:latin typeface="Times New Roman" pitchFamily="18" charset="0"/>
                <a:cs typeface="Times New Roman" pitchFamily="18" charset="0"/>
              </a:rPr>
              <a:t>Trần</a:t>
            </a:r>
            <a:r>
              <a:rPr lang="vi-VN" sz="2400" dirty="0">
                <a:latin typeface="Times New Roman" pitchFamily="18" charset="0"/>
                <a:cs typeface="Times New Roman" pitchFamily="18" charset="0"/>
              </a:rPr>
              <a:t> (1940) (khi ở Trung Quốc); </a:t>
            </a:r>
            <a:r>
              <a:rPr lang="vi-VN" sz="2400" i="1" dirty="0">
                <a:latin typeface="Times New Roman" pitchFamily="18" charset="0"/>
                <a:cs typeface="Times New Roman" pitchFamily="18" charset="0"/>
              </a:rPr>
              <a:t>Chín</a:t>
            </a:r>
            <a:r>
              <a:rPr lang="vi-VN" sz="2400" dirty="0">
                <a:latin typeface="Times New Roman" pitchFamily="18" charset="0"/>
                <a:cs typeface="Times New Roman" pitchFamily="18" charset="0"/>
              </a:rPr>
              <a:t> (khi ở Xiêm La, 1928–30) và được gọi là Thầu (ông cụ) Chín; </a:t>
            </a:r>
            <a:r>
              <a:rPr lang="vi-VN" sz="2400" i="1" dirty="0">
                <a:latin typeface="Times New Roman" pitchFamily="18" charset="0"/>
                <a:cs typeface="Times New Roman" pitchFamily="18" charset="0"/>
              </a:rPr>
              <a:t>Lin</a:t>
            </a:r>
            <a:r>
              <a:rPr lang="vi-VN" sz="2400" dirty="0">
                <a:latin typeface="Times New Roman" pitchFamily="18" charset="0"/>
                <a:cs typeface="Times New Roman" pitchFamily="18" charset="0"/>
              </a:rPr>
              <a:t> (khi ở Liên Xô, 1934–38); </a:t>
            </a:r>
            <a:r>
              <a:rPr lang="vi-VN" sz="2400" i="1" dirty="0">
                <a:latin typeface="Times New Roman" pitchFamily="18" charset="0"/>
                <a:cs typeface="Times New Roman" pitchFamily="18" charset="0"/>
              </a:rPr>
              <a:t>Chen Vang</a:t>
            </a:r>
            <a:r>
              <a:rPr lang="vi-VN" sz="2400" dirty="0">
                <a:latin typeface="Times New Roman" pitchFamily="18" charset="0"/>
                <a:cs typeface="Times New Roman" pitchFamily="18" charset="0"/>
              </a:rPr>
              <a:t>(đi đường từ Pháp sang Liên Xô năm 1923); ông cũng còn được gọi là </a:t>
            </a:r>
            <a:r>
              <a:rPr lang="vi-VN" sz="2400" i="1" dirty="0">
                <a:latin typeface="Times New Roman" pitchFamily="18" charset="0"/>
                <a:cs typeface="Times New Roman" pitchFamily="18" charset="0"/>
              </a:rPr>
              <a:t>Bác Hồ</a:t>
            </a:r>
            <a:r>
              <a:rPr lang="vi-VN" sz="2400" dirty="0">
                <a:latin typeface="Times New Roman" pitchFamily="18" charset="0"/>
                <a:cs typeface="Times New Roman" pitchFamily="18" charset="0"/>
              </a:rPr>
              <a:t>, </a:t>
            </a:r>
            <a:r>
              <a:rPr lang="vi-VN" sz="2400" i="1" dirty="0">
                <a:latin typeface="Times New Roman" pitchFamily="18" charset="0"/>
                <a:cs typeface="Times New Roman" pitchFamily="18" charset="0"/>
              </a:rPr>
              <a:t>Bok Hồ</a:t>
            </a:r>
            <a:r>
              <a:rPr lang="vi-VN" sz="2400" dirty="0">
                <a:latin typeface="Times New Roman" pitchFamily="18" charset="0"/>
                <a:cs typeface="Times New Roman" pitchFamily="18" charset="0"/>
              </a:rPr>
              <a:t>, </a:t>
            </a:r>
            <a:r>
              <a:rPr lang="vi-VN" sz="2400" i="1" dirty="0">
                <a:latin typeface="Times New Roman" pitchFamily="18" charset="0"/>
                <a:cs typeface="Times New Roman" pitchFamily="18" charset="0"/>
              </a:rPr>
              <a:t>Cụ Hồ</a:t>
            </a:r>
            <a:r>
              <a:rPr lang="vi-VN" sz="2400" dirty="0">
                <a:latin typeface="Times New Roman" pitchFamily="18" charset="0"/>
                <a:cs typeface="Times New Roman" pitchFamily="18" charset="0"/>
              </a:rPr>
              <a:t>. Khi ở </a:t>
            </a:r>
            <a:r>
              <a:rPr lang="vi-VN" sz="2400" dirty="0">
                <a:latin typeface="Times New Roman" pitchFamily="18" charset="0"/>
                <a:cs typeface="Times New Roman" pitchFamily="18" charset="0"/>
                <a:hlinkClick r:id="rId4" tooltip="Việt Bắc"/>
              </a:rPr>
              <a:t>Việt Bắc</a:t>
            </a:r>
            <a:r>
              <a:rPr lang="vi-VN" sz="2400" dirty="0">
                <a:latin typeface="Times New Roman" pitchFamily="18" charset="0"/>
                <a:cs typeface="Times New Roman" pitchFamily="18" charset="0"/>
              </a:rPr>
              <a:t> ông thường dùng bí danh </a:t>
            </a:r>
            <a:r>
              <a:rPr lang="vi-VN" sz="2400" i="1" dirty="0">
                <a:latin typeface="Times New Roman" pitchFamily="18" charset="0"/>
                <a:cs typeface="Times New Roman" pitchFamily="18" charset="0"/>
              </a:rPr>
              <a:t>Thu</a:t>
            </a:r>
            <a:r>
              <a:rPr lang="vi-VN" sz="2400" dirty="0">
                <a:latin typeface="Times New Roman" pitchFamily="18" charset="0"/>
                <a:cs typeface="Times New Roman" pitchFamily="18" charset="0"/>
              </a:rPr>
              <a:t>, </a:t>
            </a:r>
            <a:r>
              <a:rPr lang="vi-VN" sz="2400" i="1" dirty="0">
                <a:latin typeface="Times New Roman" pitchFamily="18" charset="0"/>
                <a:cs typeface="Times New Roman" pitchFamily="18" charset="0"/>
              </a:rPr>
              <a:t>Thu Sơn</a:t>
            </a:r>
            <a:r>
              <a:rPr lang="vi-VN" sz="2400" dirty="0">
                <a:latin typeface="Times New Roman" pitchFamily="18" charset="0"/>
                <a:cs typeface="Times New Roman" pitchFamily="18" charset="0"/>
              </a:rPr>
              <a:t> và được người dân địa phương gọi là </a:t>
            </a:r>
            <a:r>
              <a:rPr lang="vi-VN" sz="2400" i="1" dirty="0">
                <a:latin typeface="Times New Roman" pitchFamily="18" charset="0"/>
                <a:cs typeface="Times New Roman" pitchFamily="18" charset="0"/>
              </a:rPr>
              <a:t>Ông Ké</a:t>
            </a:r>
            <a:r>
              <a:rPr lang="vi-VN" sz="2400" dirty="0">
                <a:latin typeface="Times New Roman" pitchFamily="18" charset="0"/>
                <a:cs typeface="Times New Roman" pitchFamily="18" charset="0"/>
              </a:rPr>
              <a:t>, </a:t>
            </a:r>
            <a:r>
              <a:rPr lang="vi-VN" sz="2400" i="1" dirty="0">
                <a:latin typeface="Times New Roman" pitchFamily="18" charset="0"/>
                <a:cs typeface="Times New Roman" pitchFamily="18" charset="0"/>
              </a:rPr>
              <a:t>Già Thu</a:t>
            </a:r>
            <a:r>
              <a:rPr lang="vi-VN" sz="2400" dirty="0">
                <a:latin typeface="Times New Roman" pitchFamily="18" charset="0"/>
                <a:cs typeface="Times New Roman" pitchFamily="18" charset="0"/>
              </a:rPr>
              <a:t>,. Tổng thống Indonesia </a:t>
            </a:r>
            <a:r>
              <a:rPr lang="vi-VN" sz="2400" dirty="0">
                <a:latin typeface="Times New Roman" pitchFamily="18" charset="0"/>
                <a:cs typeface="Times New Roman" pitchFamily="18" charset="0"/>
                <a:hlinkClick r:id="rId5" tooltip="Sukarno"/>
              </a:rPr>
              <a:t>Sukarno</a:t>
            </a:r>
            <a:r>
              <a:rPr lang="vi-VN" sz="2400" dirty="0">
                <a:latin typeface="Times New Roman" pitchFamily="18" charset="0"/>
                <a:cs typeface="Times New Roman" pitchFamily="18" charset="0"/>
              </a:rPr>
              <a:t> gọi ông là "</a:t>
            </a:r>
            <a:r>
              <a:rPr lang="vi-VN" sz="2400" i="1" dirty="0">
                <a:latin typeface="Times New Roman" pitchFamily="18" charset="0"/>
                <a:cs typeface="Times New Roman" pitchFamily="18" charset="0"/>
              </a:rPr>
              <a:t>Bung Hồ</a:t>
            </a:r>
            <a:r>
              <a:rPr lang="vi-VN" sz="2400" dirty="0">
                <a:latin typeface="Times New Roman" pitchFamily="18" charset="0"/>
                <a:cs typeface="Times New Roman" pitchFamily="18" charset="0"/>
              </a:rPr>
              <a:t>" (Anh Cả Hồ).</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510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3"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linds(horizont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9291" y="1121786"/>
            <a:ext cx="11922709" cy="1219821"/>
            <a:chOff x="175307" y="1014864"/>
            <a:chExt cx="11886569" cy="809967"/>
          </a:xfrm>
        </p:grpSpPr>
        <p:sp>
          <p:nvSpPr>
            <p:cNvPr id="7" name="Rectangle 6"/>
            <p:cNvSpPr/>
            <p:nvPr/>
          </p:nvSpPr>
          <p:spPr>
            <a:xfrm>
              <a:off x="871604" y="1014864"/>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r>
                <a:rPr lang="en-US" sz="3200" b="1" dirty="0">
                  <a:effectLst/>
                  <a:latin typeface="Cambria" panose="02040503050406030204" pitchFamily="18" charset="0"/>
                  <a:ea typeface="Cambria" panose="02040503050406030204" pitchFamily="18" charset="0"/>
                </a:rPr>
                <a:t>?</a:t>
              </a:r>
            </a:p>
          </p:txBody>
        </p:sp>
        <p:sp>
          <p:nvSpPr>
            <p:cNvPr id="8" name="Oval 7"/>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62C03AA9-E702-39A5-BD82-FF586122C168}"/>
              </a:ext>
            </a:extLst>
          </p:cNvPr>
          <p:cNvPicPr>
            <a:picLocks noChangeAspect="1"/>
          </p:cNvPicPr>
          <p:nvPr/>
        </p:nvPicPr>
        <p:blipFill>
          <a:blip r:embed="rId2"/>
          <a:stretch>
            <a:fillRect/>
          </a:stretch>
        </p:blipFill>
        <p:spPr>
          <a:xfrm>
            <a:off x="3612953" y="133210"/>
            <a:ext cx="5401524" cy="713294"/>
          </a:xfrm>
          <a:prstGeom prst="rect">
            <a:avLst/>
          </a:prstGeom>
        </p:spPr>
      </p:pic>
      <p:sp>
        <p:nvSpPr>
          <p:cNvPr id="3"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bldLvl="0" animBg="1"/>
      <p:bldP spid="3" grpId="1" animBg="1"/>
      <p:bldP spid="9" grpId="0" bldLvl="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niềm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01228"/>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856018"/>
            <a:ext cx="11476265" cy="2939925"/>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16" name="Rounded Rectangle 15"/>
          <p:cNvSpPr/>
          <p:nvPr/>
        </p:nvSpPr>
        <p:spPr>
          <a:xfrm>
            <a:off x="367170" y="2827543"/>
            <a:ext cx="11476265" cy="372565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1363" y="1161799"/>
            <a:ext cx="12232523" cy="707222"/>
            <a:chOff x="-103860" y="1167493"/>
            <a:chExt cx="12195444" cy="469599"/>
          </a:xfrm>
        </p:grpSpPr>
        <p:sp>
          <p:nvSpPr>
            <p:cNvPr id="10" name="Rectangle 9"/>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40226" y="2643326"/>
            <a:ext cx="1117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492830"/>
            <a:ext cx="11476265" cy="387531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019329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98473" y="4113708"/>
            <a:ext cx="4116448" cy="2789678"/>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393370" y="1839685"/>
            <a:ext cx="6749143"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Bài đọc là bức thư Bác Hồ gửi học sinh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nhân ngày khai giảng đầu tiên sau khi nước ta giành được độc lập. Bác Hồ khuyên học sinh cần cố gắng học tập, rèn luyện để kế tục sự nghiệp</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của cha ông, xây dựng nước Việt Nam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14" name="Picture 13">
            <a:extLst>
              <a:ext uri="{FF2B5EF4-FFF2-40B4-BE49-F238E27FC236}">
                <a16:creationId xmlns:a16="http://schemas.microsoft.com/office/drawing/2014/main"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301018" cy="6975764"/>
          </a:xfrm>
        </p:spPr>
      </p:pic>
      <p:sp>
        <p:nvSpPr>
          <p:cNvPr id="3" name="Rectangle 2"/>
          <p:cNvSpPr/>
          <p:nvPr/>
        </p:nvSpPr>
        <p:spPr>
          <a:xfrm>
            <a:off x="2382983" y="177226"/>
            <a:ext cx="6873998"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Luyện </a:t>
            </a:r>
            <a:r>
              <a:rPr lang="en-US" sz="3200" b="1" dirty="0" err="1">
                <a:solidFill>
                  <a:srgbClr val="FF0000"/>
                </a:solidFill>
                <a:latin typeface="Times New Roman" pitchFamily="18" charset="0"/>
                <a:cs typeface="Times New Roman" pitchFamily="18" charset="0"/>
              </a:rPr>
              <a:t>đọc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diễn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cảm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thuộc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lòng</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982867" y="939227"/>
            <a:ext cx="4572000" cy="3416320"/>
          </a:xfrm>
          <a:prstGeom prst="rect">
            <a:avLst/>
          </a:prstGeom>
          <a:solidFill>
            <a:schemeClr val="accent2">
              <a:lumMod val="20000"/>
              <a:lumOff val="80000"/>
            </a:schemeClr>
          </a:solidFill>
        </p:spPr>
        <p:txBody>
          <a:bodyPr>
            <a:spAutoFit/>
          </a:bodyPr>
          <a:lstStyle/>
          <a:p>
            <a:r>
              <a:rPr lang="en-US" sz="2400" dirty="0" err="1">
                <a:latin typeface="Times New Roman" pitchFamily="18" charset="0"/>
                <a:cs typeface="Times New Roman" pitchFamily="18" charset="0"/>
              </a:rPr>
              <a:t>Đoạn</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giọng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giọng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khai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trường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đầu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tưởng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tượng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nhộn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nhịp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bừng</a:t>
            </a:r>
            <a:r>
              <a:rPr lang="en-US" sz="2400" i="1" dirty="0">
                <a:latin typeface="Times New Roman" pitchFamily="18" charset="0"/>
                <a:cs typeface="Times New Roman" pitchFamily="18" charset="0"/>
              </a:rPr>
              <a:t>, sung </a:t>
            </a:r>
            <a:r>
              <a:rPr lang="en-US" sz="2400" i="1" dirty="0" err="1">
                <a:latin typeface="Times New Roman" pitchFamily="18" charset="0"/>
                <a:cs typeface="Times New Roman" pitchFamily="18" charset="0"/>
              </a:rPr>
              <a:t>sướng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hơn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nữa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toàn</a:t>
            </a:r>
            <a:r>
              <a:rPr lang="en-US" sz="2400" i="1" dirty="0">
                <a:latin typeface="Times New Roman" pitchFamily="18" charset="0"/>
                <a:cs typeface="Times New Roman" pitchFamily="18" charset="0"/>
              </a:rPr>
              <a:t> VN, hi </a:t>
            </a:r>
            <a:r>
              <a:rPr lang="en-US" sz="2400" i="1" dirty="0" err="1">
                <a:latin typeface="Times New Roman" pitchFamily="18" charset="0"/>
                <a:cs typeface="Times New Roman" pitchFamily="18" charset="0"/>
              </a:rPr>
              <a:t>sinh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bao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bào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nghĩ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giọng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cuối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a:t>
            </a:r>
          </a:p>
        </p:txBody>
      </p:sp>
      <p:sp>
        <p:nvSpPr>
          <p:cNvPr id="6" name="Rectangle 5"/>
          <p:cNvSpPr/>
          <p:nvPr/>
        </p:nvSpPr>
        <p:spPr>
          <a:xfrm>
            <a:off x="6552071" y="1308559"/>
            <a:ext cx="4572000" cy="2677656"/>
          </a:xfrm>
          <a:prstGeom prst="rect">
            <a:avLst/>
          </a:prstGeom>
          <a:solidFill>
            <a:schemeClr val="accent2">
              <a:lumMod val="20000"/>
              <a:lumOff val="80000"/>
            </a:schemeClr>
          </a:solidFill>
        </p:spPr>
        <p:txBody>
          <a:bodyPr>
            <a:spAutoFit/>
          </a:bodyPr>
          <a:lstStyle/>
          <a:p>
            <a:r>
              <a:rPr lang="en-US" sz="2400" dirty="0" err="1">
                <a:solidFill>
                  <a:srgbClr val="002060"/>
                </a:solidFill>
                <a:latin typeface="Times New Roman" pitchFamily="18" charset="0"/>
                <a:cs typeface="Times New Roman" pitchFamily="18" charset="0"/>
              </a:rPr>
              <a:t>Đoạn</a:t>
            </a:r>
            <a:r>
              <a:rPr lang="en-US" sz="2400" dirty="0">
                <a:solidFill>
                  <a:srgbClr val="002060"/>
                </a:solidFill>
                <a:latin typeface="Times New Roman" pitchFamily="18" charset="0"/>
                <a:cs typeface="Times New Roman" pitchFamily="18" charset="0"/>
              </a:rPr>
              <a:t> 2: </a:t>
            </a:r>
            <a:r>
              <a:rPr lang="en-US" sz="2400" dirty="0" err="1">
                <a:solidFill>
                  <a:srgbClr val="002060"/>
                </a:solidFill>
                <a:latin typeface="Times New Roman" pitchFamily="18" charset="0"/>
                <a:cs typeface="Times New Roman" pitchFamily="18" charset="0"/>
              </a:rPr>
              <a:t>xúc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hiện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cảm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yêu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quý</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niềm</a:t>
            </a:r>
            <a:r>
              <a:rPr lang="en-US" sz="2400" dirty="0">
                <a:solidFill>
                  <a:srgbClr val="002060"/>
                </a:solidFill>
                <a:latin typeface="Times New Roman" pitchFamily="18" charset="0"/>
                <a:cs typeface="Times New Roman" pitchFamily="18" charset="0"/>
              </a:rPr>
              <a:t> tin </a:t>
            </a:r>
            <a:r>
              <a:rPr lang="en-US" sz="2400" dirty="0" err="1">
                <a:solidFill>
                  <a:srgbClr val="002060"/>
                </a:solidFill>
                <a:latin typeface="Times New Roman" pitchFamily="18" charset="0"/>
                <a:cs typeface="Times New Roman" pitchFamily="18" charset="0"/>
              </a:rPr>
              <a:t>tưởng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hi </a:t>
            </a:r>
            <a:r>
              <a:rPr lang="en-US" sz="2400" dirty="0" err="1">
                <a:solidFill>
                  <a:srgbClr val="002060"/>
                </a:solidFill>
                <a:latin typeface="Times New Roman" pitchFamily="18" charset="0"/>
                <a:cs typeface="Times New Roman" pitchFamily="18" charset="0"/>
              </a:rPr>
              <a:t>vọng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sinh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tương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lai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nước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Cần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nhấn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giọng</a:t>
            </a:r>
            <a:r>
              <a:rPr lang="en-US" sz="2400" dirty="0">
                <a:solidFill>
                  <a:srgbClr val="002060"/>
                </a:solidFill>
                <a:latin typeface="Times New Roman" pitchFamily="18" charset="0"/>
                <a:cs typeface="Times New Roman" pitchFamily="18" charset="0"/>
              </a:rPr>
              <a:t> ở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từ</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ngữ</a:t>
            </a:r>
            <a:r>
              <a:rPr lang="en-US" sz="2400"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xây</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dựng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kiến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thiết</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trông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mong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chờ</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đợi</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tươi</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đẹp</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sánh</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vai</a:t>
            </a:r>
            <a:r>
              <a:rPr lang="en-US" sz="2400" i="1" dirty="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p:txBody>
      </p:sp>
      <p:sp>
        <p:nvSpPr>
          <p:cNvPr id="7" name="Rectangle 6"/>
          <p:cNvSpPr/>
          <p:nvPr/>
        </p:nvSpPr>
        <p:spPr>
          <a:xfrm>
            <a:off x="1724891" y="4953001"/>
            <a:ext cx="7633855" cy="830997"/>
          </a:xfrm>
          <a:prstGeom prst="rect">
            <a:avLst/>
          </a:prstGeom>
        </p:spPr>
        <p:txBody>
          <a:bodyPr wrap="square">
            <a:spAutoFit/>
          </a:bodyPr>
          <a:lstStyle/>
          <a:p>
            <a:r>
              <a:rPr lang="en-US" sz="2400" b="1" dirty="0" err="1">
                <a:solidFill>
                  <a:srgbClr val="C00000"/>
                </a:solidFill>
                <a:latin typeface="Times New Roman" pitchFamily="18" charset="0"/>
                <a:cs typeface="Times New Roman" pitchFamily="18" charset="0"/>
              </a:rPr>
              <a:t>Học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thuộc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lòng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đoạn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văn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từ</a:t>
            </a:r>
            <a:endParaRPr lang="en-US" sz="2400" b="1" dirty="0">
              <a:solidFill>
                <a:srgbClr val="C00000"/>
              </a:solidFill>
              <a:latin typeface="Times New Roman" pitchFamily="18" charset="0"/>
              <a:cs typeface="Times New Roman" pitchFamily="18" charset="0"/>
            </a:endParaRPr>
          </a:p>
          <a:p>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Sau</a:t>
            </a:r>
            <a:r>
              <a:rPr lang="en-US" sz="2400" b="1" dirty="0">
                <a:solidFill>
                  <a:srgbClr val="C00000"/>
                </a:solidFill>
                <a:latin typeface="Times New Roman" pitchFamily="18" charset="0"/>
                <a:cs typeface="Times New Roman" pitchFamily="18" charset="0"/>
              </a:rPr>
              <a:t> 80 </a:t>
            </a:r>
            <a:r>
              <a:rPr lang="en-US" sz="2400" b="1" dirty="0" err="1">
                <a:solidFill>
                  <a:srgbClr val="C00000"/>
                </a:solidFill>
                <a:latin typeface="Times New Roman" pitchFamily="18" charset="0"/>
                <a:cs typeface="Times New Roman" pitchFamily="18" charset="0"/>
              </a:rPr>
              <a:t>năm</a:t>
            </a:r>
            <a:r>
              <a:rPr lang="en-US" sz="2400" b="1" dirty="0">
                <a:solidFill>
                  <a:srgbClr val="C00000"/>
                </a:solidFill>
                <a:latin typeface="Times New Roman" pitchFamily="18" charset="0"/>
                <a:cs typeface="Times New Roman" pitchFamily="18" charset="0"/>
              </a:rPr>
              <a:t> …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học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tập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của</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các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em</a:t>
            </a:r>
            <a:r>
              <a:rPr lang="en-US" sz="2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6447921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2">
            <a:extLst>
              <a:ext uri="{FF2B5EF4-FFF2-40B4-BE49-F238E27FC236}">
                <a16:creationId xmlns:a16="http://schemas.microsoft.com/office/drawing/2014/main" id="{8954B49A-3A9D-4CD4-A153-0BADAB8DF30D}"/>
              </a:ext>
            </a:extLst>
          </p:cNvPr>
          <p:cNvSpPr/>
          <p:nvPr/>
        </p:nvSpPr>
        <p:spPr>
          <a:xfrm>
            <a:off x="1222744" y="306449"/>
            <a:ext cx="944525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2" y="0"/>
            <a:ext cx="9143999" cy="6858000"/>
          </a:xfrm>
        </p:spPr>
      </p:pic>
      <p:sp>
        <p:nvSpPr>
          <p:cNvPr id="3" name="Rectangle 2"/>
          <p:cNvSpPr/>
          <p:nvPr/>
        </p:nvSpPr>
        <p:spPr>
          <a:xfrm>
            <a:off x="1752600" y="1066800"/>
            <a:ext cx="8534400" cy="5262979"/>
          </a:xfrm>
          <a:prstGeom prst="rect">
            <a:avLst/>
          </a:prstGeom>
        </p:spPr>
        <p:txBody>
          <a:bodyPr wrap="square">
            <a:spAutoFit/>
          </a:bodyPr>
          <a:lstStyle/>
          <a:p>
            <a:r>
              <a:rPr lang="en-US" sz="2400" dirty="0">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Đoạn</a:t>
            </a:r>
            <a:r>
              <a:rPr lang="en-US" sz="2400" b="1" u="sng" dirty="0">
                <a:solidFill>
                  <a:srgbClr val="FF0000"/>
                </a:solidFill>
                <a:latin typeface="Times New Roman" pitchFamily="18" charset="0"/>
                <a:cs typeface="Times New Roman" pitchFamily="18" charset="0"/>
              </a:rPr>
              <a:t> 2:</a:t>
            </a:r>
          </a:p>
          <a:p>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siêng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80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nay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đợi</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Non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hôm</a:t>
            </a:r>
            <a:r>
              <a:rPr lang="en-US" sz="2400" dirty="0">
                <a:latin typeface="Times New Roman" pitchFamily="18" charset="0"/>
                <a:cs typeface="Times New Roman" pitchFamily="18" charset="0"/>
              </a:rPr>
              <a:t> nay,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Minh</a:t>
            </a:r>
          </a:p>
        </p:txBody>
      </p:sp>
      <p:cxnSp>
        <p:nvCxnSpPr>
          <p:cNvPr id="6" name="Straight Connector 5"/>
          <p:cNvCxnSpPr/>
          <p:nvPr/>
        </p:nvCxnSpPr>
        <p:spPr>
          <a:xfrm flipV="1">
            <a:off x="8686800" y="1905000"/>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flipV="1">
            <a:off x="8534400" y="2575735"/>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V="1">
            <a:off x="10134600" y="2230582"/>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562600" y="2247900"/>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V="1">
            <a:off x="2590800" y="4079288"/>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flipV="1">
            <a:off x="7048500" y="3691361"/>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V="1">
            <a:off x="5065568" y="4438631"/>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V="1">
            <a:off x="2504209" y="4460288"/>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7433933" y="1851835"/>
            <a:ext cx="1314450"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8048626" y="2230582"/>
            <a:ext cx="638175"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3733800" y="3276600"/>
            <a:ext cx="1085850"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845627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AC125907-F927-4D1F-E842-B0546E03B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457" y="728052"/>
            <a:ext cx="5991809" cy="4823914"/>
          </a:xfrm>
          <a:prstGeom prst="rect">
            <a:avLst/>
          </a:prstGeom>
        </p:spPr>
      </p:pic>
    </p:spTree>
    <p:extLst>
      <p:ext uri="{BB962C8B-B14F-4D97-AF65-F5344CB8AC3E}">
        <p14:creationId xmlns:p14="http://schemas.microsoft.com/office/powerpoint/2010/main" val="7325661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4" name="Picture 13">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326038" y="1287073"/>
            <a:ext cx="7415083" cy="3631749"/>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4" name="TextBox 3"/>
          <p:cNvSpPr txBox="1"/>
          <p:nvPr/>
        </p:nvSpPr>
        <p:spPr>
          <a:xfrm>
            <a:off x="1382485" y="2008718"/>
            <a:ext cx="7620000" cy="2308324"/>
          </a:xfrm>
          <a:prstGeom prst="rect">
            <a:avLst/>
          </a:prstGeom>
          <a:noFill/>
        </p:spPr>
        <p:txBody>
          <a:bodyPr wrap="square" rtlCol="0">
            <a:spAutoFit/>
          </a:bodyPr>
          <a:lstStyle/>
          <a:p>
            <a:pPr lvl="0" algn="ctr">
              <a:defRPr/>
            </a:pPr>
            <a:r>
              <a:rPr lang="en-US" sz="4800" dirty="0">
                <a:solidFill>
                  <a:srgbClr val="E7E6E6">
                    <a:lumMod val="25000"/>
                  </a:srgbClr>
                </a:solidFill>
                <a:latin typeface="Cambria" panose="02040503050406030204" pitchFamily="18" charset="0"/>
                <a:ea typeface="Cambria" panose="02040503050406030204" pitchFamily="18" charset="0"/>
              </a:rPr>
              <a:t>N</a:t>
            </a:r>
            <a:r>
              <a:rPr lang="vi-VN" sz="4800" dirty="0">
                <a:solidFill>
                  <a:srgbClr val="E7E6E6">
                    <a:lumMod val="25000"/>
                  </a:srgbClr>
                </a:solidFill>
                <a:latin typeface="Cambria" panose="02040503050406030204" pitchFamily="18" charset="0"/>
                <a:ea typeface="Cambria" panose="02040503050406030204" pitchFamily="18" charset="0"/>
              </a:rPr>
              <a:t>êu cảm xúc của mình sau khi học xong bài “</a:t>
            </a:r>
            <a:r>
              <a:rPr lang="vi-VN" sz="4800" b="1" dirty="0">
                <a:solidFill>
                  <a:srgbClr val="E7E6E6">
                    <a:lumMod val="25000"/>
                  </a:srgbClr>
                </a:solidFill>
                <a:latin typeface="Cambria" panose="02040503050406030204" pitchFamily="18" charset="0"/>
                <a:ea typeface="Cambria" panose="02040503050406030204" pitchFamily="18" charset="0"/>
              </a:rPr>
              <a:t>Thư gửi các Học sinh</a:t>
            </a:r>
            <a:r>
              <a:rPr lang="vi-VN" sz="4800" dirty="0">
                <a:solidFill>
                  <a:srgbClr val="E7E6E6">
                    <a:lumMod val="25000"/>
                  </a:srgbClr>
                </a:solidFill>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311874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a:t>
            </a:r>
            <a:r>
              <a:rPr lang="en-US" altLang="zh-CN" sz="4000" kern="0" dirty="0">
                <a:solidFill>
                  <a:prstClr val="black"/>
                </a:solidFill>
                <a:latin typeface="Arial" panose="020B0604020202020204"/>
                <a:ea typeface="inpin heiti" charset="-122"/>
                <a:cs typeface="Calibri" panose="020F0502020204030204" charset="0"/>
              </a:rPr>
              <a:t>CHỈ</a:t>
            </a:r>
            <a:endPar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endParaRP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43995"/>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9294F1AE-0B58-405F-B9DA-00DF7219D3F9}"/>
              </a:ext>
            </a:extLst>
          </p:cNvPr>
          <p:cNvSpPr/>
          <p:nvPr/>
        </p:nvSpPr>
        <p:spPr>
          <a:xfrm rot="21152055">
            <a:off x="9380047" y="2715876"/>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2">
              <a:alphaModFix amt="60000"/>
            </a:blip>
            <a:stretch>
              <a:fillRect/>
            </a:stretch>
          </a:blipFill>
        </p:spPr>
      </p:sp>
      <p:sp>
        <p:nvSpPr>
          <p:cNvPr id="7" name="Freeform 4">
            <a:extLst>
              <a:ext uri="{FF2B5EF4-FFF2-40B4-BE49-F238E27FC236}">
                <a16:creationId xmlns:a16="http://schemas.microsoft.com/office/drawing/2014/main" id="{F49E2322-368B-4475-AA11-A8D79BB0B501}"/>
              </a:ext>
            </a:extLst>
          </p:cNvPr>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3"/>
            <a:stretch>
              <a:fillRect/>
            </a:stretch>
          </a:blipFill>
        </p:spPr>
      </p:sp>
      <p:sp>
        <p:nvSpPr>
          <p:cNvPr id="8" name="Freeform 6">
            <a:extLst>
              <a:ext uri="{FF2B5EF4-FFF2-40B4-BE49-F238E27FC236}">
                <a16:creationId xmlns:a16="http://schemas.microsoft.com/office/drawing/2014/main" id="{C44FA319-FD6F-47EE-B7D9-2497ABB8BCE5}"/>
              </a:ext>
            </a:extLst>
          </p:cNvPr>
          <p:cNvSpPr/>
          <p:nvPr/>
        </p:nvSpPr>
        <p:spPr>
          <a:xfrm>
            <a:off x="7918825" y="4978399"/>
            <a:ext cx="3958216" cy="1997037"/>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4"/>
            <a:stretch>
              <a:fillRect/>
            </a:stretch>
          </a:blipFill>
        </p:spPr>
      </p:sp>
      <p:sp>
        <p:nvSpPr>
          <p:cNvPr id="9" name="Freeform 8">
            <a:extLst>
              <a:ext uri="{FF2B5EF4-FFF2-40B4-BE49-F238E27FC236}">
                <a16:creationId xmlns:a16="http://schemas.microsoft.com/office/drawing/2014/main" id="{AE3899DA-412F-449D-B6EC-AB6097446392}"/>
              </a:ext>
            </a:extLst>
          </p:cNvPr>
          <p:cNvSpPr/>
          <p:nvPr/>
        </p:nvSpPr>
        <p:spPr>
          <a:xfrm>
            <a:off x="878540" y="1843878"/>
            <a:ext cx="8643832"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5"/>
            <a:stretch>
              <a:fillRect/>
            </a:stretch>
          </a:blipFill>
        </p:spPr>
      </p:sp>
      <p:sp>
        <p:nvSpPr>
          <p:cNvPr id="10" name="TextBox 10">
            <a:extLst>
              <a:ext uri="{FF2B5EF4-FFF2-40B4-BE49-F238E27FC236}">
                <a16:creationId xmlns:a16="http://schemas.microsoft.com/office/drawing/2014/main" id="{889ED61C-9DDB-44AB-830F-3156D3BB21EC}"/>
              </a:ext>
            </a:extLst>
          </p:cNvPr>
          <p:cNvSpPr txBox="1"/>
          <p:nvPr/>
        </p:nvSpPr>
        <p:spPr>
          <a:xfrm>
            <a:off x="3045828" y="2104739"/>
            <a:ext cx="7434058" cy="607154"/>
          </a:xfrm>
          <a:prstGeom prst="rect">
            <a:avLst/>
          </a:prstGeom>
        </p:spPr>
        <p:txBody>
          <a:bodyPr wrap="square" lIns="0" tIns="0" rIns="0" bIns="0" rtlCol="0" anchor="t">
            <a:spAutoFit/>
          </a:bodyPr>
          <a:lstStyle/>
          <a:p>
            <a:pPr defTabSz="609630">
              <a:lnSpc>
                <a:spcPts val="5133"/>
              </a:lnSpc>
              <a:spcBef>
                <a:spcPct val="0"/>
              </a:spcBef>
            </a:pPr>
            <a:r>
              <a:rPr lang="en-US" sz="3666" dirty="0" err="1">
                <a:solidFill>
                  <a:srgbClr val="000000"/>
                </a:solidFill>
                <a:latin typeface="Cambria" panose="02040503050406030204" pitchFamily="18" charset="0"/>
                <a:ea typeface="Cambria" panose="02040503050406030204" pitchFamily="18" charset="0"/>
              </a:rPr>
              <a:t>Từ</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Các</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em</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đến</a:t>
            </a:r>
            <a:r>
              <a:rPr lang="en-US" sz="3666" dirty="0">
                <a:solidFill>
                  <a:srgbClr val="000000"/>
                </a:solidFill>
                <a:latin typeface="Cambria" panose="02040503050406030204" pitchFamily="18" charset="0"/>
                <a:ea typeface="Cambria" panose="02040503050406030204" pitchFamily="18" charset="0"/>
              </a:rPr>
              <a:t> </a:t>
            </a:r>
            <a:r>
              <a:rPr lang="vi-VN" altLang="en-US" sz="4000" dirty="0" err="1">
                <a:latin typeface="Cambria" panose="02040503050406030204" pitchFamily="18" charset="0"/>
                <a:ea typeface="Cambria" panose="02040503050406030204" pitchFamily="18" charset="0"/>
                <a:cs typeface="Calibri" panose="020F0502020204030204" pitchFamily="34" charset="0"/>
              </a:rPr>
              <a:t>Việt</a:t>
            </a:r>
            <a:r>
              <a:rPr lang="vi-VN" altLang="en-US" sz="4000" dirty="0">
                <a:latin typeface="Cambria" panose="02040503050406030204" pitchFamily="18" charset="0"/>
                <a:ea typeface="Cambria" panose="02040503050406030204" pitchFamily="18" charset="0"/>
                <a:cs typeface="Calibri" panose="020F0502020204030204" pitchFamily="34" charset="0"/>
              </a:rPr>
              <a:t> Nam. [...]</a:t>
            </a:r>
            <a:endParaRPr lang="en-US" sz="3666" dirty="0">
              <a:solidFill>
                <a:srgbClr val="000000"/>
              </a:solidFill>
              <a:latin typeface="Cambria" panose="02040503050406030204" pitchFamily="18" charset="0"/>
              <a:ea typeface="Cambria" panose="02040503050406030204" pitchFamily="18" charset="0"/>
            </a:endParaRPr>
          </a:p>
        </p:txBody>
      </p:sp>
      <p:sp>
        <p:nvSpPr>
          <p:cNvPr id="13" name="Freeform 13">
            <a:extLst>
              <a:ext uri="{FF2B5EF4-FFF2-40B4-BE49-F238E27FC236}">
                <a16:creationId xmlns:a16="http://schemas.microsoft.com/office/drawing/2014/main" id="{AA5EB81F-FB0C-42F4-A4E5-1D00CF2D0544}"/>
              </a:ext>
            </a:extLst>
          </p:cNvPr>
          <p:cNvSpPr/>
          <p:nvPr/>
        </p:nvSpPr>
        <p:spPr>
          <a:xfrm>
            <a:off x="1113216" y="3718835"/>
            <a:ext cx="8409156"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6"/>
            <a:stretch>
              <a:fillRect/>
            </a:stretch>
          </a:blipFill>
        </p:spPr>
      </p:sp>
      <p:sp>
        <p:nvSpPr>
          <p:cNvPr id="14" name="TextBox 14">
            <a:extLst>
              <a:ext uri="{FF2B5EF4-FFF2-40B4-BE49-F238E27FC236}">
                <a16:creationId xmlns:a16="http://schemas.microsoft.com/office/drawing/2014/main" id="{D57EE032-A151-4DB3-A6C9-DC763D581BDC}"/>
              </a:ext>
            </a:extLst>
          </p:cNvPr>
          <p:cNvSpPr txBox="1"/>
          <p:nvPr/>
        </p:nvSpPr>
        <p:spPr>
          <a:xfrm>
            <a:off x="3191158" y="3965688"/>
            <a:ext cx="3571699" cy="614655"/>
          </a:xfrm>
          <a:prstGeom prst="rect">
            <a:avLst/>
          </a:prstGeom>
        </p:spPr>
        <p:txBody>
          <a:bodyPr lIns="0" tIns="0" rIns="0" bIns="0" rtlCol="0" anchor="t">
            <a:spAutoFit/>
          </a:bodyPr>
          <a:lstStyle/>
          <a:p>
            <a:pPr defTabSz="609630">
              <a:lnSpc>
                <a:spcPts val="5133"/>
              </a:lnSpc>
              <a:spcBef>
                <a:spcPct val="0"/>
              </a:spcBef>
            </a:pPr>
            <a:r>
              <a:rPr lang="en-US" sz="3666" dirty="0" err="1">
                <a:solidFill>
                  <a:srgbClr val="000000"/>
                </a:solidFill>
                <a:latin typeface="Cambria" panose="02040503050406030204" pitchFamily="18" charset="0"/>
                <a:ea typeface="Cambria" panose="02040503050406030204" pitchFamily="18" charset="0"/>
              </a:rPr>
              <a:t>Phần</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còn</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lại</a:t>
            </a:r>
            <a:endParaRPr lang="en-US" sz="3666" dirty="0">
              <a:solidFill>
                <a:srgbClr val="000000"/>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BE6AA5D1-DAC9-4088-831F-084C52500361}"/>
              </a:ext>
            </a:extLst>
          </p:cNvPr>
          <p:cNvPicPr>
            <a:picLocks noChangeAspect="1"/>
          </p:cNvPicPr>
          <p:nvPr/>
        </p:nvPicPr>
        <p:blipFill>
          <a:blip r:embed="rId7"/>
          <a:stretch>
            <a:fillRect/>
          </a:stretch>
        </p:blipFill>
        <p:spPr>
          <a:xfrm>
            <a:off x="1637616" y="254296"/>
            <a:ext cx="4877223" cy="1341236"/>
          </a:xfrm>
          <a:prstGeom prst="rect">
            <a:avLst/>
          </a:prstGeom>
        </p:spPr>
      </p:pic>
      <p:sp>
        <p:nvSpPr>
          <p:cNvPr id="16" name="TextBox 14">
            <a:extLst>
              <a:ext uri="{FF2B5EF4-FFF2-40B4-BE49-F238E27FC236}">
                <a16:creationId xmlns:a16="http://schemas.microsoft.com/office/drawing/2014/main" id="{BE009B72-4381-49C2-98A9-88CC6014CF62}"/>
              </a:ext>
            </a:extLst>
          </p:cNvPr>
          <p:cNvSpPr txBox="1"/>
          <p:nvPr/>
        </p:nvSpPr>
        <p:spPr>
          <a:xfrm>
            <a:off x="1746095" y="2115433"/>
            <a:ext cx="3571699" cy="614655"/>
          </a:xfrm>
          <a:prstGeom prst="rect">
            <a:avLst/>
          </a:prstGeom>
        </p:spPr>
        <p:txBody>
          <a:bodyPr lIns="0" tIns="0" rIns="0" bIns="0" rtlCol="0" anchor="t">
            <a:spAutoFit/>
          </a:bodyPr>
          <a:lstStyle/>
          <a:p>
            <a:pPr defTabSz="609630">
              <a:lnSpc>
                <a:spcPts val="5133"/>
              </a:lnSpc>
              <a:spcBef>
                <a:spcPct val="0"/>
              </a:spcBef>
            </a:pPr>
            <a:r>
              <a:rPr lang="en-US" sz="3666" dirty="0">
                <a:solidFill>
                  <a:schemeClr val="bg1"/>
                </a:solidFill>
                <a:latin typeface="Cambria" panose="02040503050406030204" pitchFamily="18" charset="0"/>
                <a:ea typeface="Cambria" panose="02040503050406030204" pitchFamily="18" charset="0"/>
              </a:rPr>
              <a:t>1</a:t>
            </a:r>
          </a:p>
        </p:txBody>
      </p:sp>
      <p:sp>
        <p:nvSpPr>
          <p:cNvPr id="19" name="TextBox 14">
            <a:extLst>
              <a:ext uri="{FF2B5EF4-FFF2-40B4-BE49-F238E27FC236}">
                <a16:creationId xmlns:a16="http://schemas.microsoft.com/office/drawing/2014/main" id="{434C1212-16FB-423C-9222-C32D26DB0CB6}"/>
              </a:ext>
            </a:extLst>
          </p:cNvPr>
          <p:cNvSpPr txBox="1"/>
          <p:nvPr/>
        </p:nvSpPr>
        <p:spPr>
          <a:xfrm>
            <a:off x="1861709" y="3965687"/>
            <a:ext cx="3571699" cy="614655"/>
          </a:xfrm>
          <a:prstGeom prst="rect">
            <a:avLst/>
          </a:prstGeom>
        </p:spPr>
        <p:txBody>
          <a:bodyPr lIns="0" tIns="0" rIns="0" bIns="0" rtlCol="0" anchor="t">
            <a:spAutoFit/>
          </a:bodyPr>
          <a:lstStyle/>
          <a:p>
            <a:pPr defTabSz="609630">
              <a:lnSpc>
                <a:spcPts val="5133"/>
              </a:lnSpc>
              <a:spcBef>
                <a:spcPct val="0"/>
              </a:spcBef>
            </a:pPr>
            <a:r>
              <a:rPr lang="en-US" sz="3666" dirty="0">
                <a:solidFill>
                  <a:schemeClr val="bg1"/>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3594964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14"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16" name="Rounded Rectangle 15"/>
          <p:cNvSpPr/>
          <p:nvPr/>
        </p:nvSpPr>
        <p:spPr>
          <a:xfrm>
            <a:off x="418954" y="775910"/>
            <a:ext cx="11468246" cy="24041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218635" y="759710"/>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8" name="Text Box 2">
            <a:extLst>
              <a:ext uri="{FF2B5EF4-FFF2-40B4-BE49-F238E27FC236}">
                <a16:creationId xmlns:a16="http://schemas.microsoft.com/office/drawing/2014/main" id="{9E859132-19C3-47C5-81A2-B3637460978C}"/>
              </a:ext>
            </a:extLst>
          </p:cNvPr>
          <p:cNvSpPr txBox="1">
            <a:spLocks noChangeArrowheads="1"/>
          </p:cNvSpPr>
          <p:nvPr/>
        </p:nvSpPr>
        <p:spPr bwMode="auto">
          <a:xfrm>
            <a:off x="534010" y="894305"/>
            <a:ext cx="1127759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Các em học sinh,</a:t>
            </a:r>
          </a:p>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000" b="1" dirty="0">
              <a:latin typeface="Cambria" panose="02040503050406030204" pitchFamily="18" charset="0"/>
              <a:ea typeface="Cambria" panose="02040503050406030204" pitchFamily="18" charset="0"/>
              <a:cs typeface="Calibri" panose="020F0502020204030204" pitchFamily="34" charset="0"/>
            </a:endParaRPr>
          </a:p>
        </p:txBody>
      </p:sp>
      <p:sp>
        <p:nvSpPr>
          <p:cNvPr id="19"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3205" y="3674738"/>
            <a:ext cx="111859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lang="en-US" altLang="en-US" sz="1800" b="1" dirty="0">
              <a:latin typeface="Calibri" panose="020F0502020204030204" pitchFamily="34" charset="0"/>
              <a:cs typeface="Calibri" panose="020F0502020204030204" pitchFamily="34" charset="0"/>
            </a:endParaRPr>
          </a:p>
        </p:txBody>
      </p:sp>
      <p:sp>
        <p:nvSpPr>
          <p:cNvPr id="22" name="Rounded Rectangle 21"/>
          <p:cNvSpPr/>
          <p:nvPr/>
        </p:nvSpPr>
        <p:spPr>
          <a:xfrm>
            <a:off x="451575" y="3561348"/>
            <a:ext cx="11476265" cy="302233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3" name="Teardrop 22"/>
          <p:cNvSpPr/>
          <p:nvPr/>
        </p:nvSpPr>
        <p:spPr>
          <a:xfrm>
            <a:off x="248405" y="354215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3" name="Picture 2">
            <a:extLst>
              <a:ext uri="{FF2B5EF4-FFF2-40B4-BE49-F238E27FC236}">
                <a16:creationId xmlns:a16="http://schemas.microsoft.com/office/drawing/2014/main" id="{53CFF049-F62B-A385-061A-B2FE0544DD58}"/>
              </a:ext>
            </a:extLst>
          </p:cNvPr>
          <p:cNvPicPr>
            <a:picLocks noChangeAspect="1"/>
          </p:cNvPicPr>
          <p:nvPr/>
        </p:nvPicPr>
        <p:blipFill>
          <a:blip r:embed="rId2"/>
          <a:stretch>
            <a:fillRect/>
          </a:stretch>
        </p:blipFill>
        <p:spPr>
          <a:xfrm>
            <a:off x="3271245" y="-124005"/>
            <a:ext cx="6340390" cy="1213209"/>
          </a:xfrm>
          <a:prstGeom prst="rect">
            <a:avLst/>
          </a:prstGeom>
        </p:spPr>
      </p:pic>
    </p:spTree>
    <p:extLst>
      <p:ext uri="{BB962C8B-B14F-4D97-AF65-F5344CB8AC3E}">
        <p14:creationId xmlns:p14="http://schemas.microsoft.com/office/powerpoint/2010/main" val="3500934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pic>
        <p:nvPicPr>
          <p:cNvPr id="6" name="Picture 5">
            <a:extLst>
              <a:ext uri="{FF2B5EF4-FFF2-40B4-BE49-F238E27FC236}">
                <a16:creationId xmlns:a16="http://schemas.microsoft.com/office/drawing/2014/main" id="{0014675F-3899-4A4C-AF24-CA11586089A6}"/>
              </a:ext>
            </a:extLst>
          </p:cNvPr>
          <p:cNvPicPr>
            <a:picLocks noChangeAspect="1"/>
          </p:cNvPicPr>
          <p:nvPr/>
        </p:nvPicPr>
        <p:blipFill>
          <a:blip r:embed="rId4"/>
          <a:stretch>
            <a:fillRect/>
          </a:stretch>
        </p:blipFill>
        <p:spPr>
          <a:xfrm>
            <a:off x="5465103" y="6226671"/>
            <a:ext cx="3700593" cy="859611"/>
          </a:xfrm>
          <a:prstGeom prst="rect">
            <a:avLst/>
          </a:prstGeom>
        </p:spPr>
      </p:pic>
    </p:spTree>
    <p:extLst>
      <p:ext uri="{BB962C8B-B14F-4D97-AF65-F5344CB8AC3E}">
        <p14:creationId xmlns:p14="http://schemas.microsoft.com/office/powerpoint/2010/main" val="24023661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0" name="Rectangle 9">
            <a:extLst>
              <a:ext uri="{FF2B5EF4-FFF2-40B4-BE49-F238E27FC236}">
                <a16:creationId xmlns:a16="http://schemas.microsoft.com/office/drawing/2014/main"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FC9FB95B-4866-59C5-072A-60D354CD4282}"/>
              </a:ext>
            </a:extLst>
          </p:cNvPr>
          <p:cNvSpPr/>
          <p:nvPr/>
        </p:nvSpPr>
        <p:spPr>
          <a:xfrm>
            <a:off x="3987754" y="3249477"/>
            <a:ext cx="1479829"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đồ</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2882</Words>
  <Application>Microsoft Office PowerPoint</Application>
  <PresentationFormat>Widescreen</PresentationFormat>
  <Paragraphs>98</Paragraphs>
  <Slides>31</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等线</vt:lpstr>
      <vt:lpstr>微软雅黑</vt:lpstr>
      <vt:lpstr>Arial</vt:lpstr>
      <vt:lpstr>Calibri</vt:lpstr>
      <vt:lpstr>Cambria</vt:lpstr>
      <vt:lpstr>Coiny</vt:lpstr>
      <vt:lpstr>iCiel Cadena</vt:lpstr>
      <vt:lpstr>iCiel Pony</vt:lpstr>
      <vt:lpstr>Times New Roman</vt:lpstr>
      <vt:lpstr>Wingdings</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Mrs HAI ANH</cp:lastModifiedBy>
  <cp:revision>84</cp:revision>
  <dcterms:created xsi:type="dcterms:W3CDTF">2022-03-12T06:00:56Z</dcterms:created>
  <dcterms:modified xsi:type="dcterms:W3CDTF">2024-11-10T12:49:17Z</dcterms:modified>
</cp:coreProperties>
</file>