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9742" r:id="rId2"/>
    <p:sldId id="307" r:id="rId3"/>
    <p:sldId id="308" r:id="rId4"/>
    <p:sldId id="9743" r:id="rId5"/>
    <p:sldId id="9744" r:id="rId6"/>
    <p:sldId id="9745" r:id="rId7"/>
    <p:sldId id="9746" r:id="rId8"/>
    <p:sldId id="306" r:id="rId9"/>
    <p:sldId id="9748" r:id="rId10"/>
    <p:sldId id="9749" r:id="rId11"/>
    <p:sldId id="9752" r:id="rId12"/>
    <p:sldId id="9751" r:id="rId13"/>
    <p:sldId id="9761" r:id="rId14"/>
    <p:sldId id="9753" r:id="rId15"/>
    <p:sldId id="9754" r:id="rId16"/>
    <p:sldId id="9759" r:id="rId17"/>
    <p:sldId id="9756" r:id="rId18"/>
    <p:sldId id="9757" r:id="rId19"/>
    <p:sldId id="9762" r:id="rId20"/>
    <p:sldId id="9763" r:id="rId21"/>
    <p:sldId id="9764" r:id="rId22"/>
    <p:sldId id="9765" r:id="rId23"/>
    <p:sldId id="9766" r:id="rId24"/>
    <p:sldId id="9771" r:id="rId25"/>
    <p:sldId id="9772" r:id="rId26"/>
    <p:sldId id="9770" r:id="rId27"/>
    <p:sldId id="9755" r:id="rId28"/>
    <p:sldId id="9773" r:id="rId29"/>
    <p:sldId id="9774"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F69"/>
    <a:srgbClr val="DBE6D0"/>
    <a:srgbClr val="ECF2E6"/>
    <a:srgbClr val="3E8606"/>
    <a:srgbClr val="FFFF99"/>
    <a:srgbClr val="CCFFFF"/>
    <a:srgbClr val="90D1BF"/>
    <a:srgbClr val="1C4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91" autoAdjust="0"/>
  </p:normalViewPr>
  <p:slideViewPr>
    <p:cSldViewPr snapToGrid="0" showGuides="1">
      <p:cViewPr varScale="1">
        <p:scale>
          <a:sx n="73" d="100"/>
          <a:sy n="73" d="100"/>
        </p:scale>
        <p:origin x="881" y="41"/>
      </p:cViewPr>
      <p:guideLst>
        <p:guide orient="horz" pos="2160"/>
        <p:guide pos="3840"/>
      </p:guideLst>
    </p:cSldViewPr>
  </p:slid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5029D-511E-4094-B211-8710A01A9C4F}" type="datetimeFigureOut">
              <a:rPr lang="zh-CN" altLang="en-US" smtClean="0"/>
              <a:t>2024/1/22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DD697-AC9F-4D42-AD06-619F2455806D}" type="slidenum">
              <a:rPr lang="zh-CN" altLang="en-US" smtClean="0"/>
              <a:t>‹#›</a:t>
            </a:fld>
            <a:endParaRPr lang="zh-CN" altLang="en-US"/>
          </a:p>
        </p:txBody>
      </p:sp>
    </p:spTree>
    <p:extLst>
      <p:ext uri="{BB962C8B-B14F-4D97-AF65-F5344CB8AC3E}">
        <p14:creationId xmlns:p14="http://schemas.microsoft.com/office/powerpoint/2010/main" val="144749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5015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3703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587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8778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3043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3504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585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7779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501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91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921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4594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6915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6778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76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846AA-07DE-45AA-AEEF-959876FC0B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66269E-640E-4FC6-90E2-D51B484E2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7A504C-2B84-455D-A89E-AECB8D4C0188}"/>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EE8B3A49-6E30-43B6-8FC3-8C5096E768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D9CD6F-33E2-4460-A8EE-E3A8D105BCB2}"/>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14414096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93C24-107D-45DE-8F16-E8449567EC2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685A288-9118-45DA-871E-0792928828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054EC8-997A-4AE8-A63B-106D8697840C}"/>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B1299145-C7D1-4224-8C72-3490EB9D41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4AFBBE-F376-4654-8BCC-8866D502DC15}"/>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4381309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D98E03-FD4A-4083-B1E3-D9183430504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2BECB0-5DE4-427F-969B-185FF4C595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AC278A-9F51-4073-B35E-1DC008C0DAC8}"/>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F27341C0-81FB-4012-B1E1-D72B4EFF6A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7B10B2-0C29-4AC4-8F54-E93297D276A9}"/>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83055010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79420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384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10" name="圆角矩形 9"/>
          <p:cNvSpPr/>
          <p:nvPr userDrawn="1"/>
        </p:nvSpPr>
        <p:spPr>
          <a:xfrm>
            <a:off x="514985" y="828040"/>
            <a:ext cx="11106785" cy="5202555"/>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906862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4D392-7BE3-440E-BA53-003A045D2D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B24CC1-F388-4488-AB91-92D1B95B18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CD6011-175D-42DB-8FCC-F181111F7C9F}"/>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804216F3-B840-4B91-9F78-0FB5F5CE4D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7C374-74B2-4B53-B061-93A08F7EEE7D}"/>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21754500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6268F-CD91-4B11-B7E7-819AB53AD2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EE318B-1F44-498C-856C-62AE4D2CB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D5957C-6D55-4726-B7C4-183D193F1BD7}"/>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688CAE98-B99D-4E87-9E64-C0FBE5291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554C28-D7CC-4F47-A4F5-0645FDFB5CD8}"/>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6939917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D72B0-3120-4480-8B3E-7425CAF082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736E0A-6B3A-48A0-B6AA-673E1FA26B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51AF9F-F186-4062-9FB8-5EDEAA7E0C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872F48-D262-40ED-AD5B-2FE2B880E6AC}"/>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455E2D00-F0F8-4C71-B148-475DCAFE7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00BD2D-AE07-4687-B731-B9AF52308521}"/>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2130457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0CF14-530B-4544-964A-6BCCDADC058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0759CF-FE8D-4502-9A75-459B0379C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4E5ABF-2BFB-43A5-8F9B-B505FBEB017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BE5E16-6954-4752-80AD-BE032FAC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9D407BB-D439-4630-BFBB-93CD8CD856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C59431-4E7D-47C9-814A-3D864AB355AD}"/>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8" name="页脚占位符 7">
            <a:extLst>
              <a:ext uri="{FF2B5EF4-FFF2-40B4-BE49-F238E27FC236}">
                <a16:creationId xmlns:a16="http://schemas.microsoft.com/office/drawing/2014/main" id="{D3203CF8-D6C9-44A1-B943-44A8824009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6E7265-E165-4200-8353-A8BA81F650E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8999532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CAB50-7DD1-4693-B906-67D2382D10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2905BC9-7111-4D8F-AEED-7AE896DC968A}"/>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4" name="页脚占位符 3">
            <a:extLst>
              <a:ext uri="{FF2B5EF4-FFF2-40B4-BE49-F238E27FC236}">
                <a16:creationId xmlns:a16="http://schemas.microsoft.com/office/drawing/2014/main" id="{6099ED5A-2005-4F1A-9A48-3EDD603D2A1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16908F-7B65-4988-A8B2-296820557550}"/>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407850264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2157EE-9D1E-44E2-A72E-BD5642AE14A3}"/>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3" name="页脚占位符 2">
            <a:extLst>
              <a:ext uri="{FF2B5EF4-FFF2-40B4-BE49-F238E27FC236}">
                <a16:creationId xmlns:a16="http://schemas.microsoft.com/office/drawing/2014/main" id="{5BA5A277-A9E9-46EE-82CE-8C18423904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265AFB-A085-4067-9F49-32FC7BBCD63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8553804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B1F2E-2D8B-489E-87D8-57507DB1F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438EBC-12FC-4175-8C65-74B1B0395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A4A6CD-BD2B-4DC1-9549-18FC5F884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F3DCEE-B287-4D89-9F8B-42E1F6FC0A32}"/>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352FE61E-A508-4DFC-9E60-AFFA3284F8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D0385A-C042-4493-B68D-8584C227669A}"/>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63616143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6A0A3-0D2D-49C7-98AC-775FF0F83A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E88A0F-4A13-46DA-AEA2-C2584E5E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332C3F-E9E5-4BDB-A57F-31E837587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046FE9-F1BF-44DE-B64B-09ECAB49FF2A}"/>
              </a:ext>
            </a:extLst>
          </p:cNvPr>
          <p:cNvSpPr>
            <a:spLocks noGrp="1"/>
          </p:cNvSpPr>
          <p:nvPr>
            <p:ph type="dt" sz="half" idx="10"/>
          </p:nvPr>
        </p:nvSpPr>
        <p:spPr/>
        <p:txBody>
          <a:bodyPr/>
          <a:lstStyle/>
          <a:p>
            <a:fld id="{642D931F-B233-4EEE-97A6-96911AF0D2F0}"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D1035A67-6546-4712-B5C8-8121B16ECD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8C5592-F3D3-4376-94D5-37FD7FB3619B}"/>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39602132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876A5-0098-4A44-9C04-4CAB0612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06DC5E-71DA-4D49-BC9D-DFF1461C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1D2796-F59A-4B76-9EB0-DEBB23876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931F-B233-4EEE-97A6-96911AF0D2F0}"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3A39D595-657A-4B76-A855-D2338865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B0820C-2EE3-43BD-AE51-84CF64472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80817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11231"/>
            <a:ext cx="12192000" cy="6858000"/>
          </a:xfrm>
          <a:prstGeom prst="rect">
            <a:avLst/>
          </a:prstGeom>
        </p:spPr>
      </p:pic>
      <p:sp>
        <p:nvSpPr>
          <p:cNvPr id="28" name="矩形 27"/>
          <p:cNvSpPr/>
          <p:nvPr/>
        </p:nvSpPr>
        <p:spPr>
          <a:xfrm>
            <a:off x="0" y="1327304"/>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668871" y="1543868"/>
            <a:ext cx="10854253" cy="3770263"/>
          </a:xfrm>
          <a:prstGeom prst="rect">
            <a:avLst/>
          </a:prstGeom>
          <a:noFill/>
        </p:spPr>
        <p:txBody>
          <a:bodyPr wrap="none" lIns="91440" tIns="45720" rIns="91440" bIns="45720">
            <a:spAutoFit/>
          </a:bodyPr>
          <a:lstStyle/>
          <a:p>
            <a:pPr algn="ctr"/>
            <a:r>
              <a:rPr lang="vi-VN" sz="23900" b="1">
                <a:ln w="0"/>
                <a:solidFill>
                  <a:srgbClr val="1C4439"/>
                </a:solidFill>
                <a:effectLst>
                  <a:outerShdw blurRad="38100" dist="19050" dir="2700000" algn="tl" rotWithShape="0">
                    <a:schemeClr val="dk1">
                      <a:alpha val="40000"/>
                    </a:schemeClr>
                  </a:outerShdw>
                </a:effectLst>
                <a:latin typeface="UTM Candombe" panose="02040603050506020204" pitchFamily="18" charset="0"/>
              </a:rPr>
              <a:t>Tập đọc - Lớp 5</a:t>
            </a:r>
            <a:endParaRPr lang="en-US" sz="239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extLst>
      <p:ext uri="{BB962C8B-B14F-4D97-AF65-F5344CB8AC3E}">
        <p14:creationId xmlns:p14="http://schemas.microsoft.com/office/powerpoint/2010/main" val="82996617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1028232" y="899422"/>
            <a:ext cx="10135532" cy="4508927"/>
          </a:xfrm>
          <a:prstGeom prst="rect">
            <a:avLst/>
          </a:prstGeom>
          <a:noFill/>
        </p:spPr>
        <p:txBody>
          <a:bodyPr wrap="none" lIns="91440" tIns="45720" rIns="91440" bIns="45720">
            <a:spAutoFit/>
          </a:bodyPr>
          <a:lstStyle/>
          <a:p>
            <a:pPr algn="ctr"/>
            <a:r>
              <a:rPr lang="vi-VN" sz="287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rPr>
              <a:t>LUYỆN ĐỌC</a:t>
            </a:r>
            <a:endParaRPr lang="en-US" sz="287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extLst>
      <p:ext uri="{BB962C8B-B14F-4D97-AF65-F5344CB8AC3E}">
        <p14:creationId xmlns:p14="http://schemas.microsoft.com/office/powerpoint/2010/main" val="1398989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967971" y="597457"/>
            <a:ext cx="706644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Trần Thủ Độ là người có công lập nên nhà Trần, lại là chú của vua và đứng đầu trăm quan, nhưng không vì thế mà tự cho phép mình vượt qua phép nước.</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Có lần, Linh Từ Quốc Mẫu, vợ ông, muốn xin chức câu đương, không thể ví như những câu đương khác. Vì vậy phải chặt một ngón chân để phân biệt.</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Người ấy kêu van mãi, ông mới tha cho.</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Một lần khác, Linh Từ Quốc Mẫu ngồi kiệu đi qua chỗ thềm cấm, bị một người quân hiệu ngăn lại. Về nhà, bà khóc:</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Tôi là vợ thái sư mà bị kẻ dưới khinh nhờn.</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Ông cho bắt người quân hiệu đến. Người này nghĩ là phải chết. Nhưng khi nghe anh ta kể rõ ngọn ngành, ông bảo:</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-Ngươi ở chức thấp mà biết giữ phép nước như thế, ta còn trách gì nữa.</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Nói rồi, lấy vàng, lụa thưởng cho.</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pic>
        <p:nvPicPr>
          <p:cNvPr id="5122" name="Picture 2" descr="Thái sư Trần Thủ Độ">
            <a:extLst>
              <a:ext uri="{FF2B5EF4-FFF2-40B4-BE49-F238E27FC236}">
                <a16:creationId xmlns:a16="http://schemas.microsoft.com/office/drawing/2014/main" id="{2082DC0D-9C69-431A-8DC6-DB88D4502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04" y="3545801"/>
            <a:ext cx="4211219" cy="219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A296CB7-41AC-430C-8C0D-588035C04C1A}"/>
              </a:ext>
            </a:extLst>
          </p:cNvPr>
          <p:cNvPicPr>
            <a:picLocks noChangeAspect="1"/>
          </p:cNvPicPr>
          <p:nvPr/>
        </p:nvPicPr>
        <p:blipFill rotWithShape="1">
          <a:blip r:embed="rId4">
            <a:extLst>
              <a:ext uri="{28A0092B-C50C-407E-A947-70E740481C1C}">
                <a14:useLocalDpi xmlns:a14="http://schemas.microsoft.com/office/drawing/2010/main" val="0"/>
              </a:ext>
            </a:extLst>
          </a:blip>
          <a:srcRect r="18743" b="31072"/>
          <a:stretch/>
        </p:blipFill>
        <p:spPr>
          <a:xfrm>
            <a:off x="674750" y="888523"/>
            <a:ext cx="3618472" cy="1339001"/>
          </a:xfrm>
          <a:prstGeom prst="rect">
            <a:avLst/>
          </a:prstGeom>
        </p:spPr>
      </p:pic>
      <p:pic>
        <p:nvPicPr>
          <p:cNvPr id="10" name="Picture 9">
            <a:extLst>
              <a:ext uri="{FF2B5EF4-FFF2-40B4-BE49-F238E27FC236}">
                <a16:creationId xmlns:a16="http://schemas.microsoft.com/office/drawing/2014/main" id="{4460FB4A-9AE3-4DA1-AF40-8234E7992967}"/>
              </a:ext>
            </a:extLst>
          </p:cNvPr>
          <p:cNvPicPr>
            <a:picLocks noChangeAspect="1"/>
          </p:cNvPicPr>
          <p:nvPr/>
        </p:nvPicPr>
        <p:blipFill rotWithShape="1">
          <a:blip r:embed="rId5">
            <a:extLst>
              <a:ext uri="{28A0092B-C50C-407E-A947-70E740481C1C}">
                <a14:useLocalDpi xmlns:a14="http://schemas.microsoft.com/office/drawing/2010/main" val="0"/>
              </a:ext>
            </a:extLst>
          </a:blip>
          <a:srcRect r="32857" b="21011"/>
          <a:stretch/>
        </p:blipFill>
        <p:spPr>
          <a:xfrm>
            <a:off x="-290945" y="2054135"/>
            <a:ext cx="5258916" cy="1442222"/>
          </a:xfrm>
          <a:prstGeom prst="rect">
            <a:avLst/>
          </a:prstGeom>
        </p:spPr>
      </p:pic>
    </p:spTree>
    <p:extLst>
      <p:ext uri="{BB962C8B-B14F-4D97-AF65-F5344CB8AC3E}">
        <p14:creationId xmlns:p14="http://schemas.microsoft.com/office/powerpoint/2010/main" val="11862196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arn(inVertical)">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967971" y="1305343"/>
            <a:ext cx="706644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Trần Thủ Độ có công lớn, vua cũng phải nể. Có viên quan nhân lúc vào chầu vua, ứa nước mắt tâu:</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Bệ hạ còn trẻ mà thái sư chuyên quyền, không biết rồi xã tắc sẽ ra sao. Hạ thần lấy làm lo lắm.</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Vua đem viên quan đến gặp Trần Thủ Độ và nói:</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Kẻ nào dám tâu xằng với trẫm là Thượng phụ chuyên quyền, nguy cho xã tắc.</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Trần Thủ Độ trầm ngâm suy nghĩ rồi tâu:</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Quả có chuyện như vậy. Xin bệ hạ quở trách thần và ban thưởng cho người nói thật.</a:t>
            </a:r>
            <a:endParaRPr kumimoji="0" lang="vi-VN"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Theo ĐẠI VIỆT SỬ KÍ TOÀN THƯ</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pic>
        <p:nvPicPr>
          <p:cNvPr id="5122" name="Picture 2" descr="Thái sư Trần Thủ Độ">
            <a:extLst>
              <a:ext uri="{FF2B5EF4-FFF2-40B4-BE49-F238E27FC236}">
                <a16:creationId xmlns:a16="http://schemas.microsoft.com/office/drawing/2014/main" id="{2082DC0D-9C69-431A-8DC6-DB88D4502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04" y="3545801"/>
            <a:ext cx="4211219" cy="219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A296CB7-41AC-430C-8C0D-588035C04C1A}"/>
              </a:ext>
            </a:extLst>
          </p:cNvPr>
          <p:cNvPicPr>
            <a:picLocks noChangeAspect="1"/>
          </p:cNvPicPr>
          <p:nvPr/>
        </p:nvPicPr>
        <p:blipFill rotWithShape="1">
          <a:blip r:embed="rId4">
            <a:extLst>
              <a:ext uri="{28A0092B-C50C-407E-A947-70E740481C1C}">
                <a14:useLocalDpi xmlns:a14="http://schemas.microsoft.com/office/drawing/2010/main" val="0"/>
              </a:ext>
            </a:extLst>
          </a:blip>
          <a:srcRect r="18743" b="31072"/>
          <a:stretch/>
        </p:blipFill>
        <p:spPr>
          <a:xfrm>
            <a:off x="674750" y="888523"/>
            <a:ext cx="3618472" cy="1339001"/>
          </a:xfrm>
          <a:prstGeom prst="rect">
            <a:avLst/>
          </a:prstGeom>
        </p:spPr>
      </p:pic>
      <p:pic>
        <p:nvPicPr>
          <p:cNvPr id="10" name="Picture 9">
            <a:extLst>
              <a:ext uri="{FF2B5EF4-FFF2-40B4-BE49-F238E27FC236}">
                <a16:creationId xmlns:a16="http://schemas.microsoft.com/office/drawing/2014/main" id="{4460FB4A-9AE3-4DA1-AF40-8234E7992967}"/>
              </a:ext>
            </a:extLst>
          </p:cNvPr>
          <p:cNvPicPr>
            <a:picLocks noChangeAspect="1"/>
          </p:cNvPicPr>
          <p:nvPr/>
        </p:nvPicPr>
        <p:blipFill rotWithShape="1">
          <a:blip r:embed="rId5">
            <a:extLst>
              <a:ext uri="{28A0092B-C50C-407E-A947-70E740481C1C}">
                <a14:useLocalDpi xmlns:a14="http://schemas.microsoft.com/office/drawing/2010/main" val="0"/>
              </a:ext>
            </a:extLst>
          </a:blip>
          <a:srcRect r="32857" b="21011"/>
          <a:stretch/>
        </p:blipFill>
        <p:spPr>
          <a:xfrm>
            <a:off x="-290945" y="2054135"/>
            <a:ext cx="5258916" cy="1442222"/>
          </a:xfrm>
          <a:prstGeom prst="rect">
            <a:avLst/>
          </a:prstGeom>
        </p:spPr>
      </p:pic>
    </p:spTree>
    <p:extLst>
      <p:ext uri="{BB962C8B-B14F-4D97-AF65-F5344CB8AC3E}">
        <p14:creationId xmlns:p14="http://schemas.microsoft.com/office/powerpoint/2010/main" val="202639733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246" y="29183"/>
            <a:ext cx="2406244" cy="2856444"/>
          </a:xfrm>
          <a:prstGeom prst="rect">
            <a:avLst/>
          </a:prstGeom>
        </p:spPr>
      </p:pic>
      <p:sp>
        <p:nvSpPr>
          <p:cNvPr id="13" name="Content Placeholder 2">
            <a:extLst>
              <a:ext uri="{FF2B5EF4-FFF2-40B4-BE49-F238E27FC236}">
                <a16:creationId xmlns:a16="http://schemas.microsoft.com/office/drawing/2014/main" id="{54815947-EDCA-4CF0-8686-D7DD6F0B3742}"/>
              </a:ext>
            </a:extLst>
          </p:cNvPr>
          <p:cNvSpPr txBox="1">
            <a:spLocks/>
          </p:cNvSpPr>
          <p:nvPr/>
        </p:nvSpPr>
        <p:spPr>
          <a:xfrm>
            <a:off x="3843646" y="986006"/>
            <a:ext cx="8115300" cy="5105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600" b="1">
                <a:latin typeface="Times New Roman" panose="02020603050405020304" pitchFamily="18" charset="0"/>
                <a:cs typeface="Times New Roman" panose="02020603050405020304" pitchFamily="18" charset="0"/>
              </a:rPr>
              <a:t>Đoạn 1</a:t>
            </a:r>
            <a:r>
              <a:rPr lang="en-US" altLang="en-US" sz="2600">
                <a:latin typeface="Times New Roman" panose="02020603050405020304" pitchFamily="18" charset="0"/>
                <a:cs typeface="Times New Roman" panose="02020603050405020304" pitchFamily="18" charset="0"/>
              </a:rPr>
              <a:t>: Từ </a:t>
            </a:r>
            <a:r>
              <a:rPr lang="vi-VN" altLang="en-US" sz="2600">
                <a:latin typeface="Times New Roman" panose="02020603050405020304" pitchFamily="18" charset="0"/>
                <a:cs typeface="Times New Roman" panose="02020603050405020304" pitchFamily="18" charset="0"/>
              </a:rPr>
              <a:t>đầu</a:t>
            </a:r>
            <a:r>
              <a:rPr lang="en-US" altLang="en-US" sz="2600">
                <a:latin typeface="Times New Roman" panose="02020603050405020304" pitchFamily="18" charset="0"/>
                <a:cs typeface="Times New Roman" panose="02020603050405020304" pitchFamily="18" charset="0"/>
              </a:rPr>
              <a:t> </a:t>
            </a:r>
            <a:r>
              <a:rPr lang="vi-VN" altLang="en-US" sz="2600">
                <a:latin typeface="Times New Roman" panose="02020603050405020304" pitchFamily="18" charset="0"/>
                <a:cs typeface="Times New Roman" panose="02020603050405020304" pitchFamily="18" charset="0"/>
              </a:rPr>
              <a:t>đến</a:t>
            </a:r>
            <a:r>
              <a:rPr lang="en-US" altLang="en-US" sz="2600">
                <a:latin typeface="Times New Roman" panose="02020603050405020304" pitchFamily="18" charset="0"/>
                <a:cs typeface="Times New Roman" panose="02020603050405020304" pitchFamily="18" charset="0"/>
              </a:rPr>
              <a:t> </a:t>
            </a:r>
            <a:r>
              <a:rPr lang="en-US" altLang="en-US" sz="2600" i="1">
                <a:latin typeface="Times New Roman" panose="02020603050405020304" pitchFamily="18" charset="0"/>
                <a:cs typeface="Times New Roman" panose="02020603050405020304" pitchFamily="18" charset="0"/>
              </a:rPr>
              <a:t>ông mới tha cho</a:t>
            </a:r>
          </a:p>
          <a:p>
            <a:pPr>
              <a:buFontTx/>
              <a:buNone/>
            </a:pPr>
            <a:r>
              <a:rPr lang="en-US" altLang="en-US" sz="2600">
                <a:latin typeface="Times New Roman" panose="02020603050405020304" pitchFamily="18" charset="0"/>
                <a:cs typeface="Times New Roman" panose="02020603050405020304" pitchFamily="18" charset="0"/>
              </a:rPr>
              <a:t>- Giọng </a:t>
            </a:r>
            <a:r>
              <a:rPr lang="vi-VN" altLang="en-US" sz="2600">
                <a:latin typeface="Times New Roman" panose="02020603050405020304" pitchFamily="18" charset="0"/>
                <a:cs typeface="Times New Roman" panose="02020603050405020304" pitchFamily="18" charset="0"/>
              </a:rPr>
              <a:t>đọc</a:t>
            </a:r>
            <a:r>
              <a:rPr lang="en-US" altLang="en-US" sz="2600">
                <a:latin typeface="Times New Roman" panose="02020603050405020304" pitchFamily="18" charset="0"/>
                <a:cs typeface="Times New Roman" panose="02020603050405020304" pitchFamily="18" charset="0"/>
              </a:rPr>
              <a:t> chậm rãi, rõ ràng.</a:t>
            </a:r>
          </a:p>
          <a:p>
            <a:pPr>
              <a:buFontTx/>
              <a:buNone/>
            </a:pPr>
            <a:r>
              <a:rPr lang="en-US" altLang="en-US" sz="2600">
                <a:latin typeface="Times New Roman" panose="02020603050405020304" pitchFamily="18" charset="0"/>
                <a:cs typeface="Times New Roman" panose="02020603050405020304" pitchFamily="18" charset="0"/>
              </a:rPr>
              <a:t>- Câu nói của Trần Thủ Độ: </a:t>
            </a:r>
            <a:r>
              <a:rPr lang="vi-VN" altLang="en-US" sz="2600">
                <a:latin typeface="Times New Roman" panose="02020603050405020304" pitchFamily="18" charset="0"/>
                <a:cs typeface="Times New Roman" panose="02020603050405020304" pitchFamily="18" charset="0"/>
              </a:rPr>
              <a:t>đọc</a:t>
            </a:r>
            <a:r>
              <a:rPr lang="en-US" altLang="en-US" sz="2600">
                <a:latin typeface="Times New Roman" panose="02020603050405020304" pitchFamily="18" charset="0"/>
                <a:cs typeface="Times New Roman" panose="02020603050405020304" pitchFamily="18" charset="0"/>
              </a:rPr>
              <a:t> với giọng nghiêm minh, lạnh lùng.</a:t>
            </a:r>
          </a:p>
          <a:p>
            <a:pPr>
              <a:buFontTx/>
              <a:buNone/>
            </a:pPr>
            <a:r>
              <a:rPr lang="en-US" altLang="en-US" sz="2600" b="1">
                <a:latin typeface="Times New Roman" panose="02020603050405020304" pitchFamily="18" charset="0"/>
                <a:cs typeface="Times New Roman" panose="02020603050405020304" pitchFamily="18" charset="0"/>
              </a:rPr>
              <a:t>Đoạn 2</a:t>
            </a:r>
            <a:r>
              <a:rPr lang="en-US" altLang="en-US" sz="2600">
                <a:latin typeface="Times New Roman" panose="02020603050405020304" pitchFamily="18" charset="0"/>
                <a:cs typeface="Times New Roman" panose="02020603050405020304" pitchFamily="18" charset="0"/>
              </a:rPr>
              <a:t>: </a:t>
            </a:r>
            <a:r>
              <a:rPr lang="en-US" altLang="en-US" sz="2600" i="1">
                <a:latin typeface="Times New Roman" panose="02020603050405020304" pitchFamily="18" charset="0"/>
                <a:cs typeface="Times New Roman" panose="02020603050405020304" pitchFamily="18" charset="0"/>
              </a:rPr>
              <a:t>Một lần khác </a:t>
            </a:r>
            <a:r>
              <a:rPr lang="en-US" altLang="en-US" sz="2600">
                <a:latin typeface="Times New Roman" panose="02020603050405020304" pitchFamily="18" charset="0"/>
                <a:cs typeface="Times New Roman" panose="02020603050405020304" pitchFamily="18" charset="0"/>
              </a:rPr>
              <a:t>... </a:t>
            </a:r>
            <a:r>
              <a:rPr lang="en-US" altLang="en-US" sz="2600" i="1">
                <a:latin typeface="Times New Roman" panose="02020603050405020304" pitchFamily="18" charset="0"/>
                <a:cs typeface="Times New Roman" panose="02020603050405020304" pitchFamily="18" charset="0"/>
              </a:rPr>
              <a:t>Nói rồi, lấy vàng, lụa th</a:t>
            </a:r>
            <a:r>
              <a:rPr lang="vi-VN" altLang="en-US" sz="2600" i="1">
                <a:latin typeface="Times New Roman" panose="02020603050405020304" pitchFamily="18" charset="0"/>
                <a:cs typeface="Times New Roman" panose="02020603050405020304" pitchFamily="18" charset="0"/>
              </a:rPr>
              <a:t>ưởng</a:t>
            </a:r>
            <a:r>
              <a:rPr lang="en-US" altLang="en-US" sz="2600" i="1">
                <a:latin typeface="Times New Roman" panose="02020603050405020304" pitchFamily="18" charset="0"/>
                <a:cs typeface="Times New Roman" panose="02020603050405020304" pitchFamily="18" charset="0"/>
              </a:rPr>
              <a:t> cho.</a:t>
            </a:r>
          </a:p>
          <a:p>
            <a:pPr>
              <a:buFontTx/>
              <a:buNone/>
            </a:pPr>
            <a:r>
              <a:rPr lang="en-US" altLang="en-US" sz="2600">
                <a:latin typeface="Times New Roman" panose="02020603050405020304" pitchFamily="18" charset="0"/>
                <a:cs typeface="Times New Roman" panose="02020603050405020304" pitchFamily="18" charset="0"/>
              </a:rPr>
              <a:t>- Lời Linh Từ Quốc Mẫu: giọng </a:t>
            </a:r>
            <a:r>
              <a:rPr lang="vi-VN" altLang="en-US" sz="2600">
                <a:latin typeface="Times New Roman" panose="02020603050405020304" pitchFamily="18" charset="0"/>
                <a:cs typeface="Times New Roman" panose="02020603050405020304" pitchFamily="18" charset="0"/>
              </a:rPr>
              <a:t>đọc</a:t>
            </a:r>
            <a:r>
              <a:rPr lang="en-US" altLang="en-US" sz="2600">
                <a:latin typeface="Times New Roman" panose="02020603050405020304" pitchFamily="18" charset="0"/>
                <a:cs typeface="Times New Roman" panose="02020603050405020304" pitchFamily="18" charset="0"/>
              </a:rPr>
              <a:t> ấm ức.</a:t>
            </a:r>
          </a:p>
          <a:p>
            <a:pPr>
              <a:buFontTx/>
              <a:buNone/>
            </a:pPr>
            <a:r>
              <a:rPr lang="en-US" altLang="en-US" sz="2600">
                <a:latin typeface="Times New Roman" panose="02020603050405020304" pitchFamily="18" charset="0"/>
                <a:cs typeface="Times New Roman" panose="02020603050405020304" pitchFamily="18" charset="0"/>
              </a:rPr>
              <a:t>- Lời Trần Thủ Độ: ôn tồn, </a:t>
            </a:r>
            <a:r>
              <a:rPr lang="vi-VN" altLang="en-US" sz="2600">
                <a:latin typeface="Times New Roman" panose="02020603050405020304" pitchFamily="18" charset="0"/>
                <a:cs typeface="Times New Roman" panose="02020603050405020304" pitchFamily="18" charset="0"/>
              </a:rPr>
              <a:t>đ</a:t>
            </a:r>
            <a:r>
              <a:rPr lang="en-US" altLang="en-US" sz="2600">
                <a:latin typeface="Times New Roman" panose="02020603050405020304" pitchFamily="18" charset="0"/>
                <a:cs typeface="Times New Roman" panose="02020603050405020304" pitchFamily="18" charset="0"/>
              </a:rPr>
              <a:t>iềm </a:t>
            </a:r>
            <a:r>
              <a:rPr lang="vi-VN" altLang="en-US" sz="2600">
                <a:latin typeface="Times New Roman" panose="02020603050405020304" pitchFamily="18" charset="0"/>
                <a:cs typeface="Times New Roman" panose="02020603050405020304" pitchFamily="18" charset="0"/>
              </a:rPr>
              <a:t>đạ</a:t>
            </a:r>
            <a:r>
              <a:rPr lang="en-US" altLang="en-US" sz="2600">
                <a:latin typeface="Times New Roman" panose="02020603050405020304" pitchFamily="18" charset="0"/>
                <a:cs typeface="Times New Roman" panose="02020603050405020304" pitchFamily="18" charset="0"/>
              </a:rPr>
              <a:t>m.</a:t>
            </a:r>
          </a:p>
          <a:p>
            <a:pPr>
              <a:buFontTx/>
              <a:buNone/>
            </a:pPr>
            <a:r>
              <a:rPr lang="en-US" altLang="en-US" sz="2600" b="1">
                <a:latin typeface="Times New Roman" panose="02020603050405020304" pitchFamily="18" charset="0"/>
                <a:cs typeface="Times New Roman" panose="02020603050405020304" pitchFamily="18" charset="0"/>
              </a:rPr>
              <a:t>Đoạn 3</a:t>
            </a:r>
            <a:r>
              <a:rPr lang="en-US" altLang="en-US" sz="2600">
                <a:latin typeface="Times New Roman" panose="02020603050405020304" pitchFamily="18" charset="0"/>
                <a:cs typeface="Times New Roman" panose="02020603050405020304" pitchFamily="18" charset="0"/>
              </a:rPr>
              <a:t>: phần còn lại:</a:t>
            </a:r>
          </a:p>
          <a:p>
            <a:pPr>
              <a:buFontTx/>
              <a:buNone/>
            </a:pPr>
            <a:r>
              <a:rPr lang="en-US" altLang="en-US" sz="2600">
                <a:latin typeface="Times New Roman" panose="02020603050405020304" pitchFamily="18" charset="0"/>
                <a:cs typeface="Times New Roman" panose="02020603050405020304" pitchFamily="18" charset="0"/>
              </a:rPr>
              <a:t>- Lời quan viên tâu với vua: tha thiết.</a:t>
            </a:r>
          </a:p>
          <a:p>
            <a:pPr>
              <a:buFontTx/>
              <a:buNone/>
            </a:pPr>
            <a:r>
              <a:rPr lang="en-US" altLang="en-US" sz="2600">
                <a:latin typeface="Times New Roman" panose="02020603050405020304" pitchFamily="18" charset="0"/>
                <a:cs typeface="Times New Roman" panose="02020603050405020304" pitchFamily="18" charset="0"/>
              </a:rPr>
              <a:t>- Lời vua: chân thành, tin cậy.</a:t>
            </a:r>
          </a:p>
          <a:p>
            <a:pPr>
              <a:buFontTx/>
              <a:buNone/>
            </a:pPr>
            <a:r>
              <a:rPr lang="en-US" altLang="en-US" sz="2600">
                <a:latin typeface="Times New Roman" panose="02020603050405020304" pitchFamily="18" charset="0"/>
                <a:cs typeface="Times New Roman" panose="02020603050405020304" pitchFamily="18" charset="0"/>
              </a:rPr>
              <a:t>- Lời Trần Thủ Độ: trầm ngâm, thành thật.</a:t>
            </a:r>
          </a:p>
        </p:txBody>
      </p:sp>
      <p:sp>
        <p:nvSpPr>
          <p:cNvPr id="20" name="Rectangle 19">
            <a:extLst>
              <a:ext uri="{FF2B5EF4-FFF2-40B4-BE49-F238E27FC236}">
                <a16:creationId xmlns:a16="http://schemas.microsoft.com/office/drawing/2014/main" id="{E5684AB7-7FA4-4E36-9908-EC55C3113C22}"/>
              </a:ext>
            </a:extLst>
          </p:cNvPr>
          <p:cNvSpPr/>
          <p:nvPr/>
        </p:nvSpPr>
        <p:spPr>
          <a:xfrm>
            <a:off x="233054" y="2528111"/>
            <a:ext cx="3239990"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hướng dẫn</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giọng đọc</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spTree>
    <p:extLst>
      <p:ext uri="{BB962C8B-B14F-4D97-AF65-F5344CB8AC3E}">
        <p14:creationId xmlns:p14="http://schemas.microsoft.com/office/powerpoint/2010/main" val="208872284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blinds(horizontal)">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Effect transition="in" filter="blinds(horizontal)">
                                      <p:cBhvr>
                                        <p:cTn id="17" dur="500"/>
                                        <p:tgtEl>
                                          <p:spTgt spid="1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linds(horizontal)">
                                      <p:cBhvr>
                                        <p:cTn id="22" dur="500"/>
                                        <p:tgtEl>
                                          <p:spTgt spid="13">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linds(horizont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blinds(horizontal)">
                                      <p:cBhvr>
                                        <p:cTn id="30" dur="500"/>
                                        <p:tgtEl>
                                          <p:spTgt spid="1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blinds(horizontal)">
                                      <p:cBhvr>
                                        <p:cTn id="33" dur="500"/>
                                        <p:tgtEl>
                                          <p:spTgt spid="1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animEffect transition="in" filter="blinds(horizontal)">
                                      <p:cBhvr>
                                        <p:cTn id="38" dur="500"/>
                                        <p:tgtEl>
                                          <p:spTgt spid="13">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animEffect transition="in" filter="blinds(horizontal)">
                                      <p:cBhvr>
                                        <p:cTn id="41" dur="500"/>
                                        <p:tgtEl>
                                          <p:spTgt spid="13">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3">
                                            <p:txEl>
                                              <p:pRg st="9" end="9"/>
                                            </p:txEl>
                                          </p:spTgt>
                                        </p:tgtEl>
                                        <p:attrNameLst>
                                          <p:attrName>style.visibility</p:attrName>
                                        </p:attrNameLst>
                                      </p:cBhvr>
                                      <p:to>
                                        <p:strVal val="visible"/>
                                      </p:to>
                                    </p:set>
                                    <p:animEffect transition="in" filter="blinds(horizontal)">
                                      <p:cBhvr>
                                        <p:cTn id="44"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5041944" y="1516460"/>
            <a:ext cx="6683674" cy="4235744"/>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BD621C8-99DE-467B-8442-492DE082ECFF}"/>
              </a:ext>
            </a:extLst>
          </p:cNvPr>
          <p:cNvSpPr/>
          <p:nvPr/>
        </p:nvSpPr>
        <p:spPr>
          <a:xfrm rot="11292837">
            <a:off x="5232057" y="1785945"/>
            <a:ext cx="6239196" cy="3716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C13373-4AFA-4B4E-8E19-2F4BE1FDA691}"/>
              </a:ext>
            </a:extLst>
          </p:cNvPr>
          <p:cNvSpPr/>
          <p:nvPr/>
        </p:nvSpPr>
        <p:spPr>
          <a:xfrm>
            <a:off x="5235868" y="2345499"/>
            <a:ext cx="6377067"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bài văn được </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chia làm mấy đoạn ? </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extLst>
      <p:ext uri="{BB962C8B-B14F-4D97-AF65-F5344CB8AC3E}">
        <p14:creationId xmlns:p14="http://schemas.microsoft.com/office/powerpoint/2010/main" val="37190401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401341-E47A-4AA1-8281-A1FBCF5695DB}"/>
              </a:ext>
            </a:extLst>
          </p:cNvPr>
          <p:cNvGrpSpPr/>
          <p:nvPr/>
        </p:nvGrpSpPr>
        <p:grpSpPr>
          <a:xfrm flipH="1">
            <a:off x="0" y="0"/>
            <a:ext cx="12192000" cy="6858000"/>
            <a:chOff x="0" y="0"/>
            <a:chExt cx="12192000" cy="6858000"/>
          </a:xfrm>
        </p:grpSpPr>
        <p:pic>
          <p:nvPicPr>
            <p:cNvPr id="7" name="图片 9">
              <a:extLst>
                <a:ext uri="{FF2B5EF4-FFF2-40B4-BE49-F238E27FC236}">
                  <a16:creationId xmlns:a16="http://schemas.microsoft.com/office/drawing/2014/main" id="{966695BE-488E-489B-A81E-D16BF9875F1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297801E-2FCA-434F-944F-40B400F00B2F}"/>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A81DE45D-DE1D-4685-AAA7-9AD531A56FE9}"/>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1928F57-7133-4AC4-9CCD-5934742FBDF3}"/>
              </a:ext>
            </a:extLst>
          </p:cNvPr>
          <p:cNvSpPr>
            <a:spLocks noChangeArrowheads="1"/>
          </p:cNvSpPr>
          <p:nvPr/>
        </p:nvSpPr>
        <p:spPr bwMode="auto">
          <a:xfrm>
            <a:off x="382588" y="661419"/>
            <a:ext cx="101914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a:solidFill>
                  <a:srgbClr val="3E8606"/>
                </a:solidFill>
                <a:effectLst>
                  <a:outerShdw blurRad="38100" dist="38100" dir="2700000" algn="tl">
                    <a:srgbClr val="000000">
                      <a:alpha val="43137"/>
                    </a:srgbClr>
                  </a:outerShdw>
                </a:effectLst>
                <a:latin typeface="iCiel Gotham Ultra" pitchFamily="50" charset="0"/>
                <a:cs typeface="iCiel Gotham Ultra" pitchFamily="50" charset="0"/>
              </a:rPr>
              <a:t>Bài văn được chia làm 3 đoạn :</a:t>
            </a:r>
          </a:p>
        </p:txBody>
      </p:sp>
      <p:sp>
        <p:nvSpPr>
          <p:cNvPr id="3" name="Text Box 11">
            <a:extLst>
              <a:ext uri="{FF2B5EF4-FFF2-40B4-BE49-F238E27FC236}">
                <a16:creationId xmlns:a16="http://schemas.microsoft.com/office/drawing/2014/main" id="{ACBA360E-1E46-4762-B527-2531F4886BB2}"/>
              </a:ext>
            </a:extLst>
          </p:cNvPr>
          <p:cNvSpPr txBox="1">
            <a:spLocks noChangeArrowheads="1"/>
          </p:cNvSpPr>
          <p:nvPr/>
        </p:nvSpPr>
        <p:spPr bwMode="auto">
          <a:xfrm>
            <a:off x="382588" y="1644226"/>
            <a:ext cx="8618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rPr>
              <a:t>Đoạn 1 : Từ đầu cho đến … ông mới tha cho.</a:t>
            </a:r>
          </a:p>
        </p:txBody>
      </p:sp>
      <p:sp>
        <p:nvSpPr>
          <p:cNvPr id="4" name="Rectangle 3">
            <a:extLst>
              <a:ext uri="{FF2B5EF4-FFF2-40B4-BE49-F238E27FC236}">
                <a16:creationId xmlns:a16="http://schemas.microsoft.com/office/drawing/2014/main" id="{8A018F5B-2BC5-4ACB-B7F6-40A8C38CF7FB}"/>
              </a:ext>
            </a:extLst>
          </p:cNvPr>
          <p:cNvSpPr>
            <a:spLocks noChangeArrowheads="1"/>
          </p:cNvSpPr>
          <p:nvPr/>
        </p:nvSpPr>
        <p:spPr bwMode="auto">
          <a:xfrm>
            <a:off x="382588" y="2409419"/>
            <a:ext cx="82915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rPr>
              <a:t>Đoạn 2 : Từ Một lần khác cho đến … lấy vàng, lụa thưởng cho.</a:t>
            </a:r>
          </a:p>
        </p:txBody>
      </p:sp>
      <p:sp>
        <p:nvSpPr>
          <p:cNvPr id="5" name="Rectangle 4">
            <a:extLst>
              <a:ext uri="{FF2B5EF4-FFF2-40B4-BE49-F238E27FC236}">
                <a16:creationId xmlns:a16="http://schemas.microsoft.com/office/drawing/2014/main" id="{FC2C319B-C59F-41CC-B210-05C6783B27AE}"/>
              </a:ext>
            </a:extLst>
          </p:cNvPr>
          <p:cNvSpPr>
            <a:spLocks noChangeArrowheads="1"/>
          </p:cNvSpPr>
          <p:nvPr/>
        </p:nvSpPr>
        <p:spPr bwMode="auto">
          <a:xfrm>
            <a:off x="382588" y="3789363"/>
            <a:ext cx="403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rPr>
              <a:t>Đoạn 3 : Phần còn lại.</a:t>
            </a:r>
          </a:p>
        </p:txBody>
      </p:sp>
      <p:grpSp>
        <p:nvGrpSpPr>
          <p:cNvPr id="10" name="Group 9">
            <a:extLst>
              <a:ext uri="{FF2B5EF4-FFF2-40B4-BE49-F238E27FC236}">
                <a16:creationId xmlns:a16="http://schemas.microsoft.com/office/drawing/2014/main" id="{B6520680-D7B6-41C4-932E-4D8F6B89C549}"/>
              </a:ext>
            </a:extLst>
          </p:cNvPr>
          <p:cNvGrpSpPr/>
          <p:nvPr/>
        </p:nvGrpSpPr>
        <p:grpSpPr>
          <a:xfrm flipH="1">
            <a:off x="7497332" y="2098411"/>
            <a:ext cx="4575503" cy="5284883"/>
            <a:chOff x="198084" y="984756"/>
            <a:chExt cx="5299649" cy="6121300"/>
          </a:xfrm>
        </p:grpSpPr>
        <p:pic>
          <p:nvPicPr>
            <p:cNvPr id="11" name="Picture 2" descr="Phim Hoạt Hình Hài Hước Chuồn Chuồn Trên Lá Hình minh họa Sẵn có - Tải  xuống Hình ảnh Ngay bây giờ - iStock">
              <a:extLst>
                <a:ext uri="{FF2B5EF4-FFF2-40B4-BE49-F238E27FC236}">
                  <a16:creationId xmlns:a16="http://schemas.microsoft.com/office/drawing/2014/main" id="{C271B133-54D2-418F-99F0-8CF332C0FB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8DE76B75-8150-40E3-8AC1-8D42AEA964A8}"/>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113386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flipH="1">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13" name="Title 1">
            <a:extLst>
              <a:ext uri="{FF2B5EF4-FFF2-40B4-BE49-F238E27FC236}">
                <a16:creationId xmlns:a16="http://schemas.microsoft.com/office/drawing/2014/main" id="{108C38F3-38B8-4C07-97D0-A502F57F7A49}"/>
              </a:ext>
            </a:extLst>
          </p:cNvPr>
          <p:cNvSpPr txBox="1">
            <a:spLocks/>
          </p:cNvSpPr>
          <p:nvPr/>
        </p:nvSpPr>
        <p:spPr>
          <a:xfrm>
            <a:off x="356337" y="2439482"/>
            <a:ext cx="7140995" cy="396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thềm cấm</a:t>
            </a:r>
            <a:r>
              <a:rPr lang="en-US" altLang="en-US" sz="2800">
                <a:latin typeface="Times New Roman" panose="02020603050405020304" pitchFamily="18" charset="0"/>
                <a:cs typeface="Times New Roman" panose="02020603050405020304" pitchFamily="18" charset="0"/>
              </a:rPr>
              <a:t>: khu vực cấm tr</a:t>
            </a:r>
            <a:r>
              <a:rPr lang="vi-VN" altLang="en-US" sz="2800">
                <a:latin typeface="Times New Roman" panose="02020603050405020304" pitchFamily="18" charset="0"/>
                <a:cs typeface="Times New Roman" panose="02020603050405020304" pitchFamily="18" charset="0"/>
              </a:rPr>
              <a:t>ước</a:t>
            </a:r>
            <a:r>
              <a:rPr lang="en-US" altLang="en-US" sz="2800">
                <a:latin typeface="Times New Roman" panose="02020603050405020304" pitchFamily="18" charset="0"/>
                <a:cs typeface="Times New Roman" panose="02020603050405020304" pitchFamily="18" charset="0"/>
              </a:rPr>
              <a:t> cung vua.</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khinh nhờn</a:t>
            </a:r>
            <a:r>
              <a:rPr lang="en-US" altLang="en-US" sz="2800">
                <a:latin typeface="Times New Roman" panose="02020603050405020304" pitchFamily="18" charset="0"/>
                <a:cs typeface="Times New Roman" panose="02020603050405020304" pitchFamily="18" charset="0"/>
              </a:rPr>
              <a:t>: coi th</a:t>
            </a:r>
            <a:r>
              <a:rPr lang="vi-VN" altLang="en-US" sz="2800">
                <a:latin typeface="Times New Roman" panose="02020603050405020304" pitchFamily="18" charset="0"/>
                <a:cs typeface="Times New Roman" panose="02020603050405020304" pitchFamily="18" charset="0"/>
              </a:rPr>
              <a:t>ường</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chầu vua</a:t>
            </a:r>
            <a:r>
              <a:rPr lang="en-US" altLang="en-US" sz="2800">
                <a:latin typeface="Times New Roman" panose="02020603050405020304" pitchFamily="18" charset="0"/>
                <a:cs typeface="Times New Roman" panose="02020603050405020304" pitchFamily="18" charset="0"/>
              </a:rPr>
              <a:t>: vào triều nghe lệnh vua</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hạ thần</a:t>
            </a:r>
            <a:r>
              <a:rPr lang="en-US" altLang="en-US" sz="2800">
                <a:latin typeface="Times New Roman" panose="02020603050405020304" pitchFamily="18" charset="0"/>
                <a:cs typeface="Times New Roman" panose="02020603050405020304" pitchFamily="18" charset="0"/>
              </a:rPr>
              <a:t>: từ quan lại ngày x</a:t>
            </a:r>
            <a:r>
              <a:rPr lang="vi-VN" altLang="en-US" sz="2800">
                <a:latin typeface="Times New Roman" panose="02020603050405020304" pitchFamily="18" charset="0"/>
                <a:cs typeface="Times New Roman" panose="02020603050405020304" pitchFamily="18" charset="0"/>
              </a:rPr>
              <a:t>ư</a:t>
            </a:r>
            <a:r>
              <a:rPr lang="en-US" altLang="en-US" sz="2800">
                <a:latin typeface="Times New Roman" panose="02020603050405020304" pitchFamily="18" charset="0"/>
                <a:cs typeface="Times New Roman" panose="02020603050405020304" pitchFamily="18" charset="0"/>
              </a:rPr>
              <a:t>a dùng </a:t>
            </a:r>
            <a:r>
              <a:rPr lang="vi-VN" altLang="en-US" sz="2800">
                <a:latin typeface="Times New Roman" panose="02020603050405020304" pitchFamily="18" charset="0"/>
                <a:cs typeface="Times New Roman" panose="02020603050405020304" pitchFamily="18" charset="0"/>
              </a:rPr>
              <a:t>để</a:t>
            </a:r>
            <a:r>
              <a:rPr lang="en-US" altLang="en-US" sz="2800">
                <a:latin typeface="Times New Roman" panose="02020603050405020304" pitchFamily="18" charset="0"/>
                <a:cs typeface="Times New Roman" panose="02020603050405020304" pitchFamily="18" charset="0"/>
              </a:rPr>
              <a:t> tự x</a:t>
            </a:r>
            <a:r>
              <a:rPr lang="vi-VN" altLang="en-US" sz="2800">
                <a:latin typeface="Times New Roman" panose="02020603050405020304" pitchFamily="18" charset="0"/>
                <a:cs typeface="Times New Roman" panose="02020603050405020304" pitchFamily="18" charset="0"/>
              </a:rPr>
              <a:t>ư</a:t>
            </a:r>
            <a:r>
              <a:rPr lang="en-US" altLang="en-US" sz="2800">
                <a:latin typeface="Times New Roman" panose="02020603050405020304" pitchFamily="18" charset="0"/>
                <a:cs typeface="Times New Roman" panose="02020603050405020304" pitchFamily="18" charset="0"/>
              </a:rPr>
              <a:t>ng với vua</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tâu xằng</a:t>
            </a:r>
            <a:r>
              <a:rPr lang="en-US" altLang="en-US" sz="2800">
                <a:latin typeface="Times New Roman" panose="02020603050405020304" pitchFamily="18" charset="0"/>
                <a:cs typeface="Times New Roman" panose="02020603050405020304" pitchFamily="18" charset="0"/>
              </a:rPr>
              <a:t>: nói sai sự thật</a:t>
            </a:r>
            <a:br>
              <a:rPr lang="en-US" altLang="en-US" sz="2800">
                <a:latin typeface="Times New Roman" panose="02020603050405020304" pitchFamily="18" charset="0"/>
                <a:cs typeface="Times New Roman" panose="02020603050405020304" pitchFamily="18" charset="0"/>
              </a:rPr>
            </a:br>
            <a:endParaRPr lang="en-US" altLang="en-US" sz="28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19EDC68-5955-4A05-8D68-2615A166484E}"/>
              </a:ext>
            </a:extLst>
          </p:cNvPr>
          <p:cNvSpPr/>
          <p:nvPr/>
        </p:nvSpPr>
        <p:spPr>
          <a:xfrm>
            <a:off x="1478018" y="328226"/>
            <a:ext cx="3685624" cy="2308324"/>
          </a:xfrm>
          <a:prstGeom prst="rect">
            <a:avLst/>
          </a:prstGeom>
          <a:noFill/>
        </p:spPr>
        <p:txBody>
          <a:bodyPr wrap="none" lIns="91440" tIns="45720" rIns="91440" bIns="45720">
            <a:spAutoFit/>
          </a:bodyPr>
          <a:lstStyle/>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giải nghĩa </a:t>
            </a:r>
          </a:p>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từ khó hiểu</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grpSp>
        <p:nvGrpSpPr>
          <p:cNvPr id="18" name="Group 17">
            <a:extLst>
              <a:ext uri="{FF2B5EF4-FFF2-40B4-BE49-F238E27FC236}">
                <a16:creationId xmlns:a16="http://schemas.microsoft.com/office/drawing/2014/main" id="{CDFAC573-9741-4B08-8ED2-D592266D4A4F}"/>
              </a:ext>
            </a:extLst>
          </p:cNvPr>
          <p:cNvGrpSpPr/>
          <p:nvPr/>
        </p:nvGrpSpPr>
        <p:grpSpPr>
          <a:xfrm flipH="1">
            <a:off x="7497332" y="2098411"/>
            <a:ext cx="4575503" cy="5284883"/>
            <a:chOff x="198084" y="984756"/>
            <a:chExt cx="5299649" cy="6121300"/>
          </a:xfrm>
        </p:grpSpPr>
        <p:pic>
          <p:nvPicPr>
            <p:cNvPr id="19" name="Picture 2" descr="Phim Hoạt Hình Hài Hước Chuồn Chuồn Trên Lá Hình minh họa Sẵn có - Tải  xuống Hình ảnh Ngay bây giờ - iStock">
              <a:extLst>
                <a:ext uri="{FF2B5EF4-FFF2-40B4-BE49-F238E27FC236}">
                  <a16:creationId xmlns:a16="http://schemas.microsoft.com/office/drawing/2014/main" id="{AF828065-8989-49A9-BB23-945D070CD32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him Hoạt Hình Hài Hước Chuồn Chuồn Trên Lá Hình minh họa Sẵn có - Tải  xuống Hình ảnh Ngay bây giờ - iStock">
              <a:extLst>
                <a:ext uri="{FF2B5EF4-FFF2-40B4-BE49-F238E27FC236}">
                  <a16:creationId xmlns:a16="http://schemas.microsoft.com/office/drawing/2014/main" id="{4D5EF7C5-3E72-442B-A592-8FFE979ECF99}"/>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554625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E558871-00FF-43D7-9BE9-D6C64A99A670}"/>
              </a:ext>
            </a:extLst>
          </p:cNvPr>
          <p:cNvGrpSpPr/>
          <p:nvPr/>
        </p:nvGrpSpPr>
        <p:grpSpPr>
          <a:xfrm>
            <a:off x="4280730" y="921979"/>
            <a:ext cx="3733801" cy="1694768"/>
            <a:chOff x="2819399" y="1504950"/>
            <a:chExt cx="3733801" cy="2029766"/>
          </a:xfrm>
        </p:grpSpPr>
        <p:pic>
          <p:nvPicPr>
            <p:cNvPr id="7" name="Picture 6" descr="cloud.png">
              <a:extLst>
                <a:ext uri="{FF2B5EF4-FFF2-40B4-BE49-F238E27FC236}">
                  <a16:creationId xmlns:a16="http://schemas.microsoft.com/office/drawing/2014/main" id="{84F6AE11-DC29-4418-9BF9-810A830ED017}"/>
                </a:ext>
              </a:extLst>
            </p:cNvPr>
            <p:cNvPicPr>
              <a:picLocks noChangeAspect="1"/>
            </p:cNvPicPr>
            <p:nvPr/>
          </p:nvPicPr>
          <p:blipFill>
            <a:blip r:embed="rId3" cstate="print"/>
            <a:stretch>
              <a:fillRect/>
            </a:stretch>
          </p:blipFill>
          <p:spPr>
            <a:xfrm>
              <a:off x="2956296" y="1504950"/>
              <a:ext cx="3520704" cy="2029766"/>
            </a:xfrm>
            <a:prstGeom prst="rect">
              <a:avLst/>
            </a:prstGeom>
          </p:spPr>
        </p:pic>
        <p:sp>
          <p:nvSpPr>
            <p:cNvPr id="8" name="TextBox 7">
              <a:extLst>
                <a:ext uri="{FF2B5EF4-FFF2-40B4-BE49-F238E27FC236}">
                  <a16:creationId xmlns:a16="http://schemas.microsoft.com/office/drawing/2014/main" id="{018285C6-7ECB-456F-A73E-A9754262E821}"/>
                </a:ext>
              </a:extLst>
            </p:cNvPr>
            <p:cNvSpPr txBox="1"/>
            <p:nvPr/>
          </p:nvSpPr>
          <p:spPr>
            <a:xfrm>
              <a:off x="2819399" y="2114550"/>
              <a:ext cx="3733801" cy="626643"/>
            </a:xfrm>
            <a:prstGeom prst="rect">
              <a:avLst/>
            </a:prstGeom>
            <a:noFill/>
          </p:spPr>
          <p:txBody>
            <a:bodyPr wrap="square" rtlCol="0">
              <a:spAutoFit/>
            </a:bodyPr>
            <a:lstStyle/>
            <a:p>
              <a:pPr algn="ctr"/>
              <a:r>
                <a:rPr lang="vi-VN" sz="2800" b="1">
                  <a:solidFill>
                    <a:schemeClr val="bg1"/>
                  </a:solidFill>
                  <a:latin typeface="+mj-lt"/>
                </a:rPr>
                <a:t>Câu đương</a:t>
              </a:r>
              <a:endParaRPr lang="en-US" sz="2800" b="1">
                <a:solidFill>
                  <a:schemeClr val="bg1"/>
                </a:solidFill>
                <a:latin typeface="+mj-lt"/>
              </a:endParaRPr>
            </a:p>
          </p:txBody>
        </p:sp>
      </p:grpSp>
      <p:grpSp>
        <p:nvGrpSpPr>
          <p:cNvPr id="9" name="Group 8">
            <a:extLst>
              <a:ext uri="{FF2B5EF4-FFF2-40B4-BE49-F238E27FC236}">
                <a16:creationId xmlns:a16="http://schemas.microsoft.com/office/drawing/2014/main" id="{E87BD741-B1D9-45E2-9CF1-7DF79AF0DDE7}"/>
              </a:ext>
            </a:extLst>
          </p:cNvPr>
          <p:cNvGrpSpPr/>
          <p:nvPr/>
        </p:nvGrpSpPr>
        <p:grpSpPr>
          <a:xfrm>
            <a:off x="8016806" y="921979"/>
            <a:ext cx="3733801" cy="1694768"/>
            <a:chOff x="2819399" y="1504950"/>
            <a:chExt cx="3733801" cy="2029766"/>
          </a:xfrm>
        </p:grpSpPr>
        <p:pic>
          <p:nvPicPr>
            <p:cNvPr id="10" name="Picture 9" descr="cloud.png">
              <a:extLst>
                <a:ext uri="{FF2B5EF4-FFF2-40B4-BE49-F238E27FC236}">
                  <a16:creationId xmlns:a16="http://schemas.microsoft.com/office/drawing/2014/main" id="{75500134-B90F-43E5-A9A0-BD36CB898EF1}"/>
                </a:ext>
              </a:extLst>
            </p:cNvPr>
            <p:cNvPicPr>
              <a:picLocks noChangeAspect="1"/>
            </p:cNvPicPr>
            <p:nvPr/>
          </p:nvPicPr>
          <p:blipFill>
            <a:blip r:embed="rId3" cstate="print"/>
            <a:stretch>
              <a:fillRect/>
            </a:stretch>
          </p:blipFill>
          <p:spPr>
            <a:xfrm>
              <a:off x="2956296" y="1504950"/>
              <a:ext cx="3520704" cy="2029766"/>
            </a:xfrm>
            <a:prstGeom prst="rect">
              <a:avLst/>
            </a:prstGeom>
          </p:spPr>
        </p:pic>
        <p:sp>
          <p:nvSpPr>
            <p:cNvPr id="11" name="TextBox 10">
              <a:extLst>
                <a:ext uri="{FF2B5EF4-FFF2-40B4-BE49-F238E27FC236}">
                  <a16:creationId xmlns:a16="http://schemas.microsoft.com/office/drawing/2014/main" id="{4BE633B4-AB22-438C-A2D4-FAAEDB4B38E0}"/>
                </a:ext>
              </a:extLst>
            </p:cNvPr>
            <p:cNvSpPr txBox="1"/>
            <p:nvPr/>
          </p:nvSpPr>
          <p:spPr>
            <a:xfrm>
              <a:off x="2819399" y="2114550"/>
              <a:ext cx="3733801" cy="626643"/>
            </a:xfrm>
            <a:prstGeom prst="rect">
              <a:avLst/>
            </a:prstGeom>
            <a:noFill/>
          </p:spPr>
          <p:txBody>
            <a:bodyPr wrap="square" rtlCol="0">
              <a:spAutoFit/>
            </a:bodyPr>
            <a:lstStyle/>
            <a:p>
              <a:pPr algn="ctr"/>
              <a:r>
                <a:rPr lang="vi-VN" sz="2800" b="1">
                  <a:solidFill>
                    <a:schemeClr val="bg1"/>
                  </a:solidFill>
                  <a:latin typeface="+mj-lt"/>
                </a:rPr>
                <a:t>Quân hiệu</a:t>
              </a:r>
              <a:endParaRPr lang="en-US" sz="2800" b="1">
                <a:solidFill>
                  <a:schemeClr val="bg1"/>
                </a:solidFill>
                <a:latin typeface="+mj-lt"/>
              </a:endParaRPr>
            </a:p>
          </p:txBody>
        </p:sp>
      </p:grpSp>
      <p:pic>
        <p:nvPicPr>
          <p:cNvPr id="12" name="Picture 11">
            <a:extLst>
              <a:ext uri="{FF2B5EF4-FFF2-40B4-BE49-F238E27FC236}">
                <a16:creationId xmlns:a16="http://schemas.microsoft.com/office/drawing/2014/main" id="{18CE082D-43C8-4ECB-A080-FB151BEB80BF}"/>
              </a:ext>
            </a:extLst>
          </p:cNvPr>
          <p:cNvPicPr>
            <a:picLocks noChangeAspect="1"/>
          </p:cNvPicPr>
          <p:nvPr/>
        </p:nvPicPr>
        <p:blipFill rotWithShape="1">
          <a:blip r:embed="rId4">
            <a:extLst>
              <a:ext uri="{28A0092B-C50C-407E-A947-70E740481C1C}">
                <a14:useLocalDpi xmlns:a14="http://schemas.microsoft.com/office/drawing/2010/main" val="0"/>
              </a:ext>
            </a:extLst>
          </a:blip>
          <a:srcRect t="26784" b="4566"/>
          <a:stretch/>
        </p:blipFill>
        <p:spPr>
          <a:xfrm>
            <a:off x="4423410" y="2415522"/>
            <a:ext cx="7256780" cy="3611857"/>
          </a:xfrm>
          <a:prstGeom prst="rect">
            <a:avLst/>
          </a:prstGeom>
          <a:ln>
            <a:noFill/>
          </a:ln>
          <a:effectLst>
            <a:softEdge rad="112500"/>
          </a:effectLst>
        </p:spPr>
      </p:pic>
      <p:sp>
        <p:nvSpPr>
          <p:cNvPr id="13" name="Rectangle 12">
            <a:extLst>
              <a:ext uri="{FF2B5EF4-FFF2-40B4-BE49-F238E27FC236}">
                <a16:creationId xmlns:a16="http://schemas.microsoft.com/office/drawing/2014/main" id="{44FBEF3D-AB6C-42FF-9226-3A57123B3667}"/>
              </a:ext>
            </a:extLst>
          </p:cNvPr>
          <p:cNvSpPr/>
          <p:nvPr/>
        </p:nvSpPr>
        <p:spPr>
          <a:xfrm>
            <a:off x="271910" y="496111"/>
            <a:ext cx="3685624" cy="2308324"/>
          </a:xfrm>
          <a:prstGeom prst="rect">
            <a:avLst/>
          </a:prstGeom>
          <a:noFill/>
        </p:spPr>
        <p:txBody>
          <a:bodyPr wrap="none" lIns="91440" tIns="45720" rIns="91440" bIns="45720">
            <a:spAutoFit/>
          </a:bodyPr>
          <a:lstStyle/>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giải nghĩa </a:t>
            </a:r>
          </a:p>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từ khó hiểu</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spTree>
    <p:extLst>
      <p:ext uri="{BB962C8B-B14F-4D97-AF65-F5344CB8AC3E}">
        <p14:creationId xmlns:p14="http://schemas.microsoft.com/office/powerpoint/2010/main" val="2931743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661AA51-1A41-4113-A6E1-869C10AF301D}"/>
              </a:ext>
            </a:extLst>
          </p:cNvPr>
          <p:cNvGrpSpPr/>
          <p:nvPr/>
        </p:nvGrpSpPr>
        <p:grpSpPr>
          <a:xfrm>
            <a:off x="5373216" y="1078790"/>
            <a:ext cx="3733801" cy="1694768"/>
            <a:chOff x="2819399" y="1504950"/>
            <a:chExt cx="3733801" cy="2029766"/>
          </a:xfrm>
        </p:grpSpPr>
        <p:pic>
          <p:nvPicPr>
            <p:cNvPr id="7" name="Picture 6" descr="cloud.png">
              <a:extLst>
                <a:ext uri="{FF2B5EF4-FFF2-40B4-BE49-F238E27FC236}">
                  <a16:creationId xmlns:a16="http://schemas.microsoft.com/office/drawing/2014/main" id="{372185C1-2017-4883-8A8C-D87377600336}"/>
                </a:ext>
              </a:extLst>
            </p:cNvPr>
            <p:cNvPicPr>
              <a:picLocks noChangeAspect="1"/>
            </p:cNvPicPr>
            <p:nvPr/>
          </p:nvPicPr>
          <p:blipFill>
            <a:blip r:embed="rId3" cstate="print"/>
            <a:stretch>
              <a:fillRect/>
            </a:stretch>
          </p:blipFill>
          <p:spPr>
            <a:xfrm>
              <a:off x="2956296" y="1504950"/>
              <a:ext cx="3520704" cy="2029766"/>
            </a:xfrm>
            <a:prstGeom prst="rect">
              <a:avLst/>
            </a:prstGeom>
          </p:spPr>
        </p:pic>
        <p:sp>
          <p:nvSpPr>
            <p:cNvPr id="8" name="TextBox 7">
              <a:extLst>
                <a:ext uri="{FF2B5EF4-FFF2-40B4-BE49-F238E27FC236}">
                  <a16:creationId xmlns:a16="http://schemas.microsoft.com/office/drawing/2014/main" id="{8A465BA7-ACF5-4F63-AB31-D21B781139D2}"/>
                </a:ext>
              </a:extLst>
            </p:cNvPr>
            <p:cNvSpPr txBox="1"/>
            <p:nvPr/>
          </p:nvSpPr>
          <p:spPr>
            <a:xfrm>
              <a:off x="2819399" y="2114550"/>
              <a:ext cx="3733801" cy="523220"/>
            </a:xfrm>
            <a:prstGeom prst="rect">
              <a:avLst/>
            </a:prstGeom>
            <a:noFill/>
          </p:spPr>
          <p:txBody>
            <a:bodyPr wrap="square" rtlCol="0">
              <a:spAutoFit/>
            </a:bodyPr>
            <a:lstStyle/>
            <a:p>
              <a:pPr algn="ctr"/>
              <a:r>
                <a:rPr lang="vi-VN" sz="2800" b="1">
                  <a:solidFill>
                    <a:schemeClr val="bg1"/>
                  </a:solidFill>
                  <a:latin typeface="+mj-lt"/>
                </a:rPr>
                <a:t>Kiệu</a:t>
              </a:r>
              <a:endParaRPr lang="en-US" sz="2800" b="1">
                <a:solidFill>
                  <a:schemeClr val="bg1"/>
                </a:solidFill>
                <a:latin typeface="+mj-lt"/>
              </a:endParaRPr>
            </a:p>
          </p:txBody>
        </p:sp>
      </p:grpSp>
      <p:pic>
        <p:nvPicPr>
          <p:cNvPr id="9" name="Picture 8">
            <a:extLst>
              <a:ext uri="{FF2B5EF4-FFF2-40B4-BE49-F238E27FC236}">
                <a16:creationId xmlns:a16="http://schemas.microsoft.com/office/drawing/2014/main" id="{CF4B0B55-2794-4F35-834A-F72A3EDE6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017" y="2904962"/>
            <a:ext cx="5277564" cy="3089574"/>
          </a:xfrm>
          <a:prstGeom prst="rect">
            <a:avLst/>
          </a:prstGeom>
          <a:ln>
            <a:noFill/>
          </a:ln>
          <a:effectLst>
            <a:softEdge rad="112500"/>
          </a:effectLst>
        </p:spPr>
      </p:pic>
      <p:pic>
        <p:nvPicPr>
          <p:cNvPr id="10" name="Picture 9">
            <a:extLst>
              <a:ext uri="{FF2B5EF4-FFF2-40B4-BE49-F238E27FC236}">
                <a16:creationId xmlns:a16="http://schemas.microsoft.com/office/drawing/2014/main" id="{9E7D7C6B-E501-42D1-92DA-B26734E13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600" y="2833618"/>
            <a:ext cx="4802060" cy="3198172"/>
          </a:xfrm>
          <a:prstGeom prst="rect">
            <a:avLst/>
          </a:prstGeom>
          <a:ln>
            <a:noFill/>
          </a:ln>
          <a:effectLst>
            <a:softEdge rad="112500"/>
          </a:effectLst>
        </p:spPr>
      </p:pic>
      <p:sp>
        <p:nvSpPr>
          <p:cNvPr id="11" name="Rectangle 10">
            <a:extLst>
              <a:ext uri="{FF2B5EF4-FFF2-40B4-BE49-F238E27FC236}">
                <a16:creationId xmlns:a16="http://schemas.microsoft.com/office/drawing/2014/main" id="{E6116057-2624-4D39-B3B1-A29900F352B5}"/>
              </a:ext>
            </a:extLst>
          </p:cNvPr>
          <p:cNvSpPr/>
          <p:nvPr/>
        </p:nvSpPr>
        <p:spPr>
          <a:xfrm>
            <a:off x="271910" y="496111"/>
            <a:ext cx="3685624" cy="2308324"/>
          </a:xfrm>
          <a:prstGeom prst="rect">
            <a:avLst/>
          </a:prstGeom>
          <a:noFill/>
        </p:spPr>
        <p:txBody>
          <a:bodyPr wrap="none" lIns="91440" tIns="45720" rIns="91440" bIns="45720">
            <a:spAutoFit/>
          </a:bodyPr>
          <a:lstStyle/>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giải nghĩa </a:t>
            </a:r>
          </a:p>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từ khó hiểu</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spTree>
    <p:extLst>
      <p:ext uri="{BB962C8B-B14F-4D97-AF65-F5344CB8AC3E}">
        <p14:creationId xmlns:p14="http://schemas.microsoft.com/office/powerpoint/2010/main" val="40907333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990273" y="1527337"/>
            <a:ext cx="10211450" cy="3770263"/>
          </a:xfrm>
          <a:prstGeom prst="rect">
            <a:avLst/>
          </a:prstGeom>
          <a:noFill/>
        </p:spPr>
        <p:txBody>
          <a:bodyPr wrap="none" lIns="91440" tIns="45720" rIns="91440" bIns="45720">
            <a:spAutoFit/>
          </a:bodyPr>
          <a:lstStyle/>
          <a:p>
            <a:pPr algn="ctr"/>
            <a:r>
              <a:rPr lang="vi-VN" sz="239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rPr>
              <a:t>TÌM HIỂU BÀI</a:t>
            </a:r>
            <a:endParaRPr lang="en-US" sz="239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extLst>
      <p:ext uri="{BB962C8B-B14F-4D97-AF65-F5344CB8AC3E}">
        <p14:creationId xmlns:p14="http://schemas.microsoft.com/office/powerpoint/2010/main" val="40200514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1797385" y="843666"/>
            <a:ext cx="8597225" cy="4508927"/>
          </a:xfrm>
          <a:prstGeom prst="rect">
            <a:avLst/>
          </a:prstGeom>
          <a:noFill/>
        </p:spPr>
        <p:txBody>
          <a:bodyPr wrap="none" lIns="91440" tIns="45720" rIns="91440" bIns="45720">
            <a:spAutoFit/>
          </a:bodyPr>
          <a:lstStyle/>
          <a:p>
            <a:pPr algn="ctr"/>
            <a:r>
              <a:rPr lang="en-US" sz="287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1938992"/>
          </a:xfrm>
          <a:prstGeom prst="rect">
            <a:avLst/>
          </a:prstGeom>
          <a:noFill/>
        </p:spPr>
        <p:txBody>
          <a:bodyPr wrap="square" rtlCol="0">
            <a:spAutoFit/>
          </a:bodyPr>
          <a:lstStyle/>
          <a:p>
            <a:pPr algn="just"/>
            <a:r>
              <a:rPr lang="vi-VN" sz="4000">
                <a:solidFill>
                  <a:schemeClr val="accent6">
                    <a:lumMod val="50000"/>
                  </a:schemeClr>
                </a:solidFill>
                <a:latin typeface="+mj-lt"/>
              </a:rPr>
              <a:t>Ông đồng ý. </a:t>
            </a:r>
          </a:p>
          <a:p>
            <a:pPr algn="just"/>
            <a:r>
              <a:rPr lang="vi-VN" sz="4000">
                <a:solidFill>
                  <a:schemeClr val="accent6">
                    <a:lumMod val="50000"/>
                  </a:schemeClr>
                </a:solidFill>
                <a:latin typeface="+mj-lt"/>
              </a:rPr>
              <a:t>Nhưng yêu cầu chặt một ngón chân để phân biệt với những người làm câu đương khác.</a:t>
            </a:r>
          </a:p>
        </p:txBody>
      </p:sp>
      <p:sp>
        <p:nvSpPr>
          <p:cNvPr id="14" name="TextBox 13">
            <a:extLst>
              <a:ext uri="{FF2B5EF4-FFF2-40B4-BE49-F238E27FC236}">
                <a16:creationId xmlns:a16="http://schemas.microsoft.com/office/drawing/2014/main" id="{CBA444FF-DE2C-4171-A24F-B9841A192805}"/>
              </a:ext>
            </a:extLst>
          </p:cNvPr>
          <p:cNvSpPr txBox="1"/>
          <p:nvPr/>
        </p:nvSpPr>
        <p:spPr>
          <a:xfrm>
            <a:off x="1337614" y="4868333"/>
            <a:ext cx="10410967" cy="1323439"/>
          </a:xfrm>
          <a:prstGeom prst="rect">
            <a:avLst/>
          </a:prstGeom>
          <a:noFill/>
        </p:spPr>
        <p:txBody>
          <a:bodyPr wrap="square" rtlCol="0">
            <a:spAutoFit/>
          </a:bodyPr>
          <a:lstStyle/>
          <a:p>
            <a:pPr marL="457200" indent="-457200" algn="just">
              <a:buFont typeface="Symbol"/>
              <a:buChar char="Þ"/>
            </a:pPr>
            <a:r>
              <a:rPr lang="vi-VN" sz="4000" b="1">
                <a:solidFill>
                  <a:schemeClr val="accent6">
                    <a:lumMod val="50000"/>
                  </a:schemeClr>
                </a:solidFill>
                <a:latin typeface="+mj-lt"/>
              </a:rPr>
              <a:t> Răn đe những người mua quan bán chức,</a:t>
            </a:r>
          </a:p>
          <a:p>
            <a:pPr algn="just"/>
            <a:r>
              <a:rPr lang="vi-VN" sz="4000" b="1">
                <a:solidFill>
                  <a:schemeClr val="accent6">
                    <a:lumMod val="50000"/>
                  </a:schemeClr>
                </a:solidFill>
                <a:latin typeface="+mj-lt"/>
              </a:rPr>
              <a:t>     coi thường phép nước.</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323439"/>
          </a:xfrm>
          <a:prstGeom prst="rect">
            <a:avLst/>
          </a:prstGeom>
          <a:noFill/>
        </p:spPr>
        <p:txBody>
          <a:bodyPr wrap="square" rtlCol="0">
            <a:spAutoFit/>
          </a:bodyPr>
          <a:lstStyle/>
          <a:p>
            <a:r>
              <a:rPr lang="vi-VN" sz="4000" b="1">
                <a:latin typeface="+mj-lt"/>
              </a:rPr>
              <a:t>1. Khi có người muốn xin chức câu đương, Trần Thủ Độ đã làm gì?</a:t>
            </a:r>
          </a:p>
        </p:txBody>
      </p:sp>
    </p:spTree>
    <p:extLst>
      <p:ext uri="{BB962C8B-B14F-4D97-AF65-F5344CB8AC3E}">
        <p14:creationId xmlns:p14="http://schemas.microsoft.com/office/powerpoint/2010/main" val="9728640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1323439"/>
          </a:xfrm>
          <a:prstGeom prst="rect">
            <a:avLst/>
          </a:prstGeom>
          <a:noFill/>
        </p:spPr>
        <p:txBody>
          <a:bodyPr wrap="square" rtlCol="0">
            <a:spAutoFit/>
          </a:bodyPr>
          <a:lstStyle/>
          <a:p>
            <a:pPr algn="just"/>
            <a:r>
              <a:rPr lang="vi-VN" sz="4000">
                <a:solidFill>
                  <a:schemeClr val="accent6">
                    <a:lumMod val="50000"/>
                  </a:schemeClr>
                </a:solidFill>
                <a:latin typeface="+mj-lt"/>
              </a:rPr>
              <a:t>Không trách phạt mà còn lấy vàng, lấy lụa thưởng cho người quân hiệu.</a:t>
            </a:r>
          </a:p>
        </p:txBody>
      </p:sp>
      <p:sp>
        <p:nvSpPr>
          <p:cNvPr id="14" name="TextBox 13">
            <a:extLst>
              <a:ext uri="{FF2B5EF4-FFF2-40B4-BE49-F238E27FC236}">
                <a16:creationId xmlns:a16="http://schemas.microsoft.com/office/drawing/2014/main" id="{CBA444FF-DE2C-4171-A24F-B9841A192805}"/>
              </a:ext>
            </a:extLst>
          </p:cNvPr>
          <p:cNvSpPr txBox="1"/>
          <p:nvPr/>
        </p:nvSpPr>
        <p:spPr>
          <a:xfrm>
            <a:off x="1337614" y="4581250"/>
            <a:ext cx="10410967" cy="1323439"/>
          </a:xfrm>
          <a:prstGeom prst="rect">
            <a:avLst/>
          </a:prstGeom>
          <a:noFill/>
        </p:spPr>
        <p:txBody>
          <a:bodyPr wrap="square" rtlCol="0">
            <a:spAutoFit/>
          </a:bodyPr>
          <a:lstStyle/>
          <a:p>
            <a:pPr marL="457200" indent="-457200" algn="just">
              <a:buFont typeface="Symbol"/>
              <a:buChar char="Þ"/>
            </a:pPr>
            <a:r>
              <a:rPr lang="vi-VN" sz="4000" b="1">
                <a:solidFill>
                  <a:schemeClr val="accent6">
                    <a:lumMod val="50000"/>
                  </a:schemeClr>
                </a:solidFill>
                <a:latin typeface="+mj-lt"/>
              </a:rPr>
              <a:t> Ông khuyến khích người quân hiệu tuy ở chức thấp mà biết giữ phép nước.</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323439"/>
          </a:xfrm>
          <a:prstGeom prst="rect">
            <a:avLst/>
          </a:prstGeom>
          <a:noFill/>
        </p:spPr>
        <p:txBody>
          <a:bodyPr wrap="square" rtlCol="0">
            <a:spAutoFit/>
          </a:bodyPr>
          <a:lstStyle/>
          <a:p>
            <a:r>
              <a:rPr lang="vi-VN" sz="4000" b="1">
                <a:latin typeface="+mj-lt"/>
              </a:rPr>
              <a:t>2. Trước việc làm của người quân hiệu, Trần Thủ Độ xử lí ra sao?</a:t>
            </a:r>
          </a:p>
        </p:txBody>
      </p:sp>
    </p:spTree>
    <p:extLst>
      <p:ext uri="{BB962C8B-B14F-4D97-AF65-F5344CB8AC3E}">
        <p14:creationId xmlns:p14="http://schemas.microsoft.com/office/powerpoint/2010/main" val="13759936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1323439"/>
          </a:xfrm>
          <a:prstGeom prst="rect">
            <a:avLst/>
          </a:prstGeom>
          <a:noFill/>
        </p:spPr>
        <p:txBody>
          <a:bodyPr wrap="square" rtlCol="0">
            <a:spAutoFit/>
          </a:bodyPr>
          <a:lstStyle/>
          <a:p>
            <a:pPr algn="just"/>
            <a:r>
              <a:rPr lang="vi-VN" sz="4000">
                <a:solidFill>
                  <a:schemeClr val="accent6">
                    <a:lumMod val="50000"/>
                  </a:schemeClr>
                </a:solidFill>
                <a:latin typeface="+mj-lt"/>
              </a:rPr>
              <a:t>Xin nhận tội về mình. Xin nhà vua quở trách bản thân và ban thưởng cho người nói thật.</a:t>
            </a:r>
          </a:p>
        </p:txBody>
      </p:sp>
      <p:sp>
        <p:nvSpPr>
          <p:cNvPr id="14" name="TextBox 13">
            <a:extLst>
              <a:ext uri="{FF2B5EF4-FFF2-40B4-BE49-F238E27FC236}">
                <a16:creationId xmlns:a16="http://schemas.microsoft.com/office/drawing/2014/main" id="{CBA444FF-DE2C-4171-A24F-B9841A192805}"/>
              </a:ext>
            </a:extLst>
          </p:cNvPr>
          <p:cNvSpPr txBox="1"/>
          <p:nvPr/>
        </p:nvSpPr>
        <p:spPr>
          <a:xfrm>
            <a:off x="1337614" y="4581250"/>
            <a:ext cx="10410967" cy="1323439"/>
          </a:xfrm>
          <a:prstGeom prst="rect">
            <a:avLst/>
          </a:prstGeom>
          <a:noFill/>
        </p:spPr>
        <p:txBody>
          <a:bodyPr wrap="square" rtlCol="0">
            <a:spAutoFit/>
          </a:bodyPr>
          <a:lstStyle/>
          <a:p>
            <a:pPr marL="457200" indent="-457200" algn="just">
              <a:buFont typeface="Symbol"/>
              <a:buChar char="Þ"/>
            </a:pPr>
            <a:r>
              <a:rPr lang="vi-VN" sz="4000" b="1">
                <a:solidFill>
                  <a:schemeClr val="accent6">
                    <a:lumMod val="50000"/>
                  </a:schemeClr>
                </a:solidFill>
                <a:latin typeface="+mj-lt"/>
              </a:rPr>
              <a:t> Ông cử xử nghiêm minh, nghiêm khắc với bản thân, đề cao kỉ cương, phép nước.</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r>
              <a:rPr lang="vi-VN" sz="4000" b="1">
                <a:latin typeface="+mj-lt"/>
              </a:rPr>
              <a:t>3. Khi biết viên quan tâu với vua rằng mình chuyên quyền, Trần Thủ Độ nói thế nào?</a:t>
            </a:r>
          </a:p>
        </p:txBody>
      </p:sp>
    </p:spTree>
    <p:extLst>
      <p:ext uri="{BB962C8B-B14F-4D97-AF65-F5344CB8AC3E}">
        <p14:creationId xmlns:p14="http://schemas.microsoft.com/office/powerpoint/2010/main" val="25719685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1323439"/>
          </a:xfrm>
          <a:prstGeom prst="rect">
            <a:avLst/>
          </a:prstGeom>
          <a:noFill/>
        </p:spPr>
        <p:txBody>
          <a:bodyPr wrap="square" rtlCol="0">
            <a:spAutoFit/>
          </a:bodyPr>
          <a:lstStyle/>
          <a:p>
            <a:pPr algn="just"/>
            <a:r>
              <a:rPr lang="vi-VN" sz="4000">
                <a:solidFill>
                  <a:schemeClr val="accent6">
                    <a:lumMod val="50000"/>
                  </a:schemeClr>
                </a:solidFill>
                <a:latin typeface="+mj-lt"/>
              </a:rPr>
              <a:t>Xin nhận tội về mình. Xin nhà vua quở trách bản thân và ban thưởng cho người nói thật.</a:t>
            </a:r>
          </a:p>
        </p:txBody>
      </p:sp>
      <p:sp>
        <p:nvSpPr>
          <p:cNvPr id="14" name="TextBox 13">
            <a:extLst>
              <a:ext uri="{FF2B5EF4-FFF2-40B4-BE49-F238E27FC236}">
                <a16:creationId xmlns:a16="http://schemas.microsoft.com/office/drawing/2014/main" id="{CBA444FF-DE2C-4171-A24F-B9841A192805}"/>
              </a:ext>
            </a:extLst>
          </p:cNvPr>
          <p:cNvSpPr txBox="1"/>
          <p:nvPr/>
        </p:nvSpPr>
        <p:spPr>
          <a:xfrm>
            <a:off x="1337614" y="4581250"/>
            <a:ext cx="10410967" cy="1323439"/>
          </a:xfrm>
          <a:prstGeom prst="rect">
            <a:avLst/>
          </a:prstGeom>
          <a:noFill/>
        </p:spPr>
        <p:txBody>
          <a:bodyPr wrap="square" rtlCol="0">
            <a:spAutoFit/>
          </a:bodyPr>
          <a:lstStyle/>
          <a:p>
            <a:pPr marL="457200" indent="-457200" algn="just">
              <a:buFont typeface="Symbol"/>
              <a:buChar char="Þ"/>
            </a:pPr>
            <a:r>
              <a:rPr lang="vi-VN" sz="4000" b="1">
                <a:solidFill>
                  <a:schemeClr val="accent6">
                    <a:lumMod val="50000"/>
                  </a:schemeClr>
                </a:solidFill>
                <a:latin typeface="+mj-lt"/>
              </a:rPr>
              <a:t> Ông cử xử nghiêm minh, nghiêm khắc với bản thân, đề cao kỉ cương, phép nước.</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r>
              <a:rPr lang="vi-VN" sz="4000" b="1">
                <a:latin typeface="+mj-lt"/>
              </a:rPr>
              <a:t>3. Khi biết viên quan tâu với vua rằng mình chuyên quyền, Trần Thủ Độ nói thế nào?</a:t>
            </a:r>
          </a:p>
        </p:txBody>
      </p:sp>
    </p:spTree>
    <p:extLst>
      <p:ext uri="{BB962C8B-B14F-4D97-AF65-F5344CB8AC3E}">
        <p14:creationId xmlns:p14="http://schemas.microsoft.com/office/powerpoint/2010/main" val="324800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A444FF-DE2C-4171-A24F-B9841A192805}"/>
              </a:ext>
            </a:extLst>
          </p:cNvPr>
          <p:cNvSpPr txBox="1"/>
          <p:nvPr/>
        </p:nvSpPr>
        <p:spPr>
          <a:xfrm>
            <a:off x="1337614" y="3123030"/>
            <a:ext cx="10410967" cy="1938992"/>
          </a:xfrm>
          <a:prstGeom prst="rect">
            <a:avLst/>
          </a:prstGeom>
          <a:noFill/>
        </p:spPr>
        <p:txBody>
          <a:bodyPr wrap="square" rtlCol="0">
            <a:spAutoFit/>
          </a:bodyPr>
          <a:lstStyle/>
          <a:p>
            <a:pPr marL="457200" indent="-457200" algn="just">
              <a:buFont typeface="Symbol"/>
              <a:buChar char="Þ"/>
            </a:pPr>
            <a:r>
              <a:rPr lang="vi-VN" sz="4000" b="1">
                <a:solidFill>
                  <a:schemeClr val="accent6">
                    <a:lumMod val="50000"/>
                  </a:schemeClr>
                </a:solidFill>
                <a:latin typeface="+mj-lt"/>
              </a:rPr>
              <a:t> Ông là người cử xử nghiêm minh, nghiêm khắc với bản thân, đề cao kỉ cương, phép nước.</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r>
              <a:rPr lang="vi-VN" sz="4000" b="1">
                <a:latin typeface="+mj-lt"/>
              </a:rPr>
              <a:t>4. Những lời nói và việc làm của Trần Thủ Độ cho thấy ông là người như thế nào?</a:t>
            </a:r>
          </a:p>
        </p:txBody>
      </p:sp>
    </p:spTree>
    <p:extLst>
      <p:ext uri="{BB962C8B-B14F-4D97-AF65-F5344CB8AC3E}">
        <p14:creationId xmlns:p14="http://schemas.microsoft.com/office/powerpoint/2010/main" val="3857346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5120068" y="1402398"/>
            <a:ext cx="6858000" cy="40532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16" name="Picture 15">
            <a:extLst>
              <a:ext uri="{FF2B5EF4-FFF2-40B4-BE49-F238E27FC236}">
                <a16:creationId xmlns:a16="http://schemas.microsoft.com/office/drawing/2014/main" id="{F984D1C9-6958-469C-B185-A542C9A972DE}"/>
              </a:ext>
            </a:extLst>
          </p:cNvPr>
          <p:cNvPicPr>
            <a:picLocks noChangeAspect="1"/>
          </p:cNvPicPr>
          <p:nvPr/>
        </p:nvPicPr>
        <p:blipFill rotWithShape="1">
          <a:blip r:embed="rId5">
            <a:extLst>
              <a:ext uri="{28A0092B-C50C-407E-A947-70E740481C1C}">
                <a14:useLocalDpi xmlns:a14="http://schemas.microsoft.com/office/drawing/2010/main" val="0"/>
              </a:ext>
            </a:extLst>
          </a:blip>
          <a:srcRect r="18743" b="31072"/>
          <a:stretch/>
        </p:blipFill>
        <p:spPr>
          <a:xfrm>
            <a:off x="1160155" y="169047"/>
            <a:ext cx="4325515" cy="1600640"/>
          </a:xfrm>
          <a:prstGeom prst="rect">
            <a:avLst/>
          </a:prstGeom>
        </p:spPr>
      </p:pic>
      <p:pic>
        <p:nvPicPr>
          <p:cNvPr id="18" name="Picture 17">
            <a:extLst>
              <a:ext uri="{FF2B5EF4-FFF2-40B4-BE49-F238E27FC236}">
                <a16:creationId xmlns:a16="http://schemas.microsoft.com/office/drawing/2014/main" id="{B8E41EA5-68F0-4A50-B56E-8344E3C5E739}"/>
              </a:ext>
            </a:extLst>
          </p:cNvPr>
          <p:cNvPicPr>
            <a:picLocks noChangeAspect="1"/>
          </p:cNvPicPr>
          <p:nvPr/>
        </p:nvPicPr>
        <p:blipFill rotWithShape="1">
          <a:blip r:embed="rId6">
            <a:extLst>
              <a:ext uri="{28A0092B-C50C-407E-A947-70E740481C1C}">
                <a14:useLocalDpi xmlns:a14="http://schemas.microsoft.com/office/drawing/2010/main" val="0"/>
              </a:ext>
            </a:extLst>
          </a:blip>
          <a:srcRect r="32857" b="21011"/>
          <a:stretch/>
        </p:blipFill>
        <p:spPr>
          <a:xfrm>
            <a:off x="0" y="1394429"/>
            <a:ext cx="6286499" cy="1724029"/>
          </a:xfrm>
          <a:prstGeom prst="rect">
            <a:avLst/>
          </a:prstGeom>
        </p:spPr>
      </p:pic>
      <p:sp>
        <p:nvSpPr>
          <p:cNvPr id="2" name="Rectangle: Rounded Corners 1">
            <a:extLst>
              <a:ext uri="{FF2B5EF4-FFF2-40B4-BE49-F238E27FC236}">
                <a16:creationId xmlns:a16="http://schemas.microsoft.com/office/drawing/2014/main" id="{04CF6811-B9A1-42C6-BB90-F458C356A37D}"/>
              </a:ext>
            </a:extLst>
          </p:cNvPr>
          <p:cNvSpPr/>
          <p:nvPr/>
        </p:nvSpPr>
        <p:spPr>
          <a:xfrm>
            <a:off x="3322912" y="2971800"/>
            <a:ext cx="8538888" cy="3717153"/>
          </a:xfrm>
          <a:prstGeom prst="roundRect">
            <a:avLst/>
          </a:prstGeom>
          <a:solidFill>
            <a:srgbClr val="8CA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90DA46-BA90-456D-8304-6B4172B7D032}"/>
              </a:ext>
            </a:extLst>
          </p:cNvPr>
          <p:cNvSpPr txBox="1"/>
          <p:nvPr/>
        </p:nvSpPr>
        <p:spPr>
          <a:xfrm>
            <a:off x="3801271" y="3083115"/>
            <a:ext cx="7870029" cy="3316742"/>
          </a:xfrm>
          <a:prstGeom prst="rect">
            <a:avLst/>
          </a:prstGeom>
          <a:noFill/>
        </p:spPr>
        <p:txBody>
          <a:bodyPr wrap="square" rtlCol="0">
            <a:spAutoFit/>
          </a:bodyPr>
          <a:lstStyle/>
          <a:p>
            <a:pPr algn="ctr">
              <a:lnSpc>
                <a:spcPct val="150000"/>
              </a:lnSpc>
            </a:pPr>
            <a:r>
              <a:rPr lang="vi-VN" sz="3600" b="1" u="sng" dirty="0">
                <a:solidFill>
                  <a:schemeClr val="bg1"/>
                </a:solidFill>
                <a:latin typeface="+mj-lt"/>
              </a:rPr>
              <a:t>NỘI DUNG BÀI HỌC:</a:t>
            </a:r>
          </a:p>
          <a:p>
            <a:pPr algn="ctr">
              <a:lnSpc>
                <a:spcPct val="150000"/>
              </a:lnSpc>
            </a:pPr>
            <a:r>
              <a:rPr lang="vi-VN" sz="3600" b="1" dirty="0">
                <a:latin typeface="+mj-lt"/>
              </a:rPr>
              <a:t>Ca ngợi thái sư Trần Thủ Độ là người</a:t>
            </a:r>
          </a:p>
          <a:p>
            <a:pPr algn="ctr">
              <a:lnSpc>
                <a:spcPct val="150000"/>
              </a:lnSpc>
            </a:pPr>
            <a:r>
              <a:rPr lang="vi-VN" sz="3600" b="1" dirty="0">
                <a:latin typeface="+mj-lt"/>
              </a:rPr>
              <a:t>nghiêm minh, chính trực, không vì </a:t>
            </a:r>
          </a:p>
          <a:p>
            <a:pPr algn="ctr">
              <a:lnSpc>
                <a:spcPct val="150000"/>
              </a:lnSpc>
            </a:pPr>
            <a:r>
              <a:rPr lang="vi-VN" sz="3600" b="1" dirty="0">
                <a:latin typeface="+mj-lt"/>
              </a:rPr>
              <a:t>tình riêng mà làm sai phép nước. </a:t>
            </a:r>
          </a:p>
        </p:txBody>
      </p:sp>
    </p:spTree>
    <p:extLst>
      <p:ext uri="{BB962C8B-B14F-4D97-AF65-F5344CB8AC3E}">
        <p14:creationId xmlns:p14="http://schemas.microsoft.com/office/powerpoint/2010/main" val="8234990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120995" y="1543867"/>
            <a:ext cx="11646586" cy="3770263"/>
          </a:xfrm>
          <a:prstGeom prst="rect">
            <a:avLst/>
          </a:prstGeom>
          <a:noFill/>
        </p:spPr>
        <p:txBody>
          <a:bodyPr wrap="none" lIns="91440" tIns="45720" rIns="91440" bIns="45720">
            <a:spAutoFit/>
          </a:bodyPr>
          <a:lstStyle/>
          <a:p>
            <a:pPr algn="ctr"/>
            <a:r>
              <a:rPr lang="vi-VN" sz="239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rPr>
              <a:t>LUYỆN ĐỌC HAY</a:t>
            </a:r>
            <a:endParaRPr lang="en-US" sz="239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extLst>
      <p:ext uri="{BB962C8B-B14F-4D97-AF65-F5344CB8AC3E}">
        <p14:creationId xmlns:p14="http://schemas.microsoft.com/office/powerpoint/2010/main" val="28457091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13" name="TextBox 12">
            <a:extLst>
              <a:ext uri="{FF2B5EF4-FFF2-40B4-BE49-F238E27FC236}">
                <a16:creationId xmlns:a16="http://schemas.microsoft.com/office/drawing/2014/main" id="{AD2F3FFC-8F2D-4A99-9171-EC957451CDAD}"/>
              </a:ext>
            </a:extLst>
          </p:cNvPr>
          <p:cNvSpPr txBox="1"/>
          <p:nvPr/>
        </p:nvSpPr>
        <p:spPr>
          <a:xfrm>
            <a:off x="2171700" y="3049782"/>
            <a:ext cx="7848600" cy="646331"/>
          </a:xfrm>
          <a:prstGeom prst="rect">
            <a:avLst/>
          </a:prstGeom>
          <a:noFill/>
        </p:spPr>
        <p:txBody>
          <a:bodyPr wrap="square" rtlCol="0">
            <a:spAutoFit/>
          </a:bodyPr>
          <a:lstStyle/>
          <a:p>
            <a:pPr algn="ctr"/>
            <a:r>
              <a:rPr lang="vi-VN" sz="3600" b="1">
                <a:solidFill>
                  <a:srgbClr val="3E8606"/>
                </a:solidFill>
                <a:latin typeface="+mj-lt"/>
              </a:rPr>
              <a:t>Câu chuyện có mấy nhân vật?</a:t>
            </a:r>
            <a:endParaRPr lang="en-US" sz="3600" b="1">
              <a:solidFill>
                <a:srgbClr val="3E8606"/>
              </a:solidFill>
              <a:latin typeface="+mj-lt"/>
            </a:endParaRPr>
          </a:p>
        </p:txBody>
      </p:sp>
      <p:grpSp>
        <p:nvGrpSpPr>
          <p:cNvPr id="17" name="Group 16">
            <a:extLst>
              <a:ext uri="{FF2B5EF4-FFF2-40B4-BE49-F238E27FC236}">
                <a16:creationId xmlns:a16="http://schemas.microsoft.com/office/drawing/2014/main" id="{689F3E98-8E51-43C6-970E-DEB744F36A79}"/>
              </a:ext>
            </a:extLst>
          </p:cNvPr>
          <p:cNvGrpSpPr/>
          <p:nvPr/>
        </p:nvGrpSpPr>
        <p:grpSpPr>
          <a:xfrm>
            <a:off x="6560951" y="1079818"/>
            <a:ext cx="3771901" cy="2029766"/>
            <a:chOff x="2705099" y="1504950"/>
            <a:chExt cx="3771901" cy="2029766"/>
          </a:xfrm>
        </p:grpSpPr>
        <p:pic>
          <p:nvPicPr>
            <p:cNvPr id="18" name="Picture 17" descr="cloud.png">
              <a:extLst>
                <a:ext uri="{FF2B5EF4-FFF2-40B4-BE49-F238E27FC236}">
                  <a16:creationId xmlns:a16="http://schemas.microsoft.com/office/drawing/2014/main" id="{08540882-892D-4FC5-B60D-DCBEB72DC736}"/>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19" name="TextBox 18">
              <a:extLst>
                <a:ext uri="{FF2B5EF4-FFF2-40B4-BE49-F238E27FC236}">
                  <a16:creationId xmlns:a16="http://schemas.microsoft.com/office/drawing/2014/main" id="{071792E6-25FC-4C12-80B3-9E1D02999FD1}"/>
                </a:ext>
              </a:extLst>
            </p:cNvPr>
            <p:cNvSpPr txBox="1"/>
            <p:nvPr/>
          </p:nvSpPr>
          <p:spPr>
            <a:xfrm>
              <a:off x="2705099" y="1934377"/>
              <a:ext cx="3733801" cy="954107"/>
            </a:xfrm>
            <a:prstGeom prst="rect">
              <a:avLst/>
            </a:prstGeom>
            <a:noFill/>
          </p:spPr>
          <p:txBody>
            <a:bodyPr wrap="square" rtlCol="0">
              <a:spAutoFit/>
            </a:bodyPr>
            <a:lstStyle/>
            <a:p>
              <a:pPr algn="ctr"/>
              <a:r>
                <a:rPr lang="vi-VN" sz="2800" b="1">
                  <a:solidFill>
                    <a:schemeClr val="bg1"/>
                  </a:solidFill>
                  <a:latin typeface="+mj-lt"/>
                </a:rPr>
                <a:t>Thái sư</a:t>
              </a:r>
            </a:p>
            <a:p>
              <a:pPr algn="ctr"/>
              <a:r>
                <a:rPr lang="vi-VN" sz="2800" b="1">
                  <a:solidFill>
                    <a:schemeClr val="bg1"/>
                  </a:solidFill>
                  <a:latin typeface="+mj-lt"/>
                </a:rPr>
                <a:t>Trần Thủ Độ</a:t>
              </a:r>
            </a:p>
          </p:txBody>
        </p:sp>
      </p:grpSp>
      <p:grpSp>
        <p:nvGrpSpPr>
          <p:cNvPr id="20" name="Group 19">
            <a:extLst>
              <a:ext uri="{FF2B5EF4-FFF2-40B4-BE49-F238E27FC236}">
                <a16:creationId xmlns:a16="http://schemas.microsoft.com/office/drawing/2014/main" id="{CC919A57-C381-4655-A776-9849DCFE45E9}"/>
              </a:ext>
            </a:extLst>
          </p:cNvPr>
          <p:cNvGrpSpPr/>
          <p:nvPr/>
        </p:nvGrpSpPr>
        <p:grpSpPr>
          <a:xfrm>
            <a:off x="1610171" y="1079818"/>
            <a:ext cx="3771901" cy="2029766"/>
            <a:chOff x="2705099" y="1504950"/>
            <a:chExt cx="3771901" cy="2029766"/>
          </a:xfrm>
        </p:grpSpPr>
        <p:pic>
          <p:nvPicPr>
            <p:cNvPr id="21" name="Picture 20" descr="cloud.png">
              <a:extLst>
                <a:ext uri="{FF2B5EF4-FFF2-40B4-BE49-F238E27FC236}">
                  <a16:creationId xmlns:a16="http://schemas.microsoft.com/office/drawing/2014/main" id="{9FE1D95A-FFC2-4A0E-9907-68D57EC10BFE}"/>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2" name="TextBox 21">
              <a:extLst>
                <a:ext uri="{FF2B5EF4-FFF2-40B4-BE49-F238E27FC236}">
                  <a16:creationId xmlns:a16="http://schemas.microsoft.com/office/drawing/2014/main" id="{0B0159FF-0EB2-4583-9708-45003251B106}"/>
                </a:ext>
              </a:extLst>
            </p:cNvPr>
            <p:cNvSpPr txBox="1"/>
            <p:nvPr/>
          </p:nvSpPr>
          <p:spPr>
            <a:xfrm>
              <a:off x="2705099" y="1934377"/>
              <a:ext cx="3733801" cy="954107"/>
            </a:xfrm>
            <a:prstGeom prst="rect">
              <a:avLst/>
            </a:prstGeom>
            <a:noFill/>
          </p:spPr>
          <p:txBody>
            <a:bodyPr wrap="square" rtlCol="0">
              <a:spAutoFit/>
            </a:bodyPr>
            <a:lstStyle/>
            <a:p>
              <a:pPr algn="ctr"/>
              <a:r>
                <a:rPr lang="vi-VN" sz="2800" b="1">
                  <a:solidFill>
                    <a:schemeClr val="bg1"/>
                  </a:solidFill>
                  <a:latin typeface="+mj-lt"/>
                </a:rPr>
                <a:t>Người</a:t>
              </a:r>
            </a:p>
            <a:p>
              <a:pPr algn="ctr"/>
              <a:r>
                <a:rPr lang="vi-VN" sz="2800" b="1">
                  <a:solidFill>
                    <a:schemeClr val="bg1"/>
                  </a:solidFill>
                  <a:latin typeface="+mj-lt"/>
                </a:rPr>
                <a:t> dẫn chuyện</a:t>
              </a:r>
              <a:endParaRPr lang="en-US" sz="2800" b="1">
                <a:solidFill>
                  <a:schemeClr val="bg1"/>
                </a:solidFill>
                <a:latin typeface="+mj-lt"/>
              </a:endParaRPr>
            </a:p>
          </p:txBody>
        </p:sp>
      </p:grpSp>
      <p:grpSp>
        <p:nvGrpSpPr>
          <p:cNvPr id="23" name="Group 22">
            <a:extLst>
              <a:ext uri="{FF2B5EF4-FFF2-40B4-BE49-F238E27FC236}">
                <a16:creationId xmlns:a16="http://schemas.microsoft.com/office/drawing/2014/main" id="{5EB6E8E1-07B5-4D80-8CF7-1D587FC2A0C7}"/>
              </a:ext>
            </a:extLst>
          </p:cNvPr>
          <p:cNvGrpSpPr/>
          <p:nvPr/>
        </p:nvGrpSpPr>
        <p:grpSpPr>
          <a:xfrm>
            <a:off x="4198751" y="2433874"/>
            <a:ext cx="3733801" cy="2029766"/>
            <a:chOff x="2819399" y="1504950"/>
            <a:chExt cx="3733801" cy="2029766"/>
          </a:xfrm>
        </p:grpSpPr>
        <p:pic>
          <p:nvPicPr>
            <p:cNvPr id="24" name="Picture 23" descr="cloud.png">
              <a:extLst>
                <a:ext uri="{FF2B5EF4-FFF2-40B4-BE49-F238E27FC236}">
                  <a16:creationId xmlns:a16="http://schemas.microsoft.com/office/drawing/2014/main" id="{BF2EEDAB-385A-4DDE-AC0F-8448F955FBEC}"/>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5" name="TextBox 24">
              <a:extLst>
                <a:ext uri="{FF2B5EF4-FFF2-40B4-BE49-F238E27FC236}">
                  <a16:creationId xmlns:a16="http://schemas.microsoft.com/office/drawing/2014/main" id="{D801AF15-7540-4227-92DC-97FB433C4B44}"/>
                </a:ext>
              </a:extLst>
            </p:cNvPr>
            <p:cNvSpPr txBox="1"/>
            <p:nvPr/>
          </p:nvSpPr>
          <p:spPr>
            <a:xfrm>
              <a:off x="2819399" y="2114550"/>
              <a:ext cx="3733801" cy="523220"/>
            </a:xfrm>
            <a:prstGeom prst="rect">
              <a:avLst/>
            </a:prstGeom>
            <a:noFill/>
          </p:spPr>
          <p:txBody>
            <a:bodyPr wrap="square" rtlCol="0">
              <a:spAutoFit/>
            </a:bodyPr>
            <a:lstStyle/>
            <a:p>
              <a:pPr algn="ctr"/>
              <a:r>
                <a:rPr lang="vi-VN" sz="2800" b="1">
                  <a:solidFill>
                    <a:schemeClr val="bg1"/>
                  </a:solidFill>
                  <a:latin typeface="+mj-lt"/>
                </a:rPr>
                <a:t>Vua</a:t>
              </a:r>
              <a:endParaRPr lang="en-US" sz="2800" b="1">
                <a:solidFill>
                  <a:schemeClr val="bg1"/>
                </a:solidFill>
                <a:latin typeface="+mj-lt"/>
              </a:endParaRPr>
            </a:p>
          </p:txBody>
        </p:sp>
      </p:grpSp>
      <p:grpSp>
        <p:nvGrpSpPr>
          <p:cNvPr id="26" name="Group 25">
            <a:extLst>
              <a:ext uri="{FF2B5EF4-FFF2-40B4-BE49-F238E27FC236}">
                <a16:creationId xmlns:a16="http://schemas.microsoft.com/office/drawing/2014/main" id="{87F03E88-67A7-4A1A-A028-A99125010848}"/>
              </a:ext>
            </a:extLst>
          </p:cNvPr>
          <p:cNvGrpSpPr/>
          <p:nvPr/>
        </p:nvGrpSpPr>
        <p:grpSpPr>
          <a:xfrm>
            <a:off x="1610171" y="3805474"/>
            <a:ext cx="3733801" cy="2029766"/>
            <a:chOff x="2760881" y="1504950"/>
            <a:chExt cx="3733801" cy="2029766"/>
          </a:xfrm>
        </p:grpSpPr>
        <p:pic>
          <p:nvPicPr>
            <p:cNvPr id="27" name="Picture 26" descr="cloud.png">
              <a:extLst>
                <a:ext uri="{FF2B5EF4-FFF2-40B4-BE49-F238E27FC236}">
                  <a16:creationId xmlns:a16="http://schemas.microsoft.com/office/drawing/2014/main" id="{1B092E5C-931C-4BF7-952A-D619C6F5B710}"/>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8" name="TextBox 27">
              <a:extLst>
                <a:ext uri="{FF2B5EF4-FFF2-40B4-BE49-F238E27FC236}">
                  <a16:creationId xmlns:a16="http://schemas.microsoft.com/office/drawing/2014/main" id="{2E74FC3C-D1E5-43DF-8594-7557B6C82C24}"/>
                </a:ext>
              </a:extLst>
            </p:cNvPr>
            <p:cNvSpPr txBox="1"/>
            <p:nvPr/>
          </p:nvSpPr>
          <p:spPr>
            <a:xfrm>
              <a:off x="2760881" y="2214755"/>
              <a:ext cx="3733801" cy="523220"/>
            </a:xfrm>
            <a:prstGeom prst="rect">
              <a:avLst/>
            </a:prstGeom>
            <a:noFill/>
          </p:spPr>
          <p:txBody>
            <a:bodyPr wrap="square" rtlCol="0">
              <a:spAutoFit/>
            </a:bodyPr>
            <a:lstStyle/>
            <a:p>
              <a:pPr algn="ctr"/>
              <a:r>
                <a:rPr lang="vi-VN" sz="2800" b="1">
                  <a:solidFill>
                    <a:schemeClr val="bg1"/>
                  </a:solidFill>
                  <a:latin typeface="+mj-lt"/>
                </a:rPr>
                <a:t>Viên Quan</a:t>
              </a:r>
            </a:p>
          </p:txBody>
        </p:sp>
      </p:grpSp>
      <p:grpSp>
        <p:nvGrpSpPr>
          <p:cNvPr id="29" name="Group 28">
            <a:extLst>
              <a:ext uri="{FF2B5EF4-FFF2-40B4-BE49-F238E27FC236}">
                <a16:creationId xmlns:a16="http://schemas.microsoft.com/office/drawing/2014/main" id="{D2705F20-D52B-44DB-B6B3-65EA3AD30C3D}"/>
              </a:ext>
            </a:extLst>
          </p:cNvPr>
          <p:cNvGrpSpPr/>
          <p:nvPr/>
        </p:nvGrpSpPr>
        <p:grpSpPr>
          <a:xfrm>
            <a:off x="6560951" y="3805474"/>
            <a:ext cx="3771901" cy="2029766"/>
            <a:chOff x="2705099" y="1504950"/>
            <a:chExt cx="3771901" cy="2029766"/>
          </a:xfrm>
        </p:grpSpPr>
        <p:pic>
          <p:nvPicPr>
            <p:cNvPr id="30" name="Picture 29" descr="cloud.png">
              <a:extLst>
                <a:ext uri="{FF2B5EF4-FFF2-40B4-BE49-F238E27FC236}">
                  <a16:creationId xmlns:a16="http://schemas.microsoft.com/office/drawing/2014/main" id="{65FEAAC2-595D-4104-9E30-81928886A7BE}"/>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31" name="TextBox 30">
              <a:extLst>
                <a:ext uri="{FF2B5EF4-FFF2-40B4-BE49-F238E27FC236}">
                  <a16:creationId xmlns:a16="http://schemas.microsoft.com/office/drawing/2014/main" id="{B996E15A-CC70-4DAB-95C5-B987E299E956}"/>
                </a:ext>
              </a:extLst>
            </p:cNvPr>
            <p:cNvSpPr txBox="1"/>
            <p:nvPr/>
          </p:nvSpPr>
          <p:spPr>
            <a:xfrm>
              <a:off x="2705099" y="1934377"/>
              <a:ext cx="3733801" cy="954107"/>
            </a:xfrm>
            <a:prstGeom prst="rect">
              <a:avLst/>
            </a:prstGeom>
            <a:noFill/>
          </p:spPr>
          <p:txBody>
            <a:bodyPr wrap="square" rtlCol="0">
              <a:spAutoFit/>
            </a:bodyPr>
            <a:lstStyle/>
            <a:p>
              <a:pPr algn="ctr"/>
              <a:r>
                <a:rPr lang="vi-VN" sz="2800" b="1">
                  <a:solidFill>
                    <a:schemeClr val="bg1"/>
                  </a:solidFill>
                  <a:latin typeface="+mj-lt"/>
                </a:rPr>
                <a:t>Linh Từ</a:t>
              </a:r>
            </a:p>
            <a:p>
              <a:pPr algn="ctr"/>
              <a:r>
                <a:rPr lang="vi-VN" sz="2800" b="1">
                  <a:solidFill>
                    <a:schemeClr val="bg1"/>
                  </a:solidFill>
                  <a:latin typeface="+mj-lt"/>
                </a:rPr>
                <a:t>Quốc Mẫu</a:t>
              </a:r>
              <a:endParaRPr lang="en-US" sz="2800" b="1">
                <a:solidFill>
                  <a:schemeClr val="bg1"/>
                </a:solidFill>
                <a:latin typeface="+mj-lt"/>
              </a:endParaRPr>
            </a:p>
          </p:txBody>
        </p:sp>
      </p:grpSp>
    </p:spTree>
    <p:extLst>
      <p:ext uri="{BB962C8B-B14F-4D97-AF65-F5344CB8AC3E}">
        <p14:creationId xmlns:p14="http://schemas.microsoft.com/office/powerpoint/2010/main" val="34137487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53"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0" name="Text Box 9">
            <a:extLst>
              <a:ext uri="{FF2B5EF4-FFF2-40B4-BE49-F238E27FC236}">
                <a16:creationId xmlns:a16="http://schemas.microsoft.com/office/drawing/2014/main" id="{AFBC2BAD-A909-4BB8-A7A8-C482779A9510}"/>
              </a:ext>
            </a:extLst>
          </p:cNvPr>
          <p:cNvSpPr txBox="1">
            <a:spLocks noChangeArrowheads="1"/>
          </p:cNvSpPr>
          <p:nvPr/>
        </p:nvSpPr>
        <p:spPr bwMode="auto">
          <a:xfrm>
            <a:off x="4876799" y="2741285"/>
            <a:ext cx="6980591"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000" b="1">
                <a:latin typeface="Times New Roman" panose="02020603050405020304" pitchFamily="18" charset="0"/>
              </a:rPr>
              <a:t>1. Về nhà kể lại câu chuyện cho người thân nghe .</a:t>
            </a:r>
          </a:p>
        </p:txBody>
      </p:sp>
      <p:sp>
        <p:nvSpPr>
          <p:cNvPr id="21" name="Text Box 10">
            <a:extLst>
              <a:ext uri="{FF2B5EF4-FFF2-40B4-BE49-F238E27FC236}">
                <a16:creationId xmlns:a16="http://schemas.microsoft.com/office/drawing/2014/main" id="{E08CB54C-293E-406C-99F6-18BFAACACF05}"/>
              </a:ext>
            </a:extLst>
          </p:cNvPr>
          <p:cNvSpPr txBox="1">
            <a:spLocks noChangeArrowheads="1"/>
          </p:cNvSpPr>
          <p:nvPr/>
        </p:nvSpPr>
        <p:spPr bwMode="auto">
          <a:xfrm>
            <a:off x="4876799" y="4247339"/>
            <a:ext cx="698059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latin typeface="Times New Roman" panose="02020603050405020304" pitchFamily="18" charset="0"/>
              </a:rPr>
              <a:t>2. Chuẩn bị và soạn trước bài “Nhà tài trợ đặc biệt của cách mạng”</a:t>
            </a:r>
            <a:endParaRPr lang="en-US" altLang="en-US" sz="3600">
              <a:latin typeface="Times New Roman" panose="02020603050405020304" pitchFamily="18" charset="0"/>
            </a:endParaRPr>
          </a:p>
        </p:txBody>
      </p:sp>
      <p:sp>
        <p:nvSpPr>
          <p:cNvPr id="22" name="Rectangle 21">
            <a:extLst>
              <a:ext uri="{FF2B5EF4-FFF2-40B4-BE49-F238E27FC236}">
                <a16:creationId xmlns:a16="http://schemas.microsoft.com/office/drawing/2014/main" id="{1165A477-BE23-42D1-9860-A183E99F6ECB}"/>
              </a:ext>
            </a:extLst>
          </p:cNvPr>
          <p:cNvSpPr/>
          <p:nvPr/>
        </p:nvSpPr>
        <p:spPr>
          <a:xfrm>
            <a:off x="5617116" y="320023"/>
            <a:ext cx="3956532" cy="2215991"/>
          </a:xfrm>
          <a:prstGeom prst="rect">
            <a:avLst/>
          </a:prstGeom>
          <a:noFill/>
        </p:spPr>
        <p:txBody>
          <a:bodyPr wrap="none" lIns="91440" tIns="45720" rIns="91440" bIns="45720">
            <a:spAutoFit/>
          </a:bodyPr>
          <a:lstStyle/>
          <a:p>
            <a:pPr algn="ctr"/>
            <a:r>
              <a:rPr lang="vi-VN" sz="13800" b="1">
                <a:ln w="0"/>
                <a:solidFill>
                  <a:srgbClr val="1C4439"/>
                </a:solidFill>
                <a:effectLst>
                  <a:outerShdw blurRad="38100" dist="19050" dir="2700000" algn="tl" rotWithShape="0">
                    <a:schemeClr val="dk1">
                      <a:alpha val="40000"/>
                    </a:schemeClr>
                  </a:outerShdw>
                </a:effectLst>
                <a:latin typeface="iCiel Fairy Tales" pitchFamily="2" charset="0"/>
              </a:rPr>
              <a:t>d</a:t>
            </a:r>
            <a:r>
              <a:rPr lang="vi-VN" sz="13800" b="1" cap="none" spc="0">
                <a:ln w="0"/>
                <a:solidFill>
                  <a:srgbClr val="1C4439"/>
                </a:solidFill>
                <a:effectLst>
                  <a:outerShdw blurRad="38100" dist="19050" dir="2700000" algn="tl" rotWithShape="0">
                    <a:schemeClr val="dk1">
                      <a:alpha val="40000"/>
                    </a:schemeClr>
                  </a:outerShdw>
                </a:effectLst>
                <a:latin typeface="iCiel Fairy Tales" pitchFamily="2" charset="0"/>
              </a:rPr>
              <a:t>ặn dò</a:t>
            </a:r>
          </a:p>
        </p:txBody>
      </p:sp>
    </p:spTree>
    <p:extLst>
      <p:ext uri="{BB962C8B-B14F-4D97-AF65-F5344CB8AC3E}">
        <p14:creationId xmlns:p14="http://schemas.microsoft.com/office/powerpoint/2010/main" val="289524961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11231"/>
            <a:ext cx="12192000" cy="6858000"/>
          </a:xfrm>
          <a:prstGeom prst="rect">
            <a:avLst/>
          </a:prstGeom>
        </p:spPr>
      </p:pic>
      <p:sp>
        <p:nvSpPr>
          <p:cNvPr id="28" name="矩形 27"/>
          <p:cNvSpPr/>
          <p:nvPr/>
        </p:nvSpPr>
        <p:spPr>
          <a:xfrm>
            <a:off x="0" y="1327304"/>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2737546" y="1259175"/>
            <a:ext cx="6716903" cy="4339650"/>
          </a:xfrm>
          <a:prstGeom prst="rect">
            <a:avLst/>
          </a:prstGeom>
          <a:noFill/>
        </p:spPr>
        <p:txBody>
          <a:bodyPr wrap="none" lIns="91440" tIns="45720" rIns="91440" bIns="45720">
            <a:spAutoFit/>
          </a:bodyPr>
          <a:lstStyle/>
          <a:p>
            <a:pPr algn="ctr"/>
            <a:r>
              <a:rPr lang="vi-VN" sz="138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rPr>
              <a:t>CHÚC CÁC BẠN</a:t>
            </a:r>
          </a:p>
          <a:p>
            <a:pPr algn="ctr"/>
            <a:r>
              <a:rPr lang="vi-VN" sz="13800" b="1">
                <a:ln w="0"/>
                <a:solidFill>
                  <a:srgbClr val="1C4439"/>
                </a:solidFill>
                <a:effectLst>
                  <a:outerShdw blurRad="38100" dist="19050" dir="2700000" algn="tl" rotWithShape="0">
                    <a:schemeClr val="dk1">
                      <a:alpha val="40000"/>
                    </a:schemeClr>
                  </a:outerShdw>
                </a:effectLst>
                <a:latin typeface="UTM Candombe" panose="02040603050506020204" pitchFamily="18" charset="0"/>
              </a:rPr>
              <a:t>HỌC TỐT NHÉ !</a:t>
            </a:r>
            <a:endParaRPr lang="en-US" sz="138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extLst>
      <p:ext uri="{BB962C8B-B14F-4D97-AF65-F5344CB8AC3E}">
        <p14:creationId xmlns:p14="http://schemas.microsoft.com/office/powerpoint/2010/main" val="21814942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5041944" y="1516460"/>
            <a:ext cx="6683674" cy="4235744"/>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BD621C8-99DE-467B-8442-492DE082ECFF}"/>
              </a:ext>
            </a:extLst>
          </p:cNvPr>
          <p:cNvSpPr/>
          <p:nvPr/>
        </p:nvSpPr>
        <p:spPr>
          <a:xfrm rot="11292837">
            <a:off x="5232057" y="1785945"/>
            <a:ext cx="6239196" cy="3716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C13373-4AFA-4B4E-8E19-2F4BE1FDA691}"/>
              </a:ext>
            </a:extLst>
          </p:cNvPr>
          <p:cNvSpPr/>
          <p:nvPr/>
        </p:nvSpPr>
        <p:spPr>
          <a:xfrm>
            <a:off x="5520973" y="2723703"/>
            <a:ext cx="5545557"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a:t>
            </a: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ùng chuồn chuồn</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ô</a:t>
            </a: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n bài nhé !</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a:extLst>
              <a:ext uri="{FF2B5EF4-FFF2-40B4-BE49-F238E27FC236}">
                <a16:creationId xmlns:a16="http://schemas.microsoft.com/office/drawing/2014/main" id="{45AB71F9-CC3E-4FDD-81FB-FD8BFF10A258}"/>
              </a:ext>
            </a:extLst>
          </p:cNvPr>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7C54E222-33B6-4B1A-913E-F803F407D14D}"/>
              </a:ext>
            </a:extLst>
          </p:cNvPr>
          <p:cNvSpPr>
            <a:spLocks noChangeArrowheads="1"/>
          </p:cNvSpPr>
          <p:nvPr/>
        </p:nvSpPr>
        <p:spPr bwMode="auto">
          <a:xfrm>
            <a:off x="2006330" y="1523718"/>
            <a:ext cx="93296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Câu 1. Theo anh Thành, khi thoát khỏi thân phận nô lệ, sẽ trở thành người có tư cách gì?</a:t>
            </a:r>
            <a:endParaRPr lang="en-US" altLang="en-US" sz="32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DFEA5A1-F37D-4192-AEA0-BB547BB51ECE}"/>
              </a:ext>
            </a:extLst>
          </p:cNvPr>
          <p:cNvSpPr txBox="1"/>
          <p:nvPr/>
        </p:nvSpPr>
        <p:spPr>
          <a:xfrm>
            <a:off x="4416357" y="3057621"/>
            <a:ext cx="6099242" cy="2958502"/>
          </a:xfrm>
          <a:prstGeom prst="rect">
            <a:avLst/>
          </a:prstGeom>
          <a:noFill/>
        </p:spPr>
        <p:txBody>
          <a:bodyPr wrap="square">
            <a:spAutoFit/>
          </a:bodyPr>
          <a:lstStyle/>
          <a:p>
            <a:pPr lvl="1">
              <a:lnSpc>
                <a:spcPct val="150000"/>
              </a:lnSpc>
            </a:pPr>
            <a:r>
              <a:rPr lang="en-US" altLang="en-US" sz="3200" b="1">
                <a:latin typeface="Times New Roman" panose="02020603050405020304" pitchFamily="18" charset="0"/>
                <a:cs typeface="Times New Roman" panose="02020603050405020304" pitchFamily="18" charset="0"/>
              </a:rPr>
              <a:t>A. công dân</a:t>
            </a:r>
          </a:p>
          <a:p>
            <a:pPr lvl="1">
              <a:lnSpc>
                <a:spcPct val="150000"/>
              </a:lnSpc>
            </a:pPr>
            <a:r>
              <a:rPr lang="en-US" altLang="en-US" sz="3200" b="1">
                <a:latin typeface="Times New Roman" panose="02020603050405020304" pitchFamily="18" charset="0"/>
                <a:cs typeface="Times New Roman" panose="02020603050405020304" pitchFamily="18" charset="0"/>
              </a:rPr>
              <a:t>B. nông dân</a:t>
            </a:r>
          </a:p>
          <a:p>
            <a:pPr lvl="1">
              <a:lnSpc>
                <a:spcPct val="150000"/>
              </a:lnSpc>
            </a:pPr>
            <a:r>
              <a:rPr lang="en-US" altLang="en-US" sz="3200" b="1">
                <a:latin typeface="Times New Roman" panose="02020603050405020304" pitchFamily="18" charset="0"/>
                <a:cs typeface="Times New Roman" panose="02020603050405020304" pitchFamily="18" charset="0"/>
              </a:rPr>
              <a:t>C. công nhân</a:t>
            </a:r>
          </a:p>
          <a:p>
            <a:pPr lvl="1">
              <a:lnSpc>
                <a:spcPct val="150000"/>
              </a:lnSpc>
            </a:pPr>
            <a:r>
              <a:rPr lang="en-US" altLang="en-US" sz="3200" b="1">
                <a:latin typeface="Times New Roman" panose="02020603050405020304" pitchFamily="18" charset="0"/>
                <a:cs typeface="Times New Roman" panose="02020603050405020304" pitchFamily="18" charset="0"/>
              </a:rPr>
              <a:t>D. nhân dân</a:t>
            </a:r>
          </a:p>
        </p:txBody>
      </p:sp>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3608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17">
                                            <p:txEl>
                                              <p:pRg st="0" end="0"/>
                                            </p:txEl>
                                          </p:spTgt>
                                        </p:tgtEl>
                                        <p:attrNameLst>
                                          <p:attrName>style.color</p:attrName>
                                        </p:attrNameLst>
                                      </p:cBhvr>
                                      <p:to>
                                        <p:clrVal>
                                          <a:srgbClr val="FF0000"/>
                                        </p:clrVal>
                                      </p:to>
                                    </p:set>
                                    <p:set>
                                      <p:cBhvr>
                                        <p:cTn id="17" dur="500" fill="hold"/>
                                        <p:tgtEl>
                                          <p:spTgt spid="17">
                                            <p:txEl>
                                              <p:pRg st="0" end="0"/>
                                            </p:txEl>
                                          </p:spTgt>
                                        </p:tgtEl>
                                        <p:attrNameLst>
                                          <p:attrName>fillcolor</p:attrName>
                                        </p:attrNameLst>
                                      </p:cBhvr>
                                      <p:to>
                                        <p:clrVal>
                                          <a:srgbClr val="FF0000"/>
                                        </p:clrVal>
                                      </p:to>
                                    </p:set>
                                    <p:set>
                                      <p:cBhvr>
                                        <p:cTn id="18" dur="500" fill="hold"/>
                                        <p:tgtEl>
                                          <p:spTgt spid="17">
                                            <p:txEl>
                                              <p:pRg st="0" end="0"/>
                                            </p:txEl>
                                          </p:spTgt>
                                        </p:tgtEl>
                                        <p:attrNameLst>
                                          <p:attrName>fill.type</p:attrName>
                                        </p:attrNameLst>
                                      </p:cBhvr>
                                      <p:to>
                                        <p:strVal val="solid"/>
                                      </p:to>
                                    </p:set>
                                  </p:childTnLst>
                                </p:cTn>
                              </p:par>
                              <p:par>
                                <p:cTn id="19" presetID="14" presetClass="exit" presetSubtype="10" fill="hold" nodeType="withEffect">
                                  <p:stCondLst>
                                    <p:cond delay="0"/>
                                  </p:stCondLst>
                                  <p:childTnLst>
                                    <p:animEffect transition="out" filter="randombar(horizontal)">
                                      <p:cBhvr>
                                        <p:cTn id="20" dur="500"/>
                                        <p:tgtEl>
                                          <p:spTgt spid="17">
                                            <p:txEl>
                                              <p:pRg st="1" end="1"/>
                                            </p:txEl>
                                          </p:spTgt>
                                        </p:tgtEl>
                                      </p:cBhvr>
                                    </p:animEffect>
                                    <p:set>
                                      <p:cBhvr>
                                        <p:cTn id="21" dur="1" fill="hold">
                                          <p:stCondLst>
                                            <p:cond delay="499"/>
                                          </p:stCondLst>
                                        </p:cTn>
                                        <p:tgtEl>
                                          <p:spTgt spid="17">
                                            <p:txEl>
                                              <p:pRg st="1" end="1"/>
                                            </p:txEl>
                                          </p:spTgt>
                                        </p:tgtEl>
                                        <p:attrNameLst>
                                          <p:attrName>style.visibility</p:attrName>
                                        </p:attrNameLst>
                                      </p:cBhvr>
                                      <p:to>
                                        <p:strVal val="hidden"/>
                                      </p:to>
                                    </p:set>
                                  </p:childTnLst>
                                </p:cTn>
                              </p:par>
                              <p:par>
                                <p:cTn id="22" presetID="14" presetClass="exit" presetSubtype="10" fill="hold" nodeType="withEffect">
                                  <p:stCondLst>
                                    <p:cond delay="0"/>
                                  </p:stCondLst>
                                  <p:childTnLst>
                                    <p:animEffect transition="out" filter="randombar(horizontal)">
                                      <p:cBhvr>
                                        <p:cTn id="23" dur="500"/>
                                        <p:tgtEl>
                                          <p:spTgt spid="17">
                                            <p:txEl>
                                              <p:pRg st="2" end="2"/>
                                            </p:txEl>
                                          </p:spTgt>
                                        </p:tgtEl>
                                      </p:cBhvr>
                                    </p:animEffect>
                                    <p:set>
                                      <p:cBhvr>
                                        <p:cTn id="24" dur="1" fill="hold">
                                          <p:stCondLst>
                                            <p:cond delay="499"/>
                                          </p:stCondLst>
                                        </p:cTn>
                                        <p:tgtEl>
                                          <p:spTgt spid="17">
                                            <p:txEl>
                                              <p:pRg st="2" end="2"/>
                                            </p:txEl>
                                          </p:spTgt>
                                        </p:tgtEl>
                                        <p:attrNameLst>
                                          <p:attrName>style.visibility</p:attrName>
                                        </p:attrNameLst>
                                      </p:cBhvr>
                                      <p:to>
                                        <p:strVal val="hidden"/>
                                      </p:to>
                                    </p:set>
                                  </p:childTnLst>
                                </p:cTn>
                              </p:par>
                              <p:par>
                                <p:cTn id="25" presetID="14" presetClass="exit" presetSubtype="10" fill="hold" nodeType="withEffect">
                                  <p:stCondLst>
                                    <p:cond delay="0"/>
                                  </p:stCondLst>
                                  <p:childTnLst>
                                    <p:animEffect transition="out" filter="randombar(horizontal)">
                                      <p:cBhvr>
                                        <p:cTn id="26" dur="500"/>
                                        <p:tgtEl>
                                          <p:spTgt spid="17">
                                            <p:txEl>
                                              <p:pRg st="3" end="3"/>
                                            </p:txEl>
                                          </p:spTgt>
                                        </p:tgtEl>
                                      </p:cBhvr>
                                    </p:animEffect>
                                    <p:set>
                                      <p:cBhvr>
                                        <p:cTn id="27" dur="1" fill="hold">
                                          <p:stCondLst>
                                            <p:cond delay="499"/>
                                          </p:stCondLst>
                                        </p:cTn>
                                        <p:tgtEl>
                                          <p:spTgt spid="1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a:extLst>
              <a:ext uri="{FF2B5EF4-FFF2-40B4-BE49-F238E27FC236}">
                <a16:creationId xmlns:a16="http://schemas.microsoft.com/office/drawing/2014/main" id="{45AB71F9-CC3E-4FDD-81FB-FD8BFF10A258}"/>
              </a:ext>
            </a:extLst>
          </p:cNvPr>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7C54E222-33B6-4B1A-913E-F803F407D14D}"/>
              </a:ext>
            </a:extLst>
          </p:cNvPr>
          <p:cNvSpPr>
            <a:spLocks noChangeArrowheads="1"/>
          </p:cNvSpPr>
          <p:nvPr/>
        </p:nvSpPr>
        <p:spPr bwMode="auto">
          <a:xfrm>
            <a:off x="2006330" y="1523718"/>
            <a:ext cx="93296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r>
              <a:rPr lang="vi-VN" altLang="en-US" sz="3200" b="1">
                <a:latin typeface="Times New Roman" panose="02020603050405020304" pitchFamily="18" charset="0"/>
                <a:cs typeface="Times New Roman" panose="02020603050405020304" pitchFamily="18" charset="0"/>
              </a:rPr>
              <a:t>Câu 2: Theo em, người công dân số Một trong vở kịch này là ai?</a:t>
            </a:r>
          </a:p>
        </p:txBody>
      </p:sp>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FA32C7-1EAF-4653-8890-B6587A1C3075}"/>
              </a:ext>
            </a:extLst>
          </p:cNvPr>
          <p:cNvSpPr txBox="1"/>
          <p:nvPr/>
        </p:nvSpPr>
        <p:spPr>
          <a:xfrm>
            <a:off x="4275307" y="3085777"/>
            <a:ext cx="6099242" cy="2958502"/>
          </a:xfrm>
          <a:prstGeom prst="rect">
            <a:avLst/>
          </a:prstGeom>
          <a:noFill/>
        </p:spPr>
        <p:txBody>
          <a:bodyPr wrap="square">
            <a:spAutoFit/>
          </a:bodyPr>
          <a:lstStyle/>
          <a:p>
            <a:pPr lvl="1">
              <a:lnSpc>
                <a:spcPct val="150000"/>
              </a:lnSpc>
              <a:defRPr/>
            </a:pPr>
            <a:r>
              <a:rPr lang="en-US" sz="3200" b="1">
                <a:latin typeface="Times New Roman" pitchFamily="18" charset="0"/>
                <a:cs typeface="Times New Roman" pitchFamily="18" charset="0"/>
              </a:rPr>
              <a:t>A. anh Mai</a:t>
            </a:r>
          </a:p>
          <a:p>
            <a:pPr lvl="1">
              <a:lnSpc>
                <a:spcPct val="150000"/>
              </a:lnSpc>
              <a:defRPr/>
            </a:pPr>
            <a:r>
              <a:rPr lang="en-US" sz="3200" b="1">
                <a:latin typeface="Times New Roman" pitchFamily="18" charset="0"/>
                <a:cs typeface="Times New Roman" pitchFamily="18" charset="0"/>
              </a:rPr>
              <a:t>B. anh Thành</a:t>
            </a:r>
          </a:p>
          <a:p>
            <a:pPr lvl="1">
              <a:lnSpc>
                <a:spcPct val="150000"/>
              </a:lnSpc>
              <a:defRPr/>
            </a:pPr>
            <a:r>
              <a:rPr lang="en-US" sz="3200" b="1">
                <a:latin typeface="Times New Roman" pitchFamily="18" charset="0"/>
                <a:cs typeface="Times New Roman" pitchFamily="18" charset="0"/>
              </a:rPr>
              <a:t>C. anh Lê</a:t>
            </a:r>
          </a:p>
          <a:p>
            <a:pPr lvl="1">
              <a:lnSpc>
                <a:spcPct val="150000"/>
              </a:lnSpc>
              <a:defRPr/>
            </a:pPr>
            <a:r>
              <a:rPr lang="en-US" sz="3200" b="1">
                <a:latin typeface="Times New Roman" pitchFamily="18" charset="0"/>
                <a:cs typeface="Times New Roman" pitchFamily="18" charset="0"/>
              </a:rPr>
              <a:t>D. Tất cả các anh</a:t>
            </a:r>
          </a:p>
        </p:txBody>
      </p:sp>
    </p:spTree>
    <p:extLst>
      <p:ext uri="{BB962C8B-B14F-4D97-AF65-F5344CB8AC3E}">
        <p14:creationId xmlns:p14="http://schemas.microsoft.com/office/powerpoint/2010/main" val="46721546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2">
                                            <p:txEl>
                                              <p:pRg st="1" end="1"/>
                                            </p:txEl>
                                          </p:spTgt>
                                        </p:tgtEl>
                                        <p:attrNameLst>
                                          <p:attrName>style.color</p:attrName>
                                        </p:attrNameLst>
                                      </p:cBhvr>
                                      <p:to>
                                        <p:clrVal>
                                          <a:srgbClr val="FF0000"/>
                                        </p:clrVal>
                                      </p:to>
                                    </p:set>
                                    <p:set>
                                      <p:cBhvr>
                                        <p:cTn id="19" dur="500" fill="hold"/>
                                        <p:tgtEl>
                                          <p:spTgt spid="12">
                                            <p:txEl>
                                              <p:pRg st="1" end="1"/>
                                            </p:txEl>
                                          </p:spTgt>
                                        </p:tgtEl>
                                        <p:attrNameLst>
                                          <p:attrName>fillcolor</p:attrName>
                                        </p:attrNameLst>
                                      </p:cBhvr>
                                      <p:to>
                                        <p:clrVal>
                                          <a:srgbClr val="FF0000"/>
                                        </p:clrVal>
                                      </p:to>
                                    </p:set>
                                    <p:set>
                                      <p:cBhvr>
                                        <p:cTn id="20" dur="500" fill="hold"/>
                                        <p:tgtEl>
                                          <p:spTgt spid="12">
                                            <p:txEl>
                                              <p:pRg st="1" end="1"/>
                                            </p:txEl>
                                          </p:spTgt>
                                        </p:tgtEl>
                                        <p:attrNameLst>
                                          <p:attrName>fill.type</p:attrName>
                                        </p:attrNameLst>
                                      </p:cBhvr>
                                      <p:to>
                                        <p:strVal val="solid"/>
                                      </p:to>
                                    </p:set>
                                  </p:childTnLst>
                                </p:cTn>
                              </p:par>
                              <p:par>
                                <p:cTn id="21" presetID="14" presetClass="exit" presetSubtype="10" fill="hold" nodeType="withEffect">
                                  <p:stCondLst>
                                    <p:cond delay="0"/>
                                  </p:stCondLst>
                                  <p:childTnLst>
                                    <p:animEffect transition="out" filter="randombar(horizontal)">
                                      <p:cBhvr>
                                        <p:cTn id="22" dur="500"/>
                                        <p:tgtEl>
                                          <p:spTgt spid="12">
                                            <p:txEl>
                                              <p:pRg st="0" end="0"/>
                                            </p:txEl>
                                          </p:spTgt>
                                        </p:tgtEl>
                                      </p:cBhvr>
                                    </p:animEffect>
                                    <p:set>
                                      <p:cBhvr>
                                        <p:cTn id="23" dur="1" fill="hold">
                                          <p:stCondLst>
                                            <p:cond delay="499"/>
                                          </p:stCondLst>
                                        </p:cTn>
                                        <p:tgtEl>
                                          <p:spTgt spid="12">
                                            <p:txEl>
                                              <p:pRg st="0" end="0"/>
                                            </p:txEl>
                                          </p:spTgt>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12">
                                            <p:txEl>
                                              <p:pRg st="2" end="2"/>
                                            </p:txEl>
                                          </p:spTgt>
                                        </p:tgtEl>
                                      </p:cBhvr>
                                    </p:animEffect>
                                    <p:set>
                                      <p:cBhvr>
                                        <p:cTn id="26" dur="1" fill="hold">
                                          <p:stCondLst>
                                            <p:cond delay="499"/>
                                          </p:stCondLst>
                                        </p:cTn>
                                        <p:tgtEl>
                                          <p:spTgt spid="12">
                                            <p:txEl>
                                              <p:pRg st="2" end="2"/>
                                            </p:txEl>
                                          </p:spTgt>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12">
                                            <p:txEl>
                                              <p:pRg st="3" end="3"/>
                                            </p:txEl>
                                          </p:spTgt>
                                        </p:tgtEl>
                                      </p:cBhvr>
                                    </p:animEffect>
                                    <p:set>
                                      <p:cBhvr>
                                        <p:cTn id="29" dur="1" fill="hold">
                                          <p:stCondLst>
                                            <p:cond delay="4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a:extLst>
              <a:ext uri="{FF2B5EF4-FFF2-40B4-BE49-F238E27FC236}">
                <a16:creationId xmlns:a16="http://schemas.microsoft.com/office/drawing/2014/main" id="{45AB71F9-CC3E-4FDD-81FB-FD8BFF10A258}"/>
              </a:ext>
            </a:extLst>
          </p:cNvPr>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7C54E222-33B6-4B1A-913E-F803F407D14D}"/>
              </a:ext>
            </a:extLst>
          </p:cNvPr>
          <p:cNvSpPr>
            <a:spLocks noChangeArrowheads="1"/>
          </p:cNvSpPr>
          <p:nvPr/>
        </p:nvSpPr>
        <p:spPr bwMode="auto">
          <a:xfrm>
            <a:off x="2006330" y="1476384"/>
            <a:ext cx="93296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a:defRPr/>
            </a:pPr>
            <a:r>
              <a:rPr lang="en-US" sz="3200" b="1">
                <a:latin typeface="Times New Roman" pitchFamily="18" charset="0"/>
                <a:cs typeface="Times New Roman" pitchFamily="18" charset="0"/>
              </a:rPr>
              <a:t>Câu 3: </a:t>
            </a:r>
            <a:r>
              <a:rPr lang="vi-VN" sz="3200" b="1">
                <a:latin typeface="Times New Roman" pitchFamily="18" charset="0"/>
                <a:cs typeface="Times New Roman" pitchFamily="18" charset="0"/>
              </a:rPr>
              <a:t>Quyết tâm của anh Thành đi tìm đường cứu được thể hiện qua những lời nói, cử chỉ nào ?</a:t>
            </a:r>
          </a:p>
          <a:p>
            <a:pPr>
              <a:defRPr/>
            </a:pPr>
            <a:endParaRPr lang="en-US" sz="3600" b="1">
              <a:effectLst>
                <a:outerShdw blurRad="38100" dist="38100" dir="2700000" algn="tl">
                  <a:srgbClr val="C0C0C0"/>
                </a:outerShdw>
              </a:effectLst>
              <a:latin typeface="Times New Roman" pitchFamily="18" charset="0"/>
            </a:endParaRPr>
          </a:p>
        </p:txBody>
      </p:sp>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FA32C7-1EAF-4653-8890-B6587A1C3075}"/>
              </a:ext>
            </a:extLst>
          </p:cNvPr>
          <p:cNvSpPr txBox="1"/>
          <p:nvPr/>
        </p:nvSpPr>
        <p:spPr>
          <a:xfrm>
            <a:off x="107004" y="2901454"/>
            <a:ext cx="11780196" cy="3539430"/>
          </a:xfrm>
          <a:prstGeom prst="rect">
            <a:avLst/>
          </a:prstGeom>
          <a:noFill/>
        </p:spPr>
        <p:txBody>
          <a:bodyPr wrap="square">
            <a:spAutoFit/>
          </a:bodyPr>
          <a:lstStyle/>
          <a:p>
            <a:pPr lvl="1" algn="just">
              <a:defRPr/>
            </a:pPr>
            <a:r>
              <a:rPr lang="vi-VN" sz="3200" b="1">
                <a:latin typeface="Times New Roman" pitchFamily="18" charset="0"/>
                <a:cs typeface="Times New Roman" pitchFamily="18" charset="0"/>
              </a:rPr>
              <a:t>A. Để giành lại non song, chỉ có hùng tâm tráng khí chưa đủ, phải có trí, có lực.</a:t>
            </a:r>
          </a:p>
          <a:p>
            <a:pPr lvl="1" algn="just">
              <a:defRPr/>
            </a:pPr>
            <a:r>
              <a:rPr lang="en-US" sz="3200" b="1">
                <a:latin typeface="Times New Roman" pitchFamily="18" charset="0"/>
                <a:cs typeface="Times New Roman" pitchFamily="18" charset="0"/>
              </a:rPr>
              <a:t>B. </a:t>
            </a:r>
            <a:r>
              <a:rPr lang="vi-VN" sz="3200" b="1">
                <a:latin typeface="Times New Roman" pitchFamily="18" charset="0"/>
                <a:cs typeface="Times New Roman" pitchFamily="18" charset="0"/>
              </a:rPr>
              <a:t>Tôi muốn sang nước họ…học cái trí khôn của họ để về cứu dân mình; làm thân nô lệ…yên phận nô lệ thì mãi mãi là đầy tớ cho người ta.</a:t>
            </a:r>
          </a:p>
          <a:p>
            <a:pPr lvl="1" algn="just">
              <a:defRPr/>
            </a:pPr>
            <a:r>
              <a:rPr lang="en-US" sz="3200" b="1">
                <a:latin typeface="Times New Roman" pitchFamily="18" charset="0"/>
                <a:cs typeface="Times New Roman" pitchFamily="18" charset="0"/>
              </a:rPr>
              <a:t>C. Xòe hai bàn tay ra: “Tiền đây chứ đâu?”</a:t>
            </a:r>
          </a:p>
          <a:p>
            <a:pPr lvl="1" algn="just">
              <a:defRPr/>
            </a:pPr>
            <a:r>
              <a:rPr lang="pt-BR" sz="3200" b="1">
                <a:latin typeface="Times New Roman" pitchFamily="18" charset="0"/>
                <a:cs typeface="Times New Roman" pitchFamily="18" charset="0"/>
              </a:rPr>
              <a:t>D. Cả A, B, C đều đúng.</a:t>
            </a:r>
          </a:p>
        </p:txBody>
      </p:sp>
    </p:spTree>
    <p:extLst>
      <p:ext uri="{BB962C8B-B14F-4D97-AF65-F5344CB8AC3E}">
        <p14:creationId xmlns:p14="http://schemas.microsoft.com/office/powerpoint/2010/main" val="99940653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5" dur="500"/>
                                        <p:tgtEl>
                                          <p:spTgt spid="12">
                                            <p:txEl>
                                              <p:pRg st="1" end="1"/>
                                            </p:txEl>
                                          </p:spTgt>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8" dur="500"/>
                                        <p:tgtEl>
                                          <p:spTgt spid="12">
                                            <p:txEl>
                                              <p:pRg st="2" end="2"/>
                                            </p:txEl>
                                          </p:spTgt>
                                        </p:tgtEl>
                                      </p:cBhvr>
                                    </p:animEffect>
                                  </p:childTnLst>
                                </p:cTn>
                              </p:par>
                              <p:par>
                                <p:cTn id="19" presetID="14" presetClass="entr" presetSubtype="10" fill="hold" grpId="1" nodeType="withEffect">
                                  <p:stCondLst>
                                    <p:cond delay="0"/>
                                  </p:stCondLst>
                                  <p:iterate type="lt">
                                    <p:tmPct val="0"/>
                                  </p:iterate>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1" dur="500"/>
                                        <p:tgtEl>
                                          <p:spTgt spid="1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nodeType="clickEffect">
                                  <p:stCondLst>
                                    <p:cond delay="0"/>
                                  </p:stCondLst>
                                  <p:iterate type="lt">
                                    <p:tmPct val="4000"/>
                                  </p:iterate>
                                  <p:childTnLst>
                                    <p:set>
                                      <p:cBhvr override="childStyle">
                                        <p:cTn id="25" dur="500" fill="hold"/>
                                        <p:tgtEl>
                                          <p:spTgt spid="12">
                                            <p:txEl>
                                              <p:pRg st="3" end="3"/>
                                            </p:txEl>
                                          </p:spTgt>
                                        </p:tgtEl>
                                        <p:attrNameLst>
                                          <p:attrName>style.color</p:attrName>
                                        </p:attrNameLst>
                                      </p:cBhvr>
                                      <p:to>
                                        <p:clrVal>
                                          <a:srgbClr val="FF0000"/>
                                        </p:clrVal>
                                      </p:to>
                                    </p:set>
                                    <p:set>
                                      <p:cBhvr>
                                        <p:cTn id="26" dur="500" fill="hold"/>
                                        <p:tgtEl>
                                          <p:spTgt spid="12">
                                            <p:txEl>
                                              <p:pRg st="3" end="3"/>
                                            </p:txEl>
                                          </p:spTgt>
                                        </p:tgtEl>
                                        <p:attrNameLst>
                                          <p:attrName>fillcolor</p:attrName>
                                        </p:attrNameLst>
                                      </p:cBhvr>
                                      <p:to>
                                        <p:clrVal>
                                          <a:srgbClr val="FF0000"/>
                                        </p:clrVal>
                                      </p:to>
                                    </p:set>
                                    <p:set>
                                      <p:cBhvr>
                                        <p:cTn id="27" dur="500" fill="hold"/>
                                        <p:tgtEl>
                                          <p:spTgt spid="1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2"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5041944" y="1516460"/>
            <a:ext cx="6683674" cy="4235744"/>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BD621C8-99DE-467B-8442-492DE082ECFF}"/>
              </a:ext>
            </a:extLst>
          </p:cNvPr>
          <p:cNvSpPr/>
          <p:nvPr/>
        </p:nvSpPr>
        <p:spPr>
          <a:xfrm rot="11292837">
            <a:off x="5232057" y="1785945"/>
            <a:ext cx="6239196" cy="3716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C13373-4AFA-4B4E-8E19-2F4BE1FDA691}"/>
              </a:ext>
            </a:extLst>
          </p:cNvPr>
          <p:cNvSpPr/>
          <p:nvPr/>
        </p:nvSpPr>
        <p:spPr>
          <a:xfrm>
            <a:off x="6130068" y="2543982"/>
            <a:ext cx="4137671"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a:t>
            </a: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húc mừng</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các bạn nhé !</a:t>
            </a:r>
            <a:endPar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extLst>
      <p:ext uri="{BB962C8B-B14F-4D97-AF65-F5344CB8AC3E}">
        <p14:creationId xmlns:p14="http://schemas.microsoft.com/office/powerpoint/2010/main" val="26421233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5120068" y="1402398"/>
            <a:ext cx="6858000" cy="40532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3" name="Picture 2">
            <a:extLst>
              <a:ext uri="{FF2B5EF4-FFF2-40B4-BE49-F238E27FC236}">
                <a16:creationId xmlns:a16="http://schemas.microsoft.com/office/drawing/2014/main" id="{D8394505-D93C-42F1-936B-5B0FDF83D1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56792" y1="4748" x2="57514" y2="13947"/>
                        <a14:foregroundMark x1="43497" y1="24481" x2="54624" y2="17507"/>
                        <a14:foregroundMark x1="35260" y1="29970" x2="35549" y2="35312"/>
                        <a14:backgroundMark x1="17775" y1="15579" x2="10694" y2="62315"/>
                        <a14:backgroundMark x1="24711" y1="49703" x2="32370" y2="67062"/>
                        <a14:backgroundMark x1="34827" y1="67507" x2="39595" y2="68694"/>
                        <a14:backgroundMark x1="84827" y1="37537" x2="97543" y2="67656"/>
                        <a14:backgroundMark x1="43931" y1="16914" x2="34104" y2="27893"/>
                        <a14:backgroundMark x1="45954" y1="17211" x2="38150" y2="25074"/>
                        <a14:backgroundMark x1="45376" y1="18843" x2="41329" y2="22552"/>
                      </a14:backgroundRemoval>
                    </a14:imgEffect>
                    <a14:imgEffect>
                      <a14:sharpenSoften amount="25000"/>
                    </a14:imgEffect>
                    <a14:imgEffect>
                      <a14:brightnessContrast contrast="20000"/>
                    </a14:imgEffect>
                  </a14:imgLayer>
                </a14:imgProps>
              </a:ext>
            </a:extLst>
          </a:blip>
          <a:stretch>
            <a:fillRect/>
          </a:stretch>
        </p:blipFill>
        <p:spPr>
          <a:xfrm>
            <a:off x="5535384" y="438495"/>
            <a:ext cx="6591300" cy="6419850"/>
          </a:xfrm>
          <a:prstGeom prst="rect">
            <a:avLst/>
          </a:prstGeom>
          <a:effectLst>
            <a:glow rad="228600">
              <a:srgbClr val="1C4439">
                <a:alpha val="40000"/>
              </a:srgbClr>
            </a:glow>
          </a:effectLst>
        </p:spPr>
      </p:pic>
      <p:pic>
        <p:nvPicPr>
          <p:cNvPr id="16" name="Picture 15">
            <a:extLst>
              <a:ext uri="{FF2B5EF4-FFF2-40B4-BE49-F238E27FC236}">
                <a16:creationId xmlns:a16="http://schemas.microsoft.com/office/drawing/2014/main" id="{F984D1C9-6958-469C-B185-A542C9A972DE}"/>
              </a:ext>
            </a:extLst>
          </p:cNvPr>
          <p:cNvPicPr>
            <a:picLocks noChangeAspect="1"/>
          </p:cNvPicPr>
          <p:nvPr/>
        </p:nvPicPr>
        <p:blipFill rotWithShape="1">
          <a:blip r:embed="rId7">
            <a:extLst>
              <a:ext uri="{28A0092B-C50C-407E-A947-70E740481C1C}">
                <a14:useLocalDpi xmlns:a14="http://schemas.microsoft.com/office/drawing/2010/main" val="0"/>
              </a:ext>
            </a:extLst>
          </a:blip>
          <a:srcRect r="18743" b="31072"/>
          <a:stretch/>
        </p:blipFill>
        <p:spPr>
          <a:xfrm>
            <a:off x="1160155" y="169047"/>
            <a:ext cx="5632532" cy="2084296"/>
          </a:xfrm>
          <a:prstGeom prst="rect">
            <a:avLst/>
          </a:prstGeom>
        </p:spPr>
      </p:pic>
      <p:pic>
        <p:nvPicPr>
          <p:cNvPr id="18" name="Picture 17">
            <a:extLst>
              <a:ext uri="{FF2B5EF4-FFF2-40B4-BE49-F238E27FC236}">
                <a16:creationId xmlns:a16="http://schemas.microsoft.com/office/drawing/2014/main" id="{B8E41EA5-68F0-4A50-B56E-8344E3C5E739}"/>
              </a:ext>
            </a:extLst>
          </p:cNvPr>
          <p:cNvPicPr>
            <a:picLocks noChangeAspect="1"/>
          </p:cNvPicPr>
          <p:nvPr/>
        </p:nvPicPr>
        <p:blipFill rotWithShape="1">
          <a:blip r:embed="rId8">
            <a:extLst>
              <a:ext uri="{28A0092B-C50C-407E-A947-70E740481C1C}">
                <a14:useLocalDpi xmlns:a14="http://schemas.microsoft.com/office/drawing/2010/main" val="0"/>
              </a:ext>
            </a:extLst>
          </a:blip>
          <a:srcRect r="32857" b="21011"/>
          <a:stretch/>
        </p:blipFill>
        <p:spPr>
          <a:xfrm>
            <a:off x="-304799" y="1771859"/>
            <a:ext cx="8186056" cy="224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544749"/>
            <a:ext cx="12192001" cy="577823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grpSp>
        <p:nvGrpSpPr>
          <p:cNvPr id="2" name="Group 1">
            <a:extLst>
              <a:ext uri="{FF2B5EF4-FFF2-40B4-BE49-F238E27FC236}">
                <a16:creationId xmlns:a16="http://schemas.microsoft.com/office/drawing/2014/main" id="{27EB952D-28DC-4DF1-9528-22D77F7591E8}"/>
              </a:ext>
            </a:extLst>
          </p:cNvPr>
          <p:cNvGrpSpPr/>
          <p:nvPr/>
        </p:nvGrpSpPr>
        <p:grpSpPr>
          <a:xfrm>
            <a:off x="228599" y="627307"/>
            <a:ext cx="4876800" cy="5742354"/>
            <a:chOff x="228599" y="627307"/>
            <a:chExt cx="4876800" cy="5742354"/>
          </a:xfrm>
        </p:grpSpPr>
        <p:pic>
          <p:nvPicPr>
            <p:cNvPr id="3" name="Picture 2">
              <a:extLst>
                <a:ext uri="{FF2B5EF4-FFF2-40B4-BE49-F238E27FC236}">
                  <a16:creationId xmlns:a16="http://schemas.microsoft.com/office/drawing/2014/main" id="{C0EBBCE5-8467-4D27-8439-B2D33E730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627307"/>
              <a:ext cx="48768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283E2DA7-9167-46EF-A4F2-F0FCF13C99E2}"/>
                </a:ext>
              </a:extLst>
            </p:cNvPr>
            <p:cNvSpPr txBox="1"/>
            <p:nvPr/>
          </p:nvSpPr>
          <p:spPr>
            <a:xfrm>
              <a:off x="800098" y="5415554"/>
              <a:ext cx="3733801" cy="954107"/>
            </a:xfrm>
            <a:prstGeom prst="rect">
              <a:avLst/>
            </a:prstGeom>
            <a:noFill/>
          </p:spPr>
          <p:txBody>
            <a:bodyPr wrap="square" rtlCol="0">
              <a:spAutoFit/>
            </a:bodyPr>
            <a:lstStyle/>
            <a:p>
              <a:pPr algn="ctr"/>
              <a:r>
                <a:rPr lang="vi-VN" sz="2800" b="1">
                  <a:ln>
                    <a:solidFill>
                      <a:sysClr val="windowText" lastClr="000000"/>
                    </a:solidFill>
                  </a:ln>
                  <a:solidFill>
                    <a:srgbClr val="3E8606"/>
                  </a:solidFill>
                  <a:effectLst>
                    <a:outerShdw blurRad="38100" dist="38100" dir="2700000" algn="tl">
                      <a:srgbClr val="000000">
                        <a:alpha val="43137"/>
                      </a:srgbClr>
                    </a:outerShdw>
                  </a:effectLst>
                  <a:latin typeface="iCiel Pony" panose="02000000000000000000" pitchFamily="2" charset="0"/>
                </a:rPr>
                <a:t>Trần Thủ Độ</a:t>
              </a:r>
            </a:p>
            <a:p>
              <a:pPr algn="ctr"/>
              <a:r>
                <a:rPr lang="vi-VN" sz="2800" b="1">
                  <a:ln>
                    <a:solidFill>
                      <a:sysClr val="windowText" lastClr="000000"/>
                    </a:solidFill>
                  </a:ln>
                  <a:solidFill>
                    <a:srgbClr val="3E8606"/>
                  </a:solidFill>
                  <a:effectLst>
                    <a:outerShdw blurRad="38100" dist="38100" dir="2700000" algn="tl">
                      <a:srgbClr val="000000">
                        <a:alpha val="43137"/>
                      </a:srgbClr>
                    </a:outerShdw>
                  </a:effectLst>
                  <a:latin typeface="iCiel Pony" panose="02000000000000000000" pitchFamily="2" charset="0"/>
                </a:rPr>
                <a:t>(1194 -1264)</a:t>
              </a:r>
            </a:p>
          </p:txBody>
        </p:sp>
      </p:grpSp>
      <p:sp>
        <p:nvSpPr>
          <p:cNvPr id="5" name="TextBox 4">
            <a:extLst>
              <a:ext uri="{FF2B5EF4-FFF2-40B4-BE49-F238E27FC236}">
                <a16:creationId xmlns:a16="http://schemas.microsoft.com/office/drawing/2014/main" id="{8E143F41-B42A-4A2D-8D3A-03A479C2CA8F}"/>
              </a:ext>
            </a:extLst>
          </p:cNvPr>
          <p:cNvSpPr txBox="1"/>
          <p:nvPr/>
        </p:nvSpPr>
        <p:spPr>
          <a:xfrm>
            <a:off x="5333997" y="627307"/>
            <a:ext cx="6629403" cy="5185009"/>
          </a:xfrm>
          <a:prstGeom prst="rect">
            <a:avLst/>
          </a:prstGeom>
          <a:noFill/>
        </p:spPr>
        <p:txBody>
          <a:bodyPr wrap="square" rtlCol="0">
            <a:spAutoFit/>
          </a:bodyPr>
          <a:lstStyle/>
          <a:p>
            <a:pPr marL="285750" indent="-285750" algn="just">
              <a:lnSpc>
                <a:spcPct val="150000"/>
              </a:lnSpc>
              <a:buFontTx/>
              <a:buChar char="-"/>
            </a:pPr>
            <a:r>
              <a:rPr lang="vi-VN" sz="3200" b="1">
                <a:latin typeface="+mj-lt"/>
              </a:rPr>
              <a:t>Là một nhà chính trị mưu lược, tài giỏi sống vào cuối thời Lý, đầu thời Trần.</a:t>
            </a:r>
          </a:p>
          <a:p>
            <a:pPr marL="285750" indent="-285750" algn="just">
              <a:lnSpc>
                <a:spcPct val="150000"/>
              </a:lnSpc>
              <a:buFontTx/>
              <a:buChar char="-"/>
            </a:pPr>
            <a:r>
              <a:rPr lang="vi-VN" sz="3200" b="1">
                <a:latin typeface="+mj-lt"/>
              </a:rPr>
              <a:t>Là người có công lớn lập nên nhà Trần.</a:t>
            </a:r>
          </a:p>
          <a:p>
            <a:pPr marL="285750" indent="-285750" algn="just">
              <a:lnSpc>
                <a:spcPct val="150000"/>
              </a:lnSpc>
              <a:buFontTx/>
              <a:buChar char="-"/>
            </a:pPr>
            <a:r>
              <a:rPr lang="vi-VN" sz="3200" b="1">
                <a:latin typeface="+mj-lt"/>
              </a:rPr>
              <a:t>Là tấm gương sáng về sự nghiêm minh, chính trực.</a:t>
            </a:r>
            <a:endParaRPr lang="en-US" sz="3200" b="1">
              <a:latin typeface="+mj-lt"/>
            </a:endParaRPr>
          </a:p>
        </p:txBody>
      </p:sp>
    </p:spTree>
    <p:extLst>
      <p:ext uri="{BB962C8B-B14F-4D97-AF65-F5344CB8AC3E}">
        <p14:creationId xmlns:p14="http://schemas.microsoft.com/office/powerpoint/2010/main" val="2035907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0617-11人教版初九年级语文《故乡》PPT课件"/>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1218</Words>
  <Application>Microsoft Office PowerPoint</Application>
  <PresentationFormat>Widescreen</PresentationFormat>
  <Paragraphs>125</Paragraphs>
  <Slides>29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等线</vt:lpstr>
      <vt:lpstr>等线 Light</vt:lpstr>
      <vt:lpstr>Arial</vt:lpstr>
      <vt:lpstr>Calibri</vt:lpstr>
      <vt:lpstr>iCiel Fairy Tales</vt:lpstr>
      <vt:lpstr>iCiel Gotham Ultra</vt:lpstr>
      <vt:lpstr>iCiel Pony</vt:lpstr>
      <vt:lpstr>Symbol</vt:lpstr>
      <vt:lpstr>Times New Roman</vt:lpstr>
      <vt:lpstr>UTM Candombe</vt:lpstr>
      <vt:lpstr>字魂55号-龙吟手书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5-0617-11人教版初九年级语文《故乡》PPT课件</dc:title>
  <dc:creator>Administrator</dc:creator>
  <cp:lastModifiedBy>Administrator</cp:lastModifiedBy>
  <cp:revision>38</cp:revision>
  <dcterms:created xsi:type="dcterms:W3CDTF">2019-06-17T08:03:39Z</dcterms:created>
  <dcterms:modified xsi:type="dcterms:W3CDTF">2024-01-22T13:36:58Z</dcterms:modified>
</cp:coreProperties>
</file>