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4" r:id="rId2"/>
    <p:sldId id="257" r:id="rId3"/>
    <p:sldId id="258" r:id="rId4"/>
    <p:sldId id="259" r:id="rId5"/>
    <p:sldId id="264" r:id="rId6"/>
    <p:sldId id="266" r:id="rId7"/>
    <p:sldId id="268" r:id="rId8"/>
    <p:sldId id="271" r:id="rId9"/>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2FA"/>
    <a:srgbClr val="EEB8F2"/>
    <a:srgbClr val="EBAAF0"/>
    <a:srgbClr val="CC27D9"/>
    <a:srgbClr val="A71FB1"/>
    <a:srgbClr val="E590EC"/>
    <a:srgbClr val="E824B5"/>
    <a:srgbClr val="F6BB00"/>
    <a:srgbClr val="A9DA74"/>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Nếu GV giới</a:t>
            </a:r>
            <a:r>
              <a:rPr lang="en-US" baseline="0" smtClean="0"/>
              <a:t> thiệu bài hát, có thể mở youtube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5/15/2024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61345"/>
            <a:ext cx="7304442"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TRƯỜNG MẾN YÊU</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smtClean="0">
                <a:solidFill>
                  <a:srgbClr val="A71FB1"/>
                </a:solidFill>
                <a:latin typeface="Arial-Rounded" pitchFamily="34" charset="0"/>
                <a:ea typeface="Arial-Rounded" pitchFamily="34" charset="0"/>
                <a:cs typeface="Arial-Rounded" pitchFamily="34" charset="0"/>
              </a:rPr>
              <a:t>TÔI ĐI HỌC</a:t>
            </a:r>
            <a:endParaRPr lang="en-US" sz="36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659634" y="-848744"/>
            <a:ext cx="2469633" cy="2296731"/>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2700" y="178394"/>
            <a:ext cx="1341530" cy="1107911"/>
          </a:xfrm>
          <a:prstGeom prst="rect">
            <a:avLst/>
          </a:prstGeom>
          <a:noFill/>
        </p:spPr>
        <p:txBody>
          <a:bodyPr wrap="square" lIns="91354" tIns="45678" rIns="91354" bIns="45678" rtlCol="0">
            <a:spAutoFit/>
          </a:bodyPr>
          <a:lstStyle/>
          <a:p>
            <a:pPr algn="ctr"/>
            <a:r>
              <a:rPr lang="en-US" sz="6600" b="1">
                <a:solidFill>
                  <a:srgbClr val="7030A0"/>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57562"/>
            <a:ext cx="6781800" cy="584763"/>
          </a:xfrm>
          <a:prstGeom prst="rect">
            <a:avLst/>
          </a:prstGeom>
          <a:solidFill>
            <a:srgbClr val="EBAAF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264888" y="2458831"/>
            <a:ext cx="8610600"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Cô giáo (………..) nhìn các bạn chơi ở sân trường.</a:t>
            </a:r>
            <a:endParaRPr lang="en-US" sz="3200" b="1">
              <a:latin typeface="Arial-Rounded" pitchFamily="34" charset="0"/>
              <a:ea typeface="Arial-Rounded" pitchFamily="34" charset="0"/>
              <a:cs typeface="Arial-Rounded" pitchFamily="34" charset="0"/>
            </a:endParaRPr>
          </a:p>
        </p:txBody>
      </p:sp>
      <p:sp>
        <p:nvSpPr>
          <p:cNvPr id="12" name="TextBox 11"/>
          <p:cNvSpPr txBox="1"/>
          <p:nvPr/>
        </p:nvSpPr>
        <p:spPr>
          <a:xfrm>
            <a:off x="5502985" y="1457562"/>
            <a:ext cx="2112818" cy="584763"/>
          </a:xfrm>
          <a:prstGeom prst="rect">
            <a:avLst/>
          </a:prstGeom>
          <a:solidFill>
            <a:srgbClr val="EBAAF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xa lạ</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57562"/>
            <a:ext cx="2112818" cy="584763"/>
          </a:xfrm>
          <a:prstGeom prst="rect">
            <a:avLst/>
          </a:prstGeom>
          <a:solidFill>
            <a:srgbClr val="EBAAF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buổi mai</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484418" y="1457561"/>
            <a:ext cx="1600200" cy="584763"/>
          </a:xfrm>
          <a:prstGeom prst="rect">
            <a:avLst/>
          </a:prstGeom>
          <a:solidFill>
            <a:srgbClr val="EBAAF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â</a:t>
            </a:r>
            <a:r>
              <a:rPr lang="en-US" sz="3200" b="1" smtClean="0">
                <a:latin typeface="Arial-Rounded" pitchFamily="34" charset="0"/>
                <a:ea typeface="Arial-Rounded" pitchFamily="34" charset="0"/>
                <a:cs typeface="Arial-Rounded" pitchFamily="34" charset="0"/>
              </a:rPr>
              <a:t>u yếm</a:t>
            </a:r>
            <a:endParaRPr lang="en-US" sz="3200" b="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6200" y="3292554"/>
            <a:ext cx="9067800" cy="1107996"/>
          </a:xfrm>
          <a:prstGeom prst="rect">
            <a:avLst/>
          </a:prstGeom>
        </p:spPr>
        <p:txBody>
          <a:bodyPr wrap="square">
            <a:spAutoFit/>
          </a:bodyPr>
          <a:lstStyle/>
          <a:p>
            <a:pPr algn="just"/>
            <a:r>
              <a:rPr lang="vi-VN" sz="3500" b="1">
                <a:solidFill>
                  <a:srgbClr val="7030A0"/>
                </a:solidFill>
                <a:latin typeface="HP001 4 hàng" pitchFamily="34" charset="0"/>
              </a:rPr>
              <a:t> </a:t>
            </a:r>
            <a:r>
              <a:rPr lang="vi-VN" sz="6600" b="1" smtClean="0">
                <a:solidFill>
                  <a:srgbClr val="7030A0"/>
                </a:solidFill>
                <a:latin typeface="HP001 4 hàng" pitchFamily="34" charset="0"/>
              </a:rPr>
              <a:t>-</a:t>
            </a:r>
            <a:r>
              <a:rPr lang="vi-VN" sz="3500" b="1" smtClean="0">
                <a:solidFill>
                  <a:srgbClr val="7030A0"/>
                </a:solidFill>
                <a:latin typeface="HP001 4 hàng" pitchFamily="34" charset="0"/>
              </a:rPr>
              <a:t>  </a:t>
            </a:r>
            <a:r>
              <a:rPr lang="vi-VN" sz="3500" b="1">
                <a:solidFill>
                  <a:srgbClr val="7030A0"/>
                </a:solidFill>
                <a:latin typeface="HP001 4 hàng" pitchFamily="34" charset="0"/>
              </a:rPr>
              <a:t>Cô giáo âu </a:t>
            </a:r>
            <a:r>
              <a:rPr lang="el-GR" sz="3500" b="1">
                <a:solidFill>
                  <a:srgbClr val="7030A0"/>
                </a:solidFill>
                <a:latin typeface="HP001 4 hàng" pitchFamily="34" charset="0"/>
              </a:rPr>
              <a:t>ΐ</a:t>
            </a:r>
            <a:r>
              <a:rPr lang="vi-VN" sz="3500" b="1">
                <a:solidFill>
                  <a:srgbClr val="7030A0"/>
                </a:solidFill>
                <a:latin typeface="HP001 4 hàng" pitchFamily="34" charset="0"/>
              </a:rPr>
              <a:t>Ğm </a:t>
            </a:r>
            <a:r>
              <a:rPr lang="el-GR" sz="3500" b="1">
                <a:solidFill>
                  <a:srgbClr val="7030A0"/>
                </a:solidFill>
                <a:latin typeface="HP001 4 hàng" pitchFamily="34" charset="0"/>
              </a:rPr>
              <a:t>η</a:t>
            </a:r>
            <a:r>
              <a:rPr lang="vi-VN" sz="3500" b="1">
                <a:solidFill>
                  <a:srgbClr val="7030A0"/>
                </a:solidFill>
                <a:latin typeface="HP001 4 hàng" pitchFamily="34" charset="0"/>
              </a:rPr>
              <a:t>ìn các bạn </a:t>
            </a:r>
            <a:r>
              <a:rPr lang="el-GR" sz="3500" b="1">
                <a:solidFill>
                  <a:srgbClr val="7030A0"/>
                </a:solidFill>
                <a:latin typeface="HP001 4 hàng" pitchFamily="34" charset="0"/>
              </a:rPr>
              <a:t>εΠ </a:t>
            </a:r>
            <a:r>
              <a:rPr lang="vi-VN" sz="3500" b="1">
                <a:solidFill>
                  <a:srgbClr val="7030A0"/>
                </a:solidFill>
                <a:latin typeface="HP001 4 hàng" pitchFamily="34" charset="0"/>
              </a:rPr>
              <a:t>ở </a:t>
            </a:r>
            <a:r>
              <a:rPr lang="vi-VN" sz="3500" b="1" smtClean="0">
                <a:solidFill>
                  <a:srgbClr val="7030A0"/>
                </a:solidFill>
                <a:latin typeface="HP001 4 hàng" pitchFamily="34" charset="0"/>
              </a:rPr>
              <a:t>sâ</a:t>
            </a:r>
            <a:r>
              <a:rPr lang="en-US" sz="3500" b="1" smtClean="0">
                <a:solidFill>
                  <a:srgbClr val="7030A0"/>
                </a:solidFill>
                <a:latin typeface="HP001 4 hàng" pitchFamily="34" charset="0"/>
              </a:rPr>
              <a:t>n</a:t>
            </a:r>
            <a:endParaRPr lang="en-US" sz="3500" b="1">
              <a:solidFill>
                <a:srgbClr val="7030A0"/>
              </a:solidFill>
              <a:latin typeface="HP001 4 hàng" pitchFamily="34" charset="0"/>
            </a:endParaRPr>
          </a:p>
        </p:txBody>
      </p:sp>
      <p:sp>
        <p:nvSpPr>
          <p:cNvPr id="18" name="Rectangle 17"/>
          <p:cNvSpPr/>
          <p:nvPr/>
        </p:nvSpPr>
        <p:spPr>
          <a:xfrm>
            <a:off x="228600" y="4273117"/>
            <a:ext cx="9067800" cy="630942"/>
          </a:xfrm>
          <a:prstGeom prst="rect">
            <a:avLst/>
          </a:prstGeom>
        </p:spPr>
        <p:txBody>
          <a:bodyPr wrap="square">
            <a:spAutoFit/>
          </a:bodyPr>
          <a:lstStyle/>
          <a:p>
            <a:pPr algn="just"/>
            <a:r>
              <a:rPr lang="vi-VN" sz="3500" b="1" smtClean="0">
                <a:solidFill>
                  <a:srgbClr val="7030A0"/>
                </a:solidFill>
                <a:latin typeface="HP001 4 hàng" pitchFamily="34" charset="0"/>
              </a:rPr>
              <a:t>ǇrưŊg</a:t>
            </a:r>
            <a:r>
              <a:rPr lang="en-US" sz="3500" b="1" smtClean="0">
                <a:solidFill>
                  <a:srgbClr val="7030A0"/>
                </a:solidFill>
                <a:latin typeface="HP001 4 hàng" pitchFamily="34" charset="0"/>
              </a:rPr>
              <a:t>.</a:t>
            </a:r>
            <a:r>
              <a:rPr lang="vi-VN"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61111E-6 1.32221E-6 L -0.18525 0.18968 " pathEditMode="relative" rAng="0" ptsTypes="AA">
                                      <p:cBhvr>
                                        <p:cTn id="36" dur="2000" fill="hold"/>
                                        <p:tgtEl>
                                          <p:spTgt spid="10"/>
                                        </p:tgtEl>
                                        <p:attrNameLst>
                                          <p:attrName>ppt_x</p:attrName>
                                          <p:attrName>ppt_y</p:attrName>
                                        </p:attrNameLst>
                                      </p:cBhvr>
                                      <p:rCtr x="-9271" y="9484"/>
                                    </p:animMotion>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sp>
        <p:nvSpPr>
          <p:cNvPr id="20" name="TextBox 19"/>
          <p:cNvSpPr txBox="1"/>
          <p:nvPr/>
        </p:nvSpPr>
        <p:spPr>
          <a:xfrm>
            <a:off x="2057400" y="1312671"/>
            <a:ext cx="4764231" cy="461653"/>
          </a:xfrm>
          <a:prstGeom prst="rect">
            <a:avLst/>
          </a:prstGeom>
          <a:noFill/>
          <a:ln>
            <a:solidFill>
              <a:schemeClr val="accent6"/>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đ</a:t>
            </a:r>
            <a:r>
              <a:rPr lang="en-US" sz="2400" smtClean="0">
                <a:latin typeface="Arial-Rounded" pitchFamily="34" charset="0"/>
                <a:ea typeface="Arial-Rounded" pitchFamily="34" charset="0"/>
                <a:cs typeface="Arial-Rounded" pitchFamily="34" charset="0"/>
              </a:rPr>
              <a:t>ông vui	thân thiện	sôi nổi</a:t>
            </a:r>
            <a:endParaRPr lang="en-US" sz="2400">
              <a:latin typeface="Arial-Rounded" pitchFamily="34" charset="0"/>
              <a:ea typeface="Arial-Rounded" pitchFamily="34" charset="0"/>
              <a:cs typeface="Arial-Rounde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7" y="2002924"/>
            <a:ext cx="3308350" cy="294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Đoạn trên có mấy câu?</a:t>
            </a:r>
            <a:endParaRPr lang="en-US" sz="2800" b="1">
              <a:latin typeface="Arial-Rounded" pitchFamily="34" charset="0"/>
              <a:ea typeface="Arial-Rounded" pitchFamily="34" charset="0"/>
              <a:cs typeface="Arial-Rounded" pitchFamily="34" charset="0"/>
            </a:endParaRP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Mẹ dẫn tôi đi trên con đường làng dài và hẹp.</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667789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Con đường tôi đã đi lại nhiều mà sao thấy lạ.</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215413"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sp>
        <p:nvSpPr>
          <p:cNvPr id="26" name="Oval 25"/>
          <p:cNvSpPr/>
          <p:nvPr/>
        </p:nvSpPr>
        <p:spPr>
          <a:xfrm>
            <a:off x="6707038" y="2035296"/>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37" y="2323565"/>
            <a:ext cx="3553077" cy="174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326574" y="1766982"/>
            <a:ext cx="9909630" cy="630942"/>
          </a:xfrm>
          <a:prstGeom prst="rect">
            <a:avLst/>
          </a:prstGeom>
        </p:spPr>
        <p:txBody>
          <a:bodyPr wrap="square">
            <a:spAutoFit/>
          </a:bodyPr>
          <a:lstStyle/>
          <a:p>
            <a:pPr algn="just"/>
            <a:r>
              <a:rPr lang="vi-VN" sz="3500" b="1">
                <a:solidFill>
                  <a:srgbClr val="7030A0"/>
                </a:solidFill>
                <a:latin typeface="HP001 4 hàng" pitchFamily="34" charset="0"/>
              </a:rPr>
              <a:t>   Mẹ dẫn Ǉċ đi Λłn cΪ đưŊg làng </a:t>
            </a:r>
            <a:r>
              <a:rPr lang="vi-VN" sz="3500" b="1" smtClean="0">
                <a:solidFill>
                  <a:srgbClr val="7030A0"/>
                </a:solidFill>
                <a:latin typeface="HP001 4 hàng" pitchFamily="34" charset="0"/>
              </a:rPr>
              <a:t>dài</a:t>
            </a:r>
            <a:endParaRPr lang="en-US" sz="3500" b="1">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smtClean="0">
                <a:solidFill>
                  <a:srgbClr val="7030A0"/>
                </a:solidFill>
                <a:latin typeface="HP001 4 hàng" pitchFamily="34" charset="0"/>
              </a:rPr>
              <a:t>và </a:t>
            </a:r>
            <a:r>
              <a:rPr lang="vi-VN" sz="3500" b="1">
                <a:solidFill>
                  <a:srgbClr val="7030A0"/>
                </a:solidFill>
                <a:latin typeface="HP001 4 hàng" pitchFamily="34" charset="0"/>
              </a:rPr>
              <a:t>Ǘ−p. CΪ đưŊg Ǉċ đã đi lại ηΗϛu </a:t>
            </a:r>
            <a:r>
              <a:rPr lang="vi-VN" sz="3500" b="1" smtClean="0">
                <a:solidFill>
                  <a:srgbClr val="7030A0"/>
                </a:solidFill>
                <a:latin typeface="HP001 4 hàng" pitchFamily="34" charset="0"/>
              </a:rPr>
              <a:t>jà</a:t>
            </a:r>
            <a:endParaRPr lang="en-US" sz="3500" b="1">
              <a:solidFill>
                <a:srgbClr val="7030A0"/>
              </a:solidFill>
              <a:latin typeface="HP001 4 hàng" pitchFamily="34" charset="0"/>
            </a:endParaRPr>
          </a:p>
        </p:txBody>
      </p:sp>
      <p:sp>
        <p:nvSpPr>
          <p:cNvPr id="7" name="Rectangle 6"/>
          <p:cNvSpPr/>
          <p:nvPr/>
        </p:nvSpPr>
        <p:spPr>
          <a:xfrm>
            <a:off x="252315" y="3158027"/>
            <a:ext cx="9067800" cy="630942"/>
          </a:xfrm>
          <a:prstGeom prst="rect">
            <a:avLst/>
          </a:prstGeom>
        </p:spPr>
        <p:txBody>
          <a:bodyPr wrap="square">
            <a:spAutoFit/>
          </a:bodyPr>
          <a:lstStyle/>
          <a:p>
            <a:pPr algn="just"/>
            <a:r>
              <a:rPr lang="vi-VN" sz="3500" b="1">
                <a:solidFill>
                  <a:srgbClr val="7030A0"/>
                </a:solidFill>
                <a:latin typeface="HP001 4 hàng" pitchFamily="34" charset="0"/>
              </a:rPr>
              <a:t>sao </a:t>
            </a:r>
            <a:r>
              <a:rPr lang="el-GR" sz="3500" b="1">
                <a:solidFill>
                  <a:srgbClr val="7030A0"/>
                </a:solidFill>
                <a:latin typeface="HP001 4 hàng" pitchFamily="34" charset="0"/>
              </a:rPr>
              <a:t>κ</a:t>
            </a:r>
            <a:r>
              <a:rPr lang="vi-VN" sz="3500" b="1">
                <a:solidFill>
                  <a:srgbClr val="7030A0"/>
                </a:solidFill>
                <a:latin typeface="HP001 4 hàng" pitchFamily="34" charset="0"/>
              </a:rPr>
              <a:t>ấy </a:t>
            </a:r>
            <a:r>
              <a:rPr lang="vi-VN" sz="3500" b="1" smtClean="0">
                <a:solidFill>
                  <a:srgbClr val="7030A0"/>
                </a:solidFill>
                <a:latin typeface="HP001 4 hàng" pitchFamily="34" charset="0"/>
              </a:rPr>
              <a:t>lạ.</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8327"/>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56059"/>
            <a:ext cx="8451273"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Tìm tiếng cùng vần với mỗi tiếng </a:t>
            </a:r>
            <a:r>
              <a:rPr lang="en-US" sz="2800" b="1" i="1" smtClean="0">
                <a:latin typeface="Arial-Rounded" pitchFamily="34" charset="0"/>
                <a:ea typeface="Arial-Rounded" pitchFamily="34" charset="0"/>
                <a:cs typeface="Arial-Rounded" pitchFamily="34" charset="0"/>
              </a:rPr>
              <a:t>ương, ươn, ươi, ươu</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834318" y="594186"/>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ương</a:t>
            </a:r>
            <a:endParaRPr lang="en-US" sz="3600" b="1">
              <a:latin typeface="Arial-Rounded" pitchFamily="34" charset="0"/>
              <a:ea typeface="Arial-Rounded" pitchFamily="34" charset="0"/>
              <a:cs typeface="Arial-Rounded" pitchFamily="34" charset="0"/>
            </a:endParaRPr>
          </a:p>
        </p:txBody>
      </p:sp>
      <p:grpSp>
        <p:nvGrpSpPr>
          <p:cNvPr id="23" name="Group 22"/>
          <p:cNvGrpSpPr/>
          <p:nvPr/>
        </p:nvGrpSpPr>
        <p:grpSpPr>
          <a:xfrm>
            <a:off x="869568" y="1363554"/>
            <a:ext cx="1617841" cy="770435"/>
            <a:chOff x="673007" y="2106117"/>
            <a:chExt cx="1617841" cy="770435"/>
          </a:xfrm>
          <a:solidFill>
            <a:schemeClr val="accent6">
              <a:lumMod val="20000"/>
              <a:lumOff val="80000"/>
            </a:schemeClr>
          </a:solidFill>
        </p:grpSpPr>
        <p:sp>
          <p:nvSpPr>
            <p:cNvPr id="24" name="Right Arrow 2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rot="2148785">
            <a:off x="107916" y="1838237"/>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Rounded" pitchFamily="34" charset="0"/>
                <a:ea typeface="Arial-Rounded" pitchFamily="34" charset="0"/>
                <a:cs typeface="Arial-Rounded" pitchFamily="34" charset="0"/>
              </a:rPr>
              <a:t>nương</a:t>
            </a:r>
            <a:endParaRPr lang="en-US" sz="2000">
              <a:solidFill>
                <a:schemeClr val="tx1"/>
              </a:solidFill>
              <a:latin typeface="Arial-Rounded" pitchFamily="34" charset="0"/>
              <a:ea typeface="Arial-Rounded" pitchFamily="34" charset="0"/>
              <a:cs typeface="Arial-Rounded" pitchFamily="34" charset="0"/>
            </a:endParaRPr>
          </a:p>
        </p:txBody>
      </p:sp>
      <p:sp>
        <p:nvSpPr>
          <p:cNvPr id="36" name="Rectangle 35"/>
          <p:cNvSpPr/>
          <p:nvPr/>
        </p:nvSpPr>
        <p:spPr>
          <a:xfrm>
            <a:off x="1171770" y="2151391"/>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lương</a:t>
            </a:r>
            <a:endParaRPr lang="en-US" sz="2400">
              <a:solidFill>
                <a:schemeClr val="tx1"/>
              </a:solidFill>
              <a:latin typeface="Arial-Rounded" pitchFamily="34" charset="0"/>
              <a:ea typeface="Arial-Rounded" pitchFamily="34" charset="0"/>
              <a:cs typeface="Arial-Rounded" pitchFamily="34" charset="0"/>
            </a:endParaRPr>
          </a:p>
        </p:txBody>
      </p:sp>
      <p:sp>
        <p:nvSpPr>
          <p:cNvPr id="37" name="Rectangle 36"/>
          <p:cNvSpPr/>
          <p:nvPr/>
        </p:nvSpPr>
        <p:spPr>
          <a:xfrm rot="19920687">
            <a:off x="2275642" y="1892316"/>
            <a:ext cx="1019765"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Rounded" pitchFamily="34" charset="0"/>
                <a:ea typeface="Arial-Rounded" pitchFamily="34" charset="0"/>
                <a:cs typeface="Arial-Rounded" pitchFamily="34" charset="0"/>
              </a:rPr>
              <a:t>nướng</a:t>
            </a:r>
            <a:endParaRPr lang="en-US" sz="2000">
              <a:solidFill>
                <a:schemeClr val="tx1"/>
              </a:solidFill>
              <a:latin typeface="Arial-Rounded" pitchFamily="34" charset="0"/>
              <a:ea typeface="Arial-Rounded" pitchFamily="34" charset="0"/>
              <a:cs typeface="Arial-Rounded" pitchFamily="34" charset="0"/>
            </a:endParaRPr>
          </a:p>
        </p:txBody>
      </p:sp>
      <p:sp>
        <p:nvSpPr>
          <p:cNvPr id="52" name="Oval 51"/>
          <p:cNvSpPr/>
          <p:nvPr/>
        </p:nvSpPr>
        <p:spPr>
          <a:xfrm>
            <a:off x="4722481" y="57631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ươn</a:t>
            </a:r>
            <a:endParaRPr lang="en-US" sz="3600" b="1">
              <a:latin typeface="Arial-Rounded" pitchFamily="34" charset="0"/>
              <a:ea typeface="Arial-Rounded" pitchFamily="34" charset="0"/>
              <a:cs typeface="Arial-Rounded" pitchFamily="34" charset="0"/>
            </a:endParaRPr>
          </a:p>
        </p:txBody>
      </p:sp>
      <p:grpSp>
        <p:nvGrpSpPr>
          <p:cNvPr id="53" name="Group 52"/>
          <p:cNvGrpSpPr/>
          <p:nvPr/>
        </p:nvGrpSpPr>
        <p:grpSpPr>
          <a:xfrm>
            <a:off x="4757731" y="1345686"/>
            <a:ext cx="1617841" cy="770435"/>
            <a:chOff x="673007" y="2106117"/>
            <a:chExt cx="1617841" cy="770435"/>
          </a:xfrm>
          <a:solidFill>
            <a:schemeClr val="accent6">
              <a:lumMod val="20000"/>
              <a:lumOff val="80000"/>
            </a:schemeClr>
          </a:solidFill>
        </p:grpSpPr>
        <p:sp>
          <p:nvSpPr>
            <p:cNvPr id="54" name="Right Arrow 53"/>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rot="2148785">
            <a:off x="3996079" y="1820369"/>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sườn</a:t>
            </a:r>
            <a:endParaRPr lang="en-US" sz="2800">
              <a:solidFill>
                <a:schemeClr val="tx1"/>
              </a:solidFill>
              <a:latin typeface="Arial-Rounded" pitchFamily="34" charset="0"/>
              <a:ea typeface="Arial-Rounded" pitchFamily="34" charset="0"/>
              <a:cs typeface="Arial-Rounded" pitchFamily="34" charset="0"/>
            </a:endParaRPr>
          </a:p>
        </p:txBody>
      </p:sp>
      <p:sp>
        <p:nvSpPr>
          <p:cNvPr id="58" name="Rectangle 57"/>
          <p:cNvSpPr/>
          <p:nvPr/>
        </p:nvSpPr>
        <p:spPr>
          <a:xfrm>
            <a:off x="5059933" y="2133523"/>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mượn</a:t>
            </a:r>
            <a:endParaRPr lang="en-US" sz="2400">
              <a:solidFill>
                <a:schemeClr val="tx1"/>
              </a:solidFill>
              <a:latin typeface="Arial-Rounded" pitchFamily="34" charset="0"/>
              <a:ea typeface="Arial-Rounded" pitchFamily="34" charset="0"/>
              <a:cs typeface="Arial-Rounded" pitchFamily="34" charset="0"/>
            </a:endParaRPr>
          </a:p>
        </p:txBody>
      </p:sp>
      <p:sp>
        <p:nvSpPr>
          <p:cNvPr id="59" name="Rectangle 58"/>
          <p:cNvSpPr/>
          <p:nvPr/>
        </p:nvSpPr>
        <p:spPr>
          <a:xfrm rot="19920687">
            <a:off x="6194505" y="1911297"/>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ươn</a:t>
            </a:r>
            <a:endParaRPr lang="en-US" sz="2800">
              <a:solidFill>
                <a:schemeClr val="tx1"/>
              </a:solidFill>
              <a:latin typeface="Arial-Rounded" pitchFamily="34" charset="0"/>
              <a:ea typeface="Arial-Rounded" pitchFamily="34" charset="0"/>
              <a:cs typeface="Arial-Rounded" pitchFamily="34" charset="0"/>
            </a:endParaRPr>
          </a:p>
        </p:txBody>
      </p:sp>
      <p:sp>
        <p:nvSpPr>
          <p:cNvPr id="60" name="Oval 59"/>
          <p:cNvSpPr/>
          <p:nvPr/>
        </p:nvSpPr>
        <p:spPr>
          <a:xfrm>
            <a:off x="2521559" y="2721598"/>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ươi</a:t>
            </a:r>
            <a:endParaRPr lang="en-US" sz="3600" b="1">
              <a:latin typeface="Arial-Rounded" pitchFamily="34" charset="0"/>
              <a:ea typeface="Arial-Rounded" pitchFamily="34" charset="0"/>
              <a:cs typeface="Arial-Rounded" pitchFamily="34" charset="0"/>
            </a:endParaRPr>
          </a:p>
        </p:txBody>
      </p:sp>
      <p:grpSp>
        <p:nvGrpSpPr>
          <p:cNvPr id="61" name="Group 60"/>
          <p:cNvGrpSpPr/>
          <p:nvPr/>
        </p:nvGrpSpPr>
        <p:grpSpPr>
          <a:xfrm>
            <a:off x="2556809" y="3490966"/>
            <a:ext cx="1617841" cy="770435"/>
            <a:chOff x="673007" y="2106117"/>
            <a:chExt cx="1617841" cy="770435"/>
          </a:xfrm>
          <a:solidFill>
            <a:schemeClr val="accent6">
              <a:lumMod val="20000"/>
              <a:lumOff val="80000"/>
            </a:schemeClr>
          </a:solidFill>
        </p:grpSpPr>
        <p:sp>
          <p:nvSpPr>
            <p:cNvPr id="62" name="Right Arrow 61"/>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rot="2148785">
            <a:off x="1795157" y="3965649"/>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cười</a:t>
            </a:r>
            <a:endParaRPr lang="en-US" sz="2800">
              <a:solidFill>
                <a:schemeClr val="tx1"/>
              </a:solidFill>
              <a:latin typeface="Arial-Rounded" pitchFamily="34" charset="0"/>
              <a:ea typeface="Arial-Rounded" pitchFamily="34" charset="0"/>
              <a:cs typeface="Arial-Rounded" pitchFamily="34" charset="0"/>
            </a:endParaRPr>
          </a:p>
        </p:txBody>
      </p:sp>
      <p:sp>
        <p:nvSpPr>
          <p:cNvPr id="66" name="Rectangle 65"/>
          <p:cNvSpPr/>
          <p:nvPr/>
        </p:nvSpPr>
        <p:spPr>
          <a:xfrm>
            <a:off x="2859011" y="4278803"/>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tươi</a:t>
            </a:r>
            <a:endParaRPr lang="en-US" sz="2800">
              <a:solidFill>
                <a:schemeClr val="tx1"/>
              </a:solidFill>
              <a:latin typeface="Arial-Rounded" pitchFamily="34" charset="0"/>
              <a:ea typeface="Arial-Rounded" pitchFamily="34" charset="0"/>
              <a:cs typeface="Arial-Rounded" pitchFamily="34" charset="0"/>
            </a:endParaRPr>
          </a:p>
        </p:txBody>
      </p:sp>
      <p:sp>
        <p:nvSpPr>
          <p:cNvPr id="67" name="Rectangle 66"/>
          <p:cNvSpPr/>
          <p:nvPr/>
        </p:nvSpPr>
        <p:spPr>
          <a:xfrm rot="19920687">
            <a:off x="3993583" y="4056577"/>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Rounded" pitchFamily="34" charset="0"/>
                <a:ea typeface="Arial-Rounded" pitchFamily="34" charset="0"/>
                <a:cs typeface="Arial-Rounded" pitchFamily="34" charset="0"/>
              </a:rPr>
              <a:t>tưới</a:t>
            </a:r>
            <a:endParaRPr lang="en-US" sz="2800">
              <a:solidFill>
                <a:schemeClr val="tx1"/>
              </a:solidFill>
              <a:latin typeface="Arial-Rounded" pitchFamily="34" charset="0"/>
              <a:ea typeface="Arial-Rounded" pitchFamily="34" charset="0"/>
              <a:cs typeface="Arial-Rounded" pitchFamily="34" charset="0"/>
            </a:endParaRPr>
          </a:p>
        </p:txBody>
      </p:sp>
      <p:sp>
        <p:nvSpPr>
          <p:cNvPr id="68" name="Oval 67"/>
          <p:cNvSpPr/>
          <p:nvPr/>
        </p:nvSpPr>
        <p:spPr>
          <a:xfrm>
            <a:off x="6578046" y="2746929"/>
            <a:ext cx="1815597" cy="939102"/>
          </a:xfrm>
          <a:prstGeom prst="ellipse">
            <a:avLst/>
          </a:prstGeom>
          <a:solidFill>
            <a:srgbClr val="CC27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Rounded" pitchFamily="34" charset="0"/>
                <a:ea typeface="Arial-Rounded" pitchFamily="34" charset="0"/>
                <a:cs typeface="Arial-Rounded" pitchFamily="34" charset="0"/>
              </a:rPr>
              <a:t>ươu</a:t>
            </a:r>
            <a:endParaRPr lang="en-US" sz="3600" b="1">
              <a:latin typeface="Arial-Rounded" pitchFamily="34" charset="0"/>
              <a:ea typeface="Arial-Rounded" pitchFamily="34" charset="0"/>
              <a:cs typeface="Arial-Rounded" pitchFamily="34" charset="0"/>
            </a:endParaRPr>
          </a:p>
        </p:txBody>
      </p:sp>
      <p:grpSp>
        <p:nvGrpSpPr>
          <p:cNvPr id="69" name="Group 68"/>
          <p:cNvGrpSpPr/>
          <p:nvPr/>
        </p:nvGrpSpPr>
        <p:grpSpPr>
          <a:xfrm>
            <a:off x="6613296" y="3516297"/>
            <a:ext cx="1617841" cy="770435"/>
            <a:chOff x="673007" y="2106117"/>
            <a:chExt cx="1617841" cy="770435"/>
          </a:xfrm>
          <a:solidFill>
            <a:schemeClr val="accent6">
              <a:lumMod val="20000"/>
              <a:lumOff val="80000"/>
            </a:schemeClr>
          </a:solidFill>
        </p:grpSpPr>
        <p:sp>
          <p:nvSpPr>
            <p:cNvPr id="70" name="Right Arrow 69"/>
            <p:cNvSpPr/>
            <p:nvPr/>
          </p:nvSpPr>
          <p:spPr>
            <a:xfrm rot="7286705">
              <a:off x="450386" y="2328738"/>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5400000">
              <a:off x="1162488" y="2503197"/>
              <a:ext cx="595976"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Arrow 71"/>
            <p:cNvSpPr/>
            <p:nvPr/>
          </p:nvSpPr>
          <p:spPr>
            <a:xfrm rot="3356926">
              <a:off x="1917493" y="2372713"/>
              <a:ext cx="595975" cy="15073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rot="2148785">
            <a:off x="5851644" y="3990980"/>
            <a:ext cx="934487"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hươu</a:t>
            </a:r>
            <a:endParaRPr lang="en-US" sz="2400">
              <a:solidFill>
                <a:schemeClr val="tx1"/>
              </a:solidFill>
              <a:latin typeface="Arial-Rounded" pitchFamily="34" charset="0"/>
              <a:ea typeface="Arial-Rounded" pitchFamily="34" charset="0"/>
              <a:cs typeface="Arial-Rounded" pitchFamily="34" charset="0"/>
            </a:endParaRPr>
          </a:p>
        </p:txBody>
      </p:sp>
      <p:sp>
        <p:nvSpPr>
          <p:cNvPr id="74" name="Rectangle 73"/>
          <p:cNvSpPr/>
          <p:nvPr/>
        </p:nvSpPr>
        <p:spPr>
          <a:xfrm>
            <a:off x="6915498" y="4304134"/>
            <a:ext cx="97053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Arial-Rounded" pitchFamily="34" charset="0"/>
                <a:ea typeface="Arial-Rounded" pitchFamily="34" charset="0"/>
                <a:cs typeface="Arial-Rounded" pitchFamily="34" charset="0"/>
              </a:rPr>
              <a:t>rượu</a:t>
            </a:r>
            <a:endParaRPr lang="en-US" sz="2400">
              <a:solidFill>
                <a:schemeClr val="tx1"/>
              </a:solidFill>
              <a:latin typeface="Arial-Rounded" pitchFamily="34" charset="0"/>
              <a:ea typeface="Arial-Rounded" pitchFamily="34" charset="0"/>
              <a:cs typeface="Arial-Rounded" pitchFamily="34" charset="0"/>
            </a:endParaRPr>
          </a:p>
        </p:txBody>
      </p:sp>
      <p:sp>
        <p:nvSpPr>
          <p:cNvPr id="75" name="Rectangle 74"/>
          <p:cNvSpPr/>
          <p:nvPr/>
        </p:nvSpPr>
        <p:spPr>
          <a:xfrm rot="19920687">
            <a:off x="8050070" y="4081908"/>
            <a:ext cx="862724" cy="639937"/>
          </a:xfrm>
          <a:prstGeom prst="rect">
            <a:avLst/>
          </a:prstGeom>
          <a:solidFill>
            <a:srgbClr val="F8E2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Rounded" pitchFamily="34" charset="0"/>
                <a:ea typeface="Arial-Rounded" pitchFamily="34" charset="0"/>
                <a:cs typeface="Arial-Rounded" pitchFamily="34" charset="0"/>
              </a:rPr>
              <a:t>khướu</a:t>
            </a:r>
            <a:endParaRPr lang="en-US" sz="20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fade">
                                      <p:cBhvr>
                                        <p:cTn id="97" dur="500"/>
                                        <p:tgtEl>
                                          <p:spTgt spid="7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5"/>
                                        </p:tgtEl>
                                        <p:attrNameLst>
                                          <p:attrName>style.visibility</p:attrName>
                                        </p:attrNameLst>
                                      </p:cBhvr>
                                      <p:to>
                                        <p:strVal val="visible"/>
                                      </p:to>
                                    </p:set>
                                    <p:animEffect transition="in" filter="fade">
                                      <p:cBhvr>
                                        <p:cTn id="10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5" grpId="0" animBg="1"/>
      <p:bldP spid="36" grpId="0" animBg="1"/>
      <p:bldP spid="37" grpId="0" animBg="1"/>
      <p:bldP spid="52"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7536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Hát một bài hát về ngày đầu tiên đi học</a:t>
            </a:r>
            <a:endParaRPr lang="en-US" sz="3200" b="1">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57" y="989158"/>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t="-4000" r="14000" b="-11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44775"/>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345</Words>
  <Application>Microsoft Office PowerPoint</Application>
  <PresentationFormat>On-screen Show (16:9)</PresentationFormat>
  <Paragraphs>62</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151</cp:revision>
  <dcterms:created xsi:type="dcterms:W3CDTF">2020-12-08T15:48:47Z</dcterms:created>
  <dcterms:modified xsi:type="dcterms:W3CDTF">2024-05-15T03:53:25Z</dcterms:modified>
</cp:coreProperties>
</file>