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5" r:id="rId3"/>
    <p:sldId id="257" r:id="rId4"/>
    <p:sldId id="258" r:id="rId5"/>
    <p:sldId id="259" r:id="rId6"/>
    <p:sldId id="260" r:id="rId7"/>
    <p:sldId id="278" r:id="rId8"/>
    <p:sldId id="276" r:id="rId9"/>
    <p:sldId id="277" r:id="rId10"/>
    <p:sldId id="261" r:id="rId11"/>
    <p:sldId id="262" r:id="rId12"/>
    <p:sldId id="264" r:id="rId13"/>
    <p:sldId id="266" r:id="rId14"/>
    <p:sldId id="267" r:id="rId15"/>
    <p:sldId id="268" r:id="rId16"/>
    <p:sldId id="269" r:id="rId17"/>
    <p:sldId id="273" r:id="rId18"/>
    <p:sldId id="270" r:id="rId19"/>
    <p:sldId id="279" r:id="rId20"/>
    <p:sldId id="271" r:id="rId21"/>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2F7"/>
    <a:srgbClr val="E2F1F6"/>
    <a:srgbClr val="EE0000"/>
    <a:srgbClr val="DCF0C6"/>
    <a:srgbClr val="A9DA74"/>
    <a:srgbClr val="CAE8AA"/>
    <a:srgbClr val="5BD4FF"/>
    <a:srgbClr val="25C6FF"/>
    <a:srgbClr val="FFDB6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12" autoAdjust="0"/>
    <p:restoredTop sz="87722" autoAdjust="0"/>
  </p:normalViewPr>
  <p:slideViewPr>
    <p:cSldViewPr>
      <p:cViewPr>
        <p:scale>
          <a:sx n="75" d="100"/>
          <a:sy n="75" d="100"/>
        </p:scale>
        <p:origin x="24" y="-22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1/1/2013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Phần</a:t>
            </a:r>
            <a:r>
              <a:rPr lang="en-US" baseline="0" smtClean="0"/>
              <a:t> này dẫn vào bài khác với SGK nhé các thầy cô</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2229922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452537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rgbClr val="FF0000"/>
                </a:solidFill>
              </a:rPr>
              <a:t>GV giáo</a:t>
            </a:r>
            <a:r>
              <a:rPr lang="en-US" baseline="0" smtClean="0">
                <a:solidFill>
                  <a:srgbClr val="FF0000"/>
                </a:solidFill>
              </a:rPr>
              <a:t> dục tình yêu với thiên nhiên, cho HS thấy nếu thiếu gió thì điều gì sẽ xảy ra…</a:t>
            </a:r>
            <a:endParaRPr lang="en-US" smtClean="0">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665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hoạt</a:t>
            </a:r>
            <a:r>
              <a:rPr lang="en-US" baseline="0" smtClean="0"/>
              <a:t> tổ chức trò chơi ở bảng lớp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6683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09883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Giúp</a:t>
            </a:r>
            <a:r>
              <a:rPr lang="en-US" baseline="0" smtClean="0"/>
              <a:t> HS hiểu hình thức của bài thơ, dòng thơ, khổ thơ…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1844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Từ khó có thể khác nhau theo vùng miền, GV linh động HD học sinh tìm thêm.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051157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nhìn</a:t>
            </a:r>
            <a:r>
              <a:rPr lang="en-US" baseline="0" smtClean="0"/>
              <a:t> sách đọc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19214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mở</a:t>
            </a:r>
            <a:r>
              <a:rPr lang="en-US" baseline="0" smtClean="0"/>
              <a:t> rộng thêm cho HS hiểu, trong một bài thơ, việc dùng các chữ có vần giống nhau sẽ làm cho bài thơ dễ đọc, nhịp điệu thơ hay hơn, dễ đọc diễn cảm hơn.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43322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1: Thỏ và các bạn quên khuấy đường về, Câu 2: … (nên khai thác từ từ từng chi tiết chứ đừng dùng 1 câu hỏi và 1 câu tl cho đoạn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55843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1/1/2013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332" y="3339679"/>
            <a:ext cx="25304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BẠN CỦA GIÓ</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3</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4324350"/>
            <a:ext cx="4539860"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dòng thơ</a:t>
            </a:r>
            <a:endParaRPr lang="en-US" sz="3200">
              <a:latin typeface="Arial-Rounded" pitchFamily="34" charset="0"/>
              <a:ea typeface="Arial-Rounded" pitchFamily="34" charset="0"/>
              <a:cs typeface="Arial-Rounded" pitchFamily="34" charset="0"/>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051921" y="4375021"/>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khổ thơ</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3032871" y="4375022"/>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theo nhóm</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3032871" y="4375020"/>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toàn bài</a:t>
            </a:r>
            <a:endParaRPr lang="en-US" sz="3200">
              <a:latin typeface="Arial-Rounded" pitchFamily="34" charset="0"/>
              <a:ea typeface="Arial-Rounded" pitchFamily="34" charset="0"/>
              <a:cs typeface="Arial-Rounded"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07"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189134" y="3527643"/>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Thi đua</a:t>
            </a:r>
            <a:endParaRPr lang="en-US" sz="3200">
              <a:latin typeface="Arial-Rounded" pitchFamily="34" charset="0"/>
              <a:ea typeface="Arial-Rounded" pitchFamily="34" charset="0"/>
              <a:cs typeface="Arial-Rounded" pitchFamily="34"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013839"/>
            <a:ext cx="3810000" cy="239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24430"/>
            <a:ext cx="542644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45959"/>
            <a:ext cx="8146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Tìm trong hai khổ thơ cuối những tiếng cùng vần với nhau</a:t>
            </a:r>
            <a:endParaRPr lang="en-US" sz="2400" b="1">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4" y="987895"/>
            <a:ext cx="4128450" cy="394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794058" y="1106277"/>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khi</a:t>
            </a:r>
            <a:endParaRPr lang="en-US" sz="2400" b="1">
              <a:solidFill>
                <a:schemeClr val="bg1"/>
              </a:solidFill>
              <a:latin typeface="Arial-Rounded" pitchFamily="34" charset="0"/>
              <a:ea typeface="Arial-Rounded" pitchFamily="34" charset="0"/>
              <a:cs typeface="Arial-Rounded" pitchFamily="34" charset="0"/>
            </a:endParaRPr>
          </a:p>
        </p:txBody>
      </p:sp>
      <p:sp>
        <p:nvSpPr>
          <p:cNvPr id="9" name="Oval 8"/>
          <p:cNvSpPr/>
          <p:nvPr/>
        </p:nvSpPr>
        <p:spPr>
          <a:xfrm>
            <a:off x="5740980" y="1106277"/>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đi</a:t>
            </a:r>
            <a:endParaRPr lang="en-US" sz="2400" b="1">
              <a:solidFill>
                <a:schemeClr val="bg1"/>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a:off x="5338510" y="1361157"/>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794058"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vắng</a:t>
            </a:r>
            <a:endParaRPr lang="en-US" sz="2400" b="1">
              <a:solidFill>
                <a:schemeClr val="bg1"/>
              </a:solidFill>
              <a:latin typeface="Arial-Rounded" pitchFamily="34" charset="0"/>
              <a:ea typeface="Arial-Rounded" pitchFamily="34" charset="0"/>
              <a:cs typeface="Arial-Rounded" pitchFamily="34" charset="0"/>
            </a:endParaRPr>
          </a:p>
        </p:txBody>
      </p:sp>
      <p:sp>
        <p:nvSpPr>
          <p:cNvPr id="16" name="Oval 15"/>
          <p:cNvSpPr/>
          <p:nvPr/>
        </p:nvSpPr>
        <p:spPr>
          <a:xfrm>
            <a:off x="5740980"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lặng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17" name="Straight Connector 16"/>
          <p:cNvCxnSpPr/>
          <p:nvPr/>
        </p:nvCxnSpPr>
        <p:spPr>
          <a:xfrm>
            <a:off x="5338510" y="198980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794058" y="2337869"/>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lá</a:t>
            </a:r>
            <a:endParaRPr lang="en-US" sz="2400" b="1">
              <a:solidFill>
                <a:schemeClr val="bg1"/>
              </a:solidFill>
              <a:latin typeface="Arial-Rounded" pitchFamily="34" charset="0"/>
              <a:ea typeface="Arial-Rounded" pitchFamily="34" charset="0"/>
              <a:cs typeface="Arial-Rounded" pitchFamily="34" charset="0"/>
            </a:endParaRPr>
          </a:p>
        </p:txBody>
      </p:sp>
      <p:sp>
        <p:nvSpPr>
          <p:cNvPr id="19" name="Oval 18"/>
          <p:cNvSpPr/>
          <p:nvPr/>
        </p:nvSpPr>
        <p:spPr>
          <a:xfrm>
            <a:off x="5740980" y="2337869"/>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cả</a:t>
            </a:r>
            <a:endParaRPr lang="en-US" sz="2400" b="1">
              <a:solidFill>
                <a:schemeClr val="bg1"/>
              </a:solidFill>
              <a:latin typeface="Arial-Rounded" pitchFamily="34" charset="0"/>
              <a:ea typeface="Arial-Rounded" pitchFamily="34" charset="0"/>
              <a:cs typeface="Arial-Rounded" pitchFamily="34" charset="0"/>
            </a:endParaRPr>
          </a:p>
        </p:txBody>
      </p:sp>
      <p:cxnSp>
        <p:nvCxnSpPr>
          <p:cNvPr id="20" name="Straight Connector 19"/>
          <p:cNvCxnSpPr/>
          <p:nvPr/>
        </p:nvCxnSpPr>
        <p:spPr>
          <a:xfrm>
            <a:off x="5338510" y="2606061"/>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653410" y="233718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ra</a:t>
            </a:r>
            <a:endParaRPr lang="en-US" sz="2400" b="1">
              <a:solidFill>
                <a:schemeClr val="bg1"/>
              </a:solidFill>
              <a:latin typeface="Arial-Rounded" pitchFamily="34" charset="0"/>
              <a:ea typeface="Arial-Rounded" pitchFamily="34" charset="0"/>
              <a:cs typeface="Arial-Rounded" pitchFamily="34" charset="0"/>
            </a:endParaRPr>
          </a:p>
        </p:txBody>
      </p:sp>
      <p:cxnSp>
        <p:nvCxnSpPr>
          <p:cNvPr id="27" name="Straight Connector 26"/>
          <p:cNvCxnSpPr/>
          <p:nvPr/>
        </p:nvCxnSpPr>
        <p:spPr>
          <a:xfrm>
            <a:off x="5338510" y="320855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38510" y="3823887"/>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38510" y="444748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794058" y="2940358"/>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gió</a:t>
            </a:r>
            <a:endParaRPr lang="en-US" sz="2400" b="1">
              <a:solidFill>
                <a:schemeClr val="bg1"/>
              </a:solidFill>
              <a:latin typeface="Arial-Rounded" pitchFamily="34" charset="0"/>
              <a:ea typeface="Arial-Rounded" pitchFamily="34" charset="0"/>
              <a:cs typeface="Arial-Rounded" pitchFamily="34" charset="0"/>
            </a:endParaRPr>
          </a:p>
        </p:txBody>
      </p:sp>
      <p:sp>
        <p:nvSpPr>
          <p:cNvPr id="31" name="Oval 30"/>
          <p:cNvSpPr/>
          <p:nvPr/>
        </p:nvSpPr>
        <p:spPr>
          <a:xfrm>
            <a:off x="5740980" y="2940358"/>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gõ</a:t>
            </a:r>
            <a:endParaRPr lang="en-US" sz="2400" b="1">
              <a:solidFill>
                <a:schemeClr val="bg1"/>
              </a:solidFill>
              <a:latin typeface="Arial-Rounded" pitchFamily="34" charset="0"/>
              <a:ea typeface="Arial-Rounded" pitchFamily="34" charset="0"/>
              <a:cs typeface="Arial-Rounded" pitchFamily="34" charset="0"/>
            </a:endParaRPr>
          </a:p>
        </p:txBody>
      </p:sp>
      <p:sp>
        <p:nvSpPr>
          <p:cNvPr id="32" name="Oval 31"/>
          <p:cNvSpPr/>
          <p:nvPr/>
        </p:nvSpPr>
        <p:spPr>
          <a:xfrm>
            <a:off x="3794058" y="3555695"/>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im</a:t>
            </a:r>
            <a:endParaRPr lang="en-US" sz="2400" b="1">
              <a:solidFill>
                <a:schemeClr val="bg1"/>
              </a:solidFill>
              <a:latin typeface="Arial-Rounded" pitchFamily="34" charset="0"/>
              <a:ea typeface="Arial-Rounded" pitchFamily="34" charset="0"/>
              <a:cs typeface="Arial-Rounded" pitchFamily="34" charset="0"/>
            </a:endParaRPr>
          </a:p>
        </p:txBody>
      </p:sp>
      <p:sp>
        <p:nvSpPr>
          <p:cNvPr id="33" name="Oval 32"/>
          <p:cNvSpPr/>
          <p:nvPr/>
        </p:nvSpPr>
        <p:spPr>
          <a:xfrm>
            <a:off x="5740980" y="3555695"/>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chim</a:t>
            </a:r>
            <a:endParaRPr lang="en-US" sz="2400" b="1">
              <a:solidFill>
                <a:schemeClr val="bg1"/>
              </a:solidFill>
              <a:latin typeface="Arial-Rounded" pitchFamily="34" charset="0"/>
              <a:ea typeface="Arial-Rounded" pitchFamily="34" charset="0"/>
              <a:cs typeface="Arial-Rounded" pitchFamily="34" charset="0"/>
            </a:endParaRPr>
          </a:p>
        </p:txBody>
      </p:sp>
      <p:sp>
        <p:nvSpPr>
          <p:cNvPr id="34" name="Oval 33"/>
          <p:cNvSpPr/>
          <p:nvPr/>
        </p:nvSpPr>
        <p:spPr>
          <a:xfrm>
            <a:off x="3794058" y="417195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ơi</a:t>
            </a:r>
            <a:endParaRPr lang="en-US" sz="2400" b="1">
              <a:solidFill>
                <a:schemeClr val="bg1"/>
              </a:solidFill>
              <a:latin typeface="Arial-Rounded" pitchFamily="34" charset="0"/>
              <a:ea typeface="Arial-Rounded" pitchFamily="34" charset="0"/>
              <a:cs typeface="Arial-Rounded" pitchFamily="34" charset="0"/>
            </a:endParaRPr>
          </a:p>
        </p:txBody>
      </p:sp>
      <p:sp>
        <p:nvSpPr>
          <p:cNvPr id="35" name="Oval 34"/>
          <p:cNvSpPr/>
          <p:nvPr/>
        </p:nvSpPr>
        <p:spPr>
          <a:xfrm>
            <a:off x="5740980" y="417195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khơi</a:t>
            </a:r>
            <a:endParaRPr lang="en-US" sz="2400" b="1">
              <a:solidFill>
                <a:schemeClr val="bg1"/>
              </a:solidFill>
              <a:latin typeface="Arial-Rounded" pitchFamily="34" charset="0"/>
              <a:ea typeface="Arial-Rounded" pitchFamily="34" charset="0"/>
              <a:cs typeface="Arial-Rounded" pitchFamily="34" charset="0"/>
            </a:endParaRPr>
          </a:p>
        </p:txBody>
      </p:sp>
      <p:cxnSp>
        <p:nvCxnSpPr>
          <p:cNvPr id="36" name="Straight Connector 35"/>
          <p:cNvCxnSpPr/>
          <p:nvPr/>
        </p:nvCxnSpPr>
        <p:spPr>
          <a:xfrm>
            <a:off x="7282508" y="2606061"/>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620000"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chẳng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38" name="Straight Connector 37"/>
          <p:cNvCxnSpPr/>
          <p:nvPr/>
        </p:nvCxnSpPr>
        <p:spPr>
          <a:xfrm>
            <a:off x="7250017" y="198980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5" grpId="0" animBg="1"/>
      <p:bldP spid="16" grpId="0" animBg="1"/>
      <p:bldP spid="18" grpId="0" animBg="1"/>
      <p:bldP spid="19" grpId="0" animBg="1"/>
      <p:bldP spid="22" grpId="0" animBg="1"/>
      <p:bldP spid="30" grpId="0" animBg="1"/>
      <p:bldP spid="31" grpId="0" animBg="1"/>
      <p:bldP spid="32" grpId="0" animBg="1"/>
      <p:bldP spid="33" grpId="0" animBg="1"/>
      <p:bldP spid="34" grpId="0" animBg="1"/>
      <p:bldP spid="35"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362200" y="1000762"/>
            <a:ext cx="3642531" cy="523220"/>
          </a:xfrm>
          <a:prstGeom prst="rect">
            <a:avLst/>
          </a:prstGeom>
          <a:solidFill>
            <a:srgbClr val="A9DA74"/>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Đọc khổ thơ 1</a:t>
            </a:r>
            <a:endParaRPr lang="en-US" sz="2800" b="1">
              <a:latin typeface="Arial-Rounded" pitchFamily="34" charset="0"/>
              <a:ea typeface="Arial-Rounded" pitchFamily="34" charset="0"/>
              <a:cs typeface="Arial-Rounded" pitchFamily="34" charset="0"/>
            </a:endParaRPr>
          </a:p>
        </p:txBody>
      </p:sp>
      <p:sp>
        <p:nvSpPr>
          <p:cNvPr id="6" name="TextBox 5"/>
          <p:cNvSpPr txBox="1"/>
          <p:nvPr/>
        </p:nvSpPr>
        <p:spPr>
          <a:xfrm>
            <a:off x="600690" y="4248150"/>
            <a:ext cx="7991987"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Ở khổ thơ thứ nhất, gió đã làm gì để tìm bạn?</a:t>
            </a:r>
            <a:endParaRPr lang="en-US" sz="3200">
              <a:latin typeface="Arial-Rounded" pitchFamily="34" charset="0"/>
              <a:ea typeface="Arial-Rounded" pitchFamily="34" charset="0"/>
              <a:cs typeface="Arial-Rounded" pitchFamily="34" charset="0"/>
            </a:endParaRPr>
          </a:p>
        </p:txBody>
      </p:sp>
      <p:sp>
        <p:nvSpPr>
          <p:cNvPr id="8" name="Oval 7"/>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
        <p:nvSpPr>
          <p:cNvPr id="9" name="TextBox 8"/>
          <p:cNvSpPr txBox="1"/>
          <p:nvPr/>
        </p:nvSpPr>
        <p:spPr>
          <a:xfrm>
            <a:off x="692727" y="445959"/>
            <a:ext cx="8146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Trả lời câu hỏi</a:t>
            </a:r>
            <a:endParaRPr lang="en-US" sz="2400" b="1">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1148"/>
            <a:ext cx="3899854"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khổ thơ 2</a:t>
            </a:r>
            <a:endParaRPr lang="en-US" sz="3200" b="1">
              <a:latin typeface="Arial-Rounded" pitchFamily="34" charset="0"/>
              <a:ea typeface="Arial-Rounded" pitchFamily="34" charset="0"/>
              <a:cs typeface="Arial-Rounded" pitchFamily="34" charset="0"/>
            </a:endParaRPr>
          </a:p>
        </p:txBody>
      </p:sp>
      <p:sp>
        <p:nvSpPr>
          <p:cNvPr id="9" name="TextBox 8"/>
          <p:cNvSpPr txBox="1"/>
          <p:nvPr/>
        </p:nvSpPr>
        <p:spPr>
          <a:xfrm>
            <a:off x="1639988" y="3843691"/>
            <a:ext cx="6056212"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Gió làm gì khi nhớ bạn?</a:t>
            </a:r>
            <a:endParaRPr lang="en-US" sz="3200">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352550"/>
            <a:ext cx="386605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khổ thơ 3, 4</a:t>
            </a:r>
            <a:endParaRPr lang="en-US" sz="3200" b="1">
              <a:latin typeface="Arial-Rounded" pitchFamily="34" charset="0"/>
              <a:ea typeface="Arial-Rounded" pitchFamily="34" charset="0"/>
              <a:cs typeface="Arial-Rounded" pitchFamily="34" charset="0"/>
            </a:endParaRPr>
          </a:p>
        </p:txBody>
      </p:sp>
      <p:sp>
        <p:nvSpPr>
          <p:cNvPr id="6" name="TextBox 5"/>
          <p:cNvSpPr txBox="1"/>
          <p:nvPr/>
        </p:nvSpPr>
        <p:spPr>
          <a:xfrm>
            <a:off x="838200" y="3878396"/>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Điều gì xảy ra khi gió vắng nhà?</a:t>
            </a:r>
            <a:endParaRPr lang="en-US" sz="3200">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236" y="1438865"/>
            <a:ext cx="36464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495" y="1465262"/>
            <a:ext cx="36464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9556"/>
          <a:stretch/>
        </p:blipFill>
        <p:spPr>
          <a:xfrm>
            <a:off x="304800" y="1538001"/>
            <a:ext cx="4363416" cy="3468945"/>
          </a:xfrm>
          <a:prstGeom prst="rect">
            <a:avLst/>
          </a:prstGeom>
          <a:ln>
            <a:solidFill>
              <a:schemeClr val="tx1"/>
            </a:solidFill>
          </a:ln>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983" b="4983"/>
          <a:stretch/>
        </p:blipFill>
        <p:spPr bwMode="auto">
          <a:xfrm>
            <a:off x="4865783" y="1538001"/>
            <a:ext cx="3981450" cy="34689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24708" y="210661"/>
            <a:ext cx="2438400" cy="584775"/>
          </a:xfrm>
          <a:prstGeom prst="rect">
            <a:avLst/>
          </a:prstGeom>
          <a:solidFill>
            <a:srgbClr val="CAE8AA"/>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Thảo luận</a:t>
            </a:r>
            <a:endParaRPr lang="en-US" sz="3200">
              <a:latin typeface="Arial-Rounded" pitchFamily="34" charset="0"/>
              <a:ea typeface="Arial-Rounded" pitchFamily="34" charset="0"/>
              <a:cs typeface="Arial-Rounded" pitchFamily="34" charset="0"/>
            </a:endParaRPr>
          </a:p>
        </p:txBody>
      </p:sp>
      <p:sp>
        <p:nvSpPr>
          <p:cNvPr id="7" name="TextBox 6"/>
          <p:cNvSpPr txBox="1"/>
          <p:nvPr/>
        </p:nvSpPr>
        <p:spPr>
          <a:xfrm>
            <a:off x="1261800" y="987891"/>
            <a:ext cx="2438400" cy="523220"/>
          </a:xfrm>
          <a:prstGeom prst="rect">
            <a:avLst/>
          </a:prstGeom>
          <a:solidFill>
            <a:srgbClr val="DCF0C6"/>
          </a:solidFill>
        </p:spPr>
        <p:txBody>
          <a:bodyPr wrap="square" rtlCol="0">
            <a:spAutoFit/>
          </a:bodyPr>
          <a:lstStyle/>
          <a:p>
            <a:pPr algn="ctr"/>
            <a:r>
              <a:rPr lang="en-US" sz="2800" smtClean="0">
                <a:latin typeface="Arial-Rounded" pitchFamily="34" charset="0"/>
                <a:ea typeface="Arial-Rounded" pitchFamily="34" charset="0"/>
                <a:cs typeface="Arial-Rounded" pitchFamily="34" charset="0"/>
              </a:rPr>
              <a:t>Lợi ích của gió</a:t>
            </a:r>
            <a:endParaRPr lang="en-US" sz="2800">
              <a:latin typeface="Arial-Rounded" pitchFamily="34" charset="0"/>
              <a:ea typeface="Arial-Rounded" pitchFamily="34" charset="0"/>
              <a:cs typeface="Arial-Rounded" pitchFamily="34" charset="0"/>
            </a:endParaRPr>
          </a:p>
        </p:txBody>
      </p:sp>
      <p:sp>
        <p:nvSpPr>
          <p:cNvPr id="8" name="TextBox 7"/>
          <p:cNvSpPr txBox="1"/>
          <p:nvPr/>
        </p:nvSpPr>
        <p:spPr>
          <a:xfrm>
            <a:off x="5334000" y="998301"/>
            <a:ext cx="2438400" cy="523220"/>
          </a:xfrm>
          <a:prstGeom prst="rect">
            <a:avLst/>
          </a:prstGeom>
          <a:solidFill>
            <a:srgbClr val="DCF0C6"/>
          </a:solidFill>
        </p:spPr>
        <p:txBody>
          <a:bodyPr wrap="square" rtlCol="0">
            <a:spAutoFit/>
          </a:bodyPr>
          <a:lstStyle/>
          <a:p>
            <a:pPr algn="ctr"/>
            <a:r>
              <a:rPr lang="en-US" sz="2800" smtClean="0">
                <a:latin typeface="Arial-Rounded" pitchFamily="34" charset="0"/>
                <a:ea typeface="Arial-Rounded" pitchFamily="34" charset="0"/>
                <a:cs typeface="Arial-Rounded" pitchFamily="34" charset="0"/>
              </a:rPr>
              <a:t>Tác hại của gió</a:t>
            </a:r>
            <a:endParaRPr lang="en-US" sz="2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191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500"/>
                            </p:stCondLst>
                            <p:childTnLst>
                              <p:par>
                                <p:cTn id="19" presetID="2" presetClass="entr" presetSubtype="2"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7" y="445959"/>
            <a:ext cx="6622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Học thuộc lòng 1 khổ thơ em thích</a:t>
            </a:r>
            <a:endParaRPr lang="en-US" sz="2400" b="1">
              <a:latin typeface="Arial Rounded MT Bold" pitchFamily="34" charset="0"/>
              <a:ea typeface="Arial-Rounded" pitchFamily="34" charset="0"/>
              <a:cs typeface="Arial-Rounded" pitchFamily="34" charset="0"/>
            </a:endParaRPr>
          </a:p>
        </p:txBody>
      </p:sp>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819150"/>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3380288" y="413760"/>
            <a:ext cx="2583873" cy="523208"/>
          </a:xfrm>
          <a:prstGeom prst="rect">
            <a:avLst/>
          </a:prstGeom>
          <a:noFill/>
        </p:spPr>
        <p:txBody>
          <a:bodyPr wrap="square" lIns="91428" tIns="45714" rIns="91428" bIns="45714" rtlCol="0">
            <a:spAutoFit/>
          </a:bodyPr>
          <a:lstStyle/>
          <a:p>
            <a:pPr algn="just"/>
            <a:r>
              <a:rPr lang="en-US" sz="2800" b="1" i="1" smtClean="0">
                <a:latin typeface="Arial-Rounded" pitchFamily="34" charset="0"/>
                <a:ea typeface="Arial-Rounded" pitchFamily="34" charset="0"/>
                <a:cs typeface="Arial-Rounded" pitchFamily="34" charset="0"/>
              </a:rPr>
              <a:t>Tìm bạn cho gió</a:t>
            </a:r>
            <a:endParaRPr lang="en-US" sz="2800" b="1" i="1">
              <a:latin typeface="Arial Rounded MT Bold" pitchFamily="34" charset="0"/>
              <a:ea typeface="Arial-Rounded" pitchFamily="34" charset="0"/>
              <a:cs typeface="Arial-Rounded" pitchFamily="34" charset="0"/>
            </a:endParaRPr>
          </a:p>
        </p:txBody>
      </p:sp>
      <p:grpSp>
        <p:nvGrpSpPr>
          <p:cNvPr id="12" name="Group 11"/>
          <p:cNvGrpSpPr/>
          <p:nvPr/>
        </p:nvGrpSpPr>
        <p:grpSpPr>
          <a:xfrm>
            <a:off x="806334" y="450521"/>
            <a:ext cx="2619674" cy="449686"/>
            <a:chOff x="886344" y="436620"/>
            <a:chExt cx="2619674" cy="449686"/>
          </a:xfrm>
        </p:grpSpPr>
        <p:sp>
          <p:nvSpPr>
            <p:cNvPr id="5" name="Oval 4"/>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T</a:t>
              </a:r>
              <a:endParaRPr lang="en-US" sz="2800" b="1">
                <a:solidFill>
                  <a:schemeClr val="bg1"/>
                </a:solidFill>
                <a:latin typeface="Arial-Rounded" pitchFamily="34" charset="0"/>
                <a:ea typeface="Arial-Rounded" pitchFamily="34" charset="0"/>
                <a:cs typeface="Arial-Rounded" pitchFamily="34" charset="0"/>
              </a:endParaRPr>
            </a:p>
          </p:txBody>
        </p:sp>
        <p:sp>
          <p:nvSpPr>
            <p:cNvPr id="6" name="Oval 5"/>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r</a:t>
              </a:r>
              <a:endParaRPr lang="en-US" sz="28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8" name="Oval 7"/>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c</a:t>
              </a:r>
              <a:endParaRPr lang="en-US" sz="2800" b="1">
                <a:solidFill>
                  <a:schemeClr val="bg1"/>
                </a:solidFill>
                <a:latin typeface="Arial-Rounded" pitchFamily="34" charset="0"/>
                <a:ea typeface="Arial-Rounded" pitchFamily="34" charset="0"/>
                <a:cs typeface="Arial-Rounded" pitchFamily="34" charset="0"/>
              </a:endParaRPr>
            </a:p>
          </p:txBody>
        </p:sp>
        <p:sp>
          <p:nvSpPr>
            <p:cNvPr id="9" name="Oval 8"/>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h</a:t>
              </a:r>
              <a:endParaRPr lang="en-US" sz="2800" b="1">
                <a:solidFill>
                  <a:schemeClr val="bg1"/>
                </a:solidFill>
                <a:latin typeface="Arial-Rounded" pitchFamily="34" charset="0"/>
                <a:ea typeface="Arial-Rounded" pitchFamily="34" charset="0"/>
                <a:cs typeface="Arial-Rounded" pitchFamily="34" charset="0"/>
              </a:endParaRPr>
            </a:p>
          </p:txBody>
        </p:sp>
        <p:sp>
          <p:nvSpPr>
            <p:cNvPr id="10" name="Oval 9"/>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1" name="Oval 10"/>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i</a:t>
              </a:r>
              <a:endParaRPr lang="en-US" sz="2800" b="1">
                <a:solidFill>
                  <a:schemeClr val="bg1"/>
                </a:solidFill>
                <a:latin typeface="Arial-Rounded" pitchFamily="34" charset="0"/>
                <a:ea typeface="Arial-Rounded" pitchFamily="34" charset="0"/>
                <a:cs typeface="Arial-Rounded" pitchFamily="34" charset="0"/>
              </a:endParaRPr>
            </a:p>
          </p:txBody>
        </p:sp>
      </p:gr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750" y="1200150"/>
            <a:ext cx="55483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680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581150"/>
            <a:ext cx="2971800" cy="646331"/>
          </a:xfrm>
          <a:prstGeom prst="rect">
            <a:avLst/>
          </a:prstGeom>
          <a:solidFill>
            <a:srgbClr val="E5F2F7"/>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641669"/>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1</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730965"/>
            <a:ext cx="7391400"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Quan sát tranh/video</a:t>
            </a:r>
            <a:endParaRPr lang="en-US" sz="2400" b="1">
              <a:latin typeface="Arial-Rounded" pitchFamily="34" charset="0"/>
              <a:ea typeface="Arial-Rounded" pitchFamily="34" charset="0"/>
              <a:cs typeface="Arial-Rounded" pitchFamily="34" charset="0"/>
            </a:endParaRPr>
          </a:p>
        </p:txBody>
      </p:sp>
      <p:sp>
        <p:nvSpPr>
          <p:cNvPr id="19" name="TextBox 18"/>
          <p:cNvSpPr txBox="1"/>
          <p:nvPr/>
        </p:nvSpPr>
        <p:spPr>
          <a:xfrm>
            <a:off x="0" y="1581150"/>
            <a:ext cx="3505200" cy="1938980"/>
          </a:xfrm>
          <a:prstGeom prst="rect">
            <a:avLst/>
          </a:prstGeom>
          <a:noFill/>
        </p:spPr>
        <p:txBody>
          <a:bodyPr wrap="square" lIns="91428" tIns="45714" rIns="91428" bIns="45714" rtlCol="0">
            <a:spAutoFit/>
          </a:bodyPr>
          <a:lstStyle/>
          <a:p>
            <a:pPr marL="457200" indent="-457200" algn="just">
              <a:buAutoNum type="alphaLcPeriod"/>
            </a:pPr>
            <a:r>
              <a:rPr lang="en-US" sz="2400" smtClean="0">
                <a:latin typeface="Arial-Rounded" pitchFamily="34" charset="0"/>
                <a:ea typeface="Arial-Rounded" pitchFamily="34" charset="0"/>
                <a:cs typeface="Arial-Rounded" pitchFamily="34" charset="0"/>
              </a:rPr>
              <a:t>Vật gì xuất hiện trong video?</a:t>
            </a:r>
          </a:p>
          <a:p>
            <a:pPr marL="457200" indent="-457200" algn="just">
              <a:buAutoNum type="alphaLcPeriod"/>
            </a:pPr>
            <a:r>
              <a:rPr lang="en-US" sz="2400" smtClean="0">
                <a:latin typeface="Arial-Rounded" pitchFamily="34" charset="0"/>
                <a:ea typeface="Arial-Rounded" pitchFamily="34" charset="0"/>
                <a:cs typeface="Arial-Rounded" pitchFamily="34" charset="0"/>
              </a:rPr>
              <a:t>Nhờ đâu mà những vật đó có thể chuyển động?</a:t>
            </a:r>
            <a:endParaRPr lang="en-US" sz="2400">
              <a:latin typeface="Arial-Rounded" pitchFamily="34" charset="0"/>
              <a:ea typeface="Arial-Rounded" pitchFamily="34" charset="0"/>
              <a:cs typeface="Arial-Rounded" pitchFamily="34" charset="0"/>
            </a:endParaRPr>
          </a:p>
        </p:txBody>
      </p:sp>
      <p:pic>
        <p:nvPicPr>
          <p:cNvPr id="7" name="Con đường chong chó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733800" y="1192618"/>
            <a:ext cx="5205714" cy="3102210"/>
          </a:xfr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Đọc</a:t>
            </a:r>
            <a:endParaRPr lang="en-US" sz="2800" b="1">
              <a:latin typeface="Arial-Rounded" pitchFamily="34" charset="0"/>
              <a:ea typeface="Arial-Rounded" pitchFamily="34" charset="0"/>
              <a:cs typeface="Arial-Rounded" pitchFamily="34" charset="0"/>
            </a:endParaRPr>
          </a:p>
        </p:txBody>
      </p:sp>
      <p:sp>
        <p:nvSpPr>
          <p:cNvPr id="4" name="TextBox 3"/>
          <p:cNvSpPr txBox="1"/>
          <p:nvPr/>
        </p:nvSpPr>
        <p:spPr>
          <a:xfrm>
            <a:off x="798368" y="285750"/>
            <a:ext cx="5947064" cy="584763"/>
          </a:xfrm>
          <a:prstGeom prst="rect">
            <a:avLst/>
          </a:prstGeom>
          <a:noFill/>
        </p:spPr>
        <p:txBody>
          <a:bodyPr wrap="square" lIns="91428" tIns="45714" rIns="91428" bIns="45714" rtlCol="0">
            <a:spAutoFit/>
          </a:bodyPr>
          <a:lstStyle/>
          <a:p>
            <a:pPr algn="ctr"/>
            <a:r>
              <a:rPr lang="en-US" sz="3200" b="1" smtClean="0">
                <a:latin typeface="Arial-Rounded" pitchFamily="34" charset="0"/>
                <a:ea typeface="Arial-Rounded" pitchFamily="34" charset="0"/>
                <a:cs typeface="Arial-Rounded" pitchFamily="34" charset="0"/>
              </a:rPr>
              <a:t>Bạn của gió</a:t>
            </a:r>
            <a:endParaRPr lang="en-US" sz="3200" b="1">
              <a:latin typeface="Arial Rounded MT Bold" pitchFamily="34" charset="0"/>
              <a:ea typeface="Arial-Rounded" pitchFamily="34" charset="0"/>
              <a:cs typeface="Arial-Rounded" pitchFamily="34" charset="0"/>
            </a:endParaRPr>
          </a:p>
        </p:txBody>
      </p:sp>
      <p:sp>
        <p:nvSpPr>
          <p:cNvPr id="5" name="TextBox 4"/>
          <p:cNvSpPr txBox="1"/>
          <p:nvPr/>
        </p:nvSpPr>
        <p:spPr>
          <a:xfrm>
            <a:off x="386196" y="830602"/>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Ai là bạn gió?</a:t>
            </a:r>
          </a:p>
          <a:p>
            <a:pPr algn="just"/>
            <a:r>
              <a:rPr lang="en-US" sz="2800" smtClean="0">
                <a:latin typeface="Arial-Rounded" pitchFamily="34" charset="0"/>
                <a:ea typeface="Arial-Rounded" pitchFamily="34" charset="0"/>
                <a:cs typeface="Arial-Rounded" pitchFamily="34" charset="0"/>
              </a:rPr>
              <a:t>Mà gió đi tìm</a:t>
            </a:r>
          </a:p>
          <a:p>
            <a:pPr algn="just"/>
            <a:r>
              <a:rPr lang="en-US" sz="2800" smtClean="0">
                <a:latin typeface="Arial-Rounded" pitchFamily="34" charset="0"/>
                <a:ea typeface="Arial-Rounded" pitchFamily="34" charset="0"/>
                <a:cs typeface="Arial-Rounded" pitchFamily="34" charset="0"/>
              </a:rPr>
              <a:t>Bay theo cánh chim</a:t>
            </a:r>
          </a:p>
          <a:p>
            <a:pPr algn="just"/>
            <a:r>
              <a:rPr lang="en-US" sz="2800" smtClean="0">
                <a:latin typeface="Arial-Rounded" pitchFamily="34" charset="0"/>
                <a:ea typeface="Arial-Rounded" pitchFamily="34" charset="0"/>
                <a:cs typeface="Arial-Rounded" pitchFamily="34" charset="0"/>
              </a:rPr>
              <a:t>Lùa trong tán lá…</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38100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Gió nhớ bạn quá</a:t>
            </a:r>
          </a:p>
          <a:p>
            <a:pPr algn="just"/>
            <a:r>
              <a:rPr lang="en-US" sz="2800" smtClean="0">
                <a:latin typeface="Arial-Rounded" pitchFamily="34" charset="0"/>
                <a:ea typeface="Arial-Rounded" pitchFamily="34" charset="0"/>
                <a:cs typeface="Arial-Rounded" pitchFamily="34" charset="0"/>
              </a:rPr>
              <a:t>Nên gõ cửa hoài</a:t>
            </a:r>
          </a:p>
          <a:p>
            <a:pPr algn="just"/>
            <a:r>
              <a:rPr lang="en-US" sz="2800" smtClean="0">
                <a:latin typeface="Arial-Rounded" pitchFamily="34" charset="0"/>
                <a:ea typeface="Arial-Rounded" pitchFamily="34" charset="0"/>
                <a:cs typeface="Arial-Rounded" pitchFamily="34" charset="0"/>
              </a:rPr>
              <a:t>Đẩy sóng dâng cao</a:t>
            </a:r>
          </a:p>
          <a:p>
            <a:pPr algn="just"/>
            <a:r>
              <a:rPr lang="en-US" sz="2800" smtClean="0">
                <a:latin typeface="Arial-Rounded" pitchFamily="34" charset="0"/>
                <a:ea typeface="Arial-Rounded" pitchFamily="34" charset="0"/>
                <a:cs typeface="Arial-Rounded" pitchFamily="34" charset="0"/>
              </a:rPr>
              <a:t>Thổi căng buồm lớn.</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802332" y="830601"/>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Khi gió đi vắng</a:t>
            </a:r>
          </a:p>
          <a:p>
            <a:pPr algn="just"/>
            <a:r>
              <a:rPr lang="en-US" sz="2800" smtClean="0">
                <a:latin typeface="Arial-Rounded" pitchFamily="34" charset="0"/>
                <a:ea typeface="Arial-Rounded" pitchFamily="34" charset="0"/>
                <a:cs typeface="Arial-Rounded" pitchFamily="34" charset="0"/>
              </a:rPr>
              <a:t>Lá buồn lặng im</a:t>
            </a:r>
          </a:p>
          <a:p>
            <a:pPr algn="just"/>
            <a:r>
              <a:rPr lang="en-US" sz="2800" smtClean="0">
                <a:latin typeface="Arial-Rounded" pitchFamily="34" charset="0"/>
                <a:ea typeface="Arial-Rounded" pitchFamily="34" charset="0"/>
                <a:cs typeface="Arial-Rounded" pitchFamily="34" charset="0"/>
              </a:rPr>
              <a:t>Vắng cả cánh chim</a:t>
            </a:r>
          </a:p>
          <a:p>
            <a:pPr algn="just"/>
            <a:r>
              <a:rPr lang="en-US" sz="2800" smtClean="0">
                <a:latin typeface="Arial-Rounded" pitchFamily="34" charset="0"/>
                <a:ea typeface="Arial-Rounded" pitchFamily="34" charset="0"/>
                <a:cs typeface="Arial-Rounded" pitchFamily="34" charset="0"/>
              </a:rPr>
              <a:t>Chẳng ai gõ cửa.</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79194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Sóng ngủ trong nước</a:t>
            </a:r>
          </a:p>
          <a:p>
            <a:pPr algn="just"/>
            <a:r>
              <a:rPr lang="en-US" sz="2800" smtClean="0">
                <a:latin typeface="Arial-Rounded" pitchFamily="34" charset="0"/>
                <a:ea typeface="Arial-Rounded" pitchFamily="34" charset="0"/>
                <a:cs typeface="Arial-Rounded" pitchFamily="34" charset="0"/>
              </a:rPr>
              <a:t>Buồm chẳng ra khơi</a:t>
            </a:r>
          </a:p>
          <a:p>
            <a:pPr algn="just"/>
            <a:r>
              <a:rPr lang="en-US" sz="2800" smtClean="0">
                <a:latin typeface="Arial-Rounded" pitchFamily="34" charset="0"/>
                <a:ea typeface="Arial-Rounded" pitchFamily="34" charset="0"/>
                <a:cs typeface="Arial-Rounded" pitchFamily="34" charset="0"/>
              </a:rPr>
              <a:t>Ai gọi: Gió ơi</a:t>
            </a:r>
          </a:p>
          <a:p>
            <a:pPr algn="just"/>
            <a:r>
              <a:rPr lang="en-US" sz="2800" smtClean="0">
                <a:latin typeface="Arial-Rounded" pitchFamily="34" charset="0"/>
                <a:ea typeface="Arial-Rounded" pitchFamily="34" charset="0"/>
                <a:cs typeface="Arial-Rounded" pitchFamily="34" charset="0"/>
              </a:rPr>
              <a:t>Trong vòm lá biếc.</a:t>
            </a:r>
          </a:p>
        </p:txBody>
      </p:sp>
      <p:sp>
        <p:nvSpPr>
          <p:cNvPr id="9" name="TextBox 8"/>
          <p:cNvSpPr txBox="1"/>
          <p:nvPr/>
        </p:nvSpPr>
        <p:spPr>
          <a:xfrm>
            <a:off x="6148530" y="4492384"/>
            <a:ext cx="2552701" cy="523208"/>
          </a:xfrm>
          <a:prstGeom prst="rect">
            <a:avLst/>
          </a:prstGeom>
          <a:noFill/>
        </p:spPr>
        <p:txBody>
          <a:bodyPr wrap="square" lIns="91428" tIns="45714" rIns="91428" bIns="45714" rtlCol="0">
            <a:spAutoFit/>
          </a:bodyPr>
          <a:lstStyle/>
          <a:p>
            <a:pPr algn="ctr"/>
            <a:r>
              <a:rPr lang="en-US" sz="2800" smtClean="0">
                <a:latin typeface="Arial-Rounded" pitchFamily="34" charset="0"/>
                <a:ea typeface="Arial-Rounded" pitchFamily="34" charset="0"/>
                <a:cs typeface="Arial-Rounded" pitchFamily="34" charset="0"/>
              </a:rPr>
              <a:t>(Ngân Hà)</a:t>
            </a:r>
            <a:endParaRPr lang="en-US" sz="2800">
              <a:latin typeface="Arial Rounded MT Bold" pitchFamily="34" charset="0"/>
              <a:ea typeface="Arial-Rounded" pitchFamily="34" charset="0"/>
              <a:cs typeface="Arial-Rounded" pitchFamily="34" charset="0"/>
            </a:endParaRPr>
          </a:p>
        </p:txBody>
      </p:sp>
      <p:sp>
        <p:nvSpPr>
          <p:cNvPr id="10" name="Cloud 9"/>
          <p:cNvSpPr/>
          <p:nvPr/>
        </p:nvSpPr>
        <p:spPr>
          <a:xfrm>
            <a:off x="7245834" y="266981"/>
            <a:ext cx="1780496" cy="926819"/>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Rounded" pitchFamily="34" charset="0"/>
                <a:ea typeface="Arial-Rounded" pitchFamily="34" charset="0"/>
                <a:cs typeface="Arial-Rounded" pitchFamily="34" charset="0"/>
              </a:rPr>
              <a:t>Đọc mẫu</a:t>
            </a:r>
            <a:endParaRPr lang="en-US">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29446"/>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1947" y="4404013"/>
            <a:ext cx="8395854"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đọc hôm nay có gì khác hai bài đọc trước?</a:t>
            </a:r>
            <a:endParaRPr lang="en-US" sz="3200">
              <a:latin typeface="Arial-Rounded" pitchFamily="34" charset="0"/>
              <a:ea typeface="Arial-Rounded" pitchFamily="34" charset="0"/>
              <a:cs typeface="Arial-Rounded" pitchFamily="34" charset="0"/>
            </a:endParaRPr>
          </a:p>
        </p:txBody>
      </p:sp>
      <p:sp>
        <p:nvSpPr>
          <p:cNvPr id="25" name="TextBox 24"/>
          <p:cNvSpPr txBox="1"/>
          <p:nvPr/>
        </p:nvSpPr>
        <p:spPr>
          <a:xfrm>
            <a:off x="671945" y="4412085"/>
            <a:ext cx="8395855"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thơ có mấy dòng thơ?</a:t>
            </a:r>
            <a:endParaRPr lang="en-US" sz="3200">
              <a:latin typeface="Arial-Rounded" pitchFamily="34" charset="0"/>
              <a:ea typeface="Arial-Rounded" pitchFamily="34" charset="0"/>
              <a:cs typeface="Arial-Rounded" pitchFamily="34" charset="0"/>
            </a:endParaRP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7200" y="514350"/>
            <a:ext cx="527050" cy="15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3"/>
          <p:cNvSpPr>
            <a:spLocks noGrp="1"/>
          </p:cNvSpPr>
          <p:nvPr>
            <p:ph type="title"/>
          </p:nvPr>
        </p:nvSpPr>
        <p:spPr>
          <a:xfrm>
            <a:off x="876300" y="1034018"/>
            <a:ext cx="1066800" cy="857250"/>
          </a:xfrm>
        </p:spPr>
        <p:txBody>
          <a:bodyPr>
            <a:noAutofit/>
          </a:bodyPr>
          <a:lstStyle/>
          <a:p>
            <a:r>
              <a:rPr lang="en-US" sz="2800" smtClean="0">
                <a:solidFill>
                  <a:srgbClr val="FF0000"/>
                </a:solidFill>
                <a:latin typeface="Arial-Rounded" pitchFamily="34" charset="0"/>
                <a:ea typeface="Arial-Rounded" pitchFamily="34" charset="0"/>
                <a:cs typeface="Arial-Rounded" pitchFamily="34" charset="0"/>
              </a:rPr>
              <a:t>Khổ 1</a:t>
            </a:r>
            <a:endParaRPr lang="en-US" sz="2800">
              <a:solidFill>
                <a:srgbClr val="FF0000"/>
              </a:solidFill>
              <a:latin typeface=".VnArial Narrow" pitchFamily="34" charset="0"/>
              <a:ea typeface="Arial-Rounded" pitchFamily="34" charset="0"/>
              <a:cs typeface="Arial-Rounded" pitchFamily="34" charset="0"/>
            </a:endParaRPr>
          </a:p>
        </p:txBody>
      </p:sp>
      <p:sp>
        <p:nvSpPr>
          <p:cNvPr id="31" name="Title 13"/>
          <p:cNvSpPr txBox="1">
            <a:spLocks/>
          </p:cNvSpPr>
          <p:nvPr/>
        </p:nvSpPr>
        <p:spPr>
          <a:xfrm>
            <a:off x="876300" y="260350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2</a:t>
            </a:r>
            <a:endParaRPr lang="en-US" sz="2800">
              <a:solidFill>
                <a:srgbClr val="FF0000"/>
              </a:solidFill>
              <a:latin typeface=".VnArial Narrow" pitchFamily="34" charset="0"/>
              <a:ea typeface="Arial-Rounded" pitchFamily="34" charset="0"/>
              <a:cs typeface="Arial-Rounded" pitchFamily="34" charset="0"/>
            </a:endParaRPr>
          </a:p>
        </p:txBody>
      </p:sp>
      <p:sp>
        <p:nvSpPr>
          <p:cNvPr id="32" name="Title 13"/>
          <p:cNvSpPr txBox="1">
            <a:spLocks/>
          </p:cNvSpPr>
          <p:nvPr/>
        </p:nvSpPr>
        <p:spPr>
          <a:xfrm>
            <a:off x="4821115" y="104775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3</a:t>
            </a:r>
            <a:endParaRPr lang="en-US" sz="2800">
              <a:solidFill>
                <a:srgbClr val="FF0000"/>
              </a:solidFill>
              <a:latin typeface=".VnArial Narrow" pitchFamily="34" charset="0"/>
              <a:ea typeface="Arial-Rounded" pitchFamily="34" charset="0"/>
              <a:cs typeface="Arial-Rounded" pitchFamily="34" charset="0"/>
            </a:endParaRPr>
          </a:p>
        </p:txBody>
      </p:sp>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2166591"/>
            <a:ext cx="527050" cy="14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4390" y="514350"/>
            <a:ext cx="527050" cy="15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9790" y="2166591"/>
            <a:ext cx="527050" cy="14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itle 13"/>
          <p:cNvSpPr txBox="1">
            <a:spLocks/>
          </p:cNvSpPr>
          <p:nvPr/>
        </p:nvSpPr>
        <p:spPr>
          <a:xfrm>
            <a:off x="4819405" y="2627044"/>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4</a:t>
            </a:r>
            <a:endParaRPr lang="en-US" sz="2800">
              <a:solidFill>
                <a:srgbClr val="FF0000"/>
              </a:solidFill>
              <a:latin typeface=".VnArial Narrow" pitchFamily="34" charset="0"/>
              <a:ea typeface="Arial-Rounded" pitchFamily="34" charset="0"/>
              <a:cs typeface="Arial-Rounded" pitchFamily="34" charset="0"/>
            </a:endParaRPr>
          </a:p>
        </p:txBody>
      </p:sp>
      <p:sp>
        <p:nvSpPr>
          <p:cNvPr id="34" name="TextBox 33"/>
          <p:cNvSpPr txBox="1"/>
          <p:nvPr/>
        </p:nvSpPr>
        <p:spPr>
          <a:xfrm>
            <a:off x="659245" y="4396498"/>
            <a:ext cx="8395855"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thơ có mấy khổ thơ?</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1+#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1+#ppt_w/2"/>
                                          </p:val>
                                        </p:tav>
                                        <p:tav tm="100000">
                                          <p:val>
                                            <p:strVal val="#ppt_x"/>
                                          </p:val>
                                        </p:tav>
                                      </p:tavLst>
                                    </p:anim>
                                    <p:anim calcmode="lin" valueType="num">
                                      <p:cBhvr additive="base">
                                        <p:cTn id="2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3075"/>
                                        </p:tgtEl>
                                        <p:attrNameLst>
                                          <p:attrName>style.visibility</p:attrName>
                                        </p:attrNameLst>
                                      </p:cBhvr>
                                      <p:to>
                                        <p:strVal val="visible"/>
                                      </p:to>
                                    </p:set>
                                    <p:animEffect transition="in" filter="fade">
                                      <p:cBhvr>
                                        <p:cTn id="28" dur="500"/>
                                        <p:tgtEl>
                                          <p:spTgt spid="30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14" grpId="0"/>
      <p:bldP spid="31" grpId="0"/>
      <p:bldP spid="32" grpId="0"/>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207"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9078" y="4359084"/>
            <a:ext cx="7773005"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Em hãy tìm từ khó đọc, khó hiểu trong bài.</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524250" y="200025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23754" y="4019550"/>
            <a:ext cx="689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410450" y="28956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810250" y="16383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58791" y="4019550"/>
            <a:ext cx="14945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682450" y="2364272"/>
            <a:ext cx="508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0500" y="1504950"/>
            <a:ext cx="8382000" cy="144780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mtClean="0">
                <a:latin typeface="Arial-Rounded" pitchFamily="34" charset="0"/>
                <a:ea typeface="Arial-Rounded" pitchFamily="34" charset="0"/>
                <a:cs typeface="Arial-Rounded" pitchFamily="34" charset="0"/>
              </a:rPr>
              <a:t>lùa: luồn qua nơi có chỗ trống hẹp.  </a:t>
            </a:r>
            <a:endParaRPr lang="en-US">
              <a:latin typeface="Arial-Rounded" pitchFamily="34" charset="0"/>
              <a:ea typeface="Arial-Rounded" pitchFamily="34" charset="0"/>
              <a:cs typeface="Arial-Rounded" pitchFamily="34" charset="0"/>
            </a:endParaRPr>
          </a:p>
        </p:txBody>
      </p:sp>
      <p:sp>
        <p:nvSpPr>
          <p:cNvPr id="4" name="Title 2"/>
          <p:cNvSpPr txBox="1">
            <a:spLocks/>
          </p:cNvSpPr>
          <p:nvPr/>
        </p:nvSpPr>
        <p:spPr>
          <a:xfrm>
            <a:off x="190500" y="2419350"/>
            <a:ext cx="8934450" cy="144780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mtClean="0">
                <a:latin typeface="Arial-Rounded" pitchFamily="34" charset="0"/>
                <a:ea typeface="Arial-Rounded" pitchFamily="34" charset="0"/>
                <a:cs typeface="Arial-Rounded" pitchFamily="34" charset="0"/>
              </a:rPr>
              <a:t>hoài: mãi không thôi, mãi không dứt.</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14735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2"/>
          <p:cNvSpPr txBox="1">
            <a:spLocks/>
          </p:cNvSpPr>
          <p:nvPr/>
        </p:nvSpPr>
        <p:spPr>
          <a:xfrm>
            <a:off x="381000" y="1962150"/>
            <a:ext cx="2819400" cy="857250"/>
          </a:xfrm>
          <a:prstGeom prst="rect">
            <a:avLst/>
          </a:prstGeom>
        </p:spPr>
        <p:txBody>
          <a:bodyPr vert="horz" lIns="91428" tIns="45714" rIns="91428" bIns="45714" rtlCol="0" anchor="ctr">
            <a:normAutofit fontScale="92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mtClean="0">
                <a:latin typeface="Arial-Rounded" pitchFamily="34" charset="0"/>
                <a:ea typeface="Arial-Rounded" pitchFamily="34" charset="0"/>
                <a:cs typeface="Arial-Rounded" pitchFamily="34" charset="0"/>
              </a:rPr>
              <a:t>căng buồm: </a:t>
            </a:r>
            <a:endParaRPr lang="en-US">
              <a:latin typeface="Arial-Rounded" pitchFamily="34" charset="0"/>
              <a:ea typeface="Arial-Rounded" pitchFamily="34" charset="0"/>
              <a:cs typeface="Arial-Rounded" pitchFamily="34" charset="0"/>
            </a:endParaRPr>
          </a:p>
        </p:txBody>
      </p:sp>
      <p:pic>
        <p:nvPicPr>
          <p:cNvPr id="2050" name="Picture 2" descr="Winds of change: the sailing ships cleaning up sea transport | World news |  The Guar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866775"/>
            <a:ext cx="5413375"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9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28600" y="219074"/>
            <a:ext cx="8915400" cy="1133475"/>
          </a:xfrm>
          <a:prstGeom prst="rect">
            <a:avLst/>
          </a:prstGeom>
        </p:spPr>
        <p:txBody>
          <a:bodyPr vert="horz" lIns="91428" tIns="45714" rIns="91428" bIns="45714" rtlCol="0" anchor="ctr">
            <a:normAutofit fontScale="92500" lnSpcReduction="200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i="1" smtClean="0">
                <a:latin typeface="Arial-Rounded" pitchFamily="34" charset="0"/>
                <a:ea typeface="Arial-Rounded" pitchFamily="34" charset="0"/>
                <a:cs typeface="Arial-Rounded" pitchFamily="34" charset="0"/>
              </a:rPr>
              <a:t>vòm lá:</a:t>
            </a:r>
            <a:r>
              <a:rPr lang="en-US" smtClean="0">
                <a:latin typeface="Arial-Rounded" pitchFamily="34" charset="0"/>
                <a:ea typeface="Arial-Rounded" pitchFamily="34" charset="0"/>
                <a:cs typeface="Arial-Rounded" pitchFamily="34" charset="0"/>
              </a:rPr>
              <a:t> nhiều cành lá trên cây đan xen tạo thành hình khum khum úp xuống.</a:t>
            </a:r>
            <a:endParaRPr lang="en-US">
              <a:latin typeface="Arial-Rounded" pitchFamily="34" charset="0"/>
              <a:ea typeface="Arial-Rounded" pitchFamily="34" charset="0"/>
              <a:cs typeface="Arial-Rounded" pitchFamily="34" charset="0"/>
            </a:endParaRPr>
          </a:p>
        </p:txBody>
      </p:sp>
      <p:pic>
        <p:nvPicPr>
          <p:cNvPr id="4102" name="Picture 6" descr="An yên dưới những vòm xa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305050"/>
            <a:ext cx="5410200" cy="30432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UG Students call on University to embrace green search engine | The  Northern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0505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228600" y="1352549"/>
            <a:ext cx="8610600" cy="857250"/>
          </a:xfrm>
          <a:prstGeom prst="rect">
            <a:avLst/>
          </a:prstGeom>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i="1" smtClean="0">
                <a:latin typeface="Arial-Rounded" pitchFamily="34" charset="0"/>
                <a:ea typeface="Arial-Rounded" pitchFamily="34" charset="0"/>
                <a:cs typeface="Arial-Rounded" pitchFamily="34" charset="0"/>
              </a:rPr>
              <a:t>biếc:</a:t>
            </a:r>
            <a:r>
              <a:rPr lang="en-US" smtClean="0">
                <a:latin typeface="Arial-Rounded" pitchFamily="34" charset="0"/>
                <a:ea typeface="Arial-Rounded" pitchFamily="34" charset="0"/>
                <a:cs typeface="Arial-Rounded" pitchFamily="34" charset="0"/>
              </a:rPr>
              <a:t> xanh, trông đẹp mắt.</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92305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627</TotalTime>
  <Words>546</Words>
  <Application>Microsoft Office PowerPoint</Application>
  <PresentationFormat>On-screen Show (16:9)</PresentationFormat>
  <Paragraphs>111</Paragraphs>
  <Slides>20</Slides>
  <Notes>13</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Ôn và khởi động</vt:lpstr>
      <vt:lpstr>PowerPoint Presentation</vt:lpstr>
      <vt:lpstr>PowerPoint Presentation</vt:lpstr>
      <vt:lpstr>Khổ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cp:lastModifiedBy>
  <cp:revision>125</cp:revision>
  <dcterms:created xsi:type="dcterms:W3CDTF">2020-12-08T15:48:47Z</dcterms:created>
  <dcterms:modified xsi:type="dcterms:W3CDTF">2012-12-31T22:00:18Z</dcterms:modified>
</cp:coreProperties>
</file>