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80" r:id="rId5"/>
    <p:sldId id="260" r:id="rId6"/>
    <p:sldId id="281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Thị Hồng Linh" initials="NTHL" lastIdx="1" clrIdx="0">
    <p:extLst>
      <p:ext uri="{19B8F6BF-5375-455C-9EA6-DF929625EA0E}">
        <p15:presenceInfo xmlns:p15="http://schemas.microsoft.com/office/powerpoint/2012/main" userId="Nguyễn Thị Hồng Li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BAB"/>
    <a:srgbClr val="E15E66"/>
    <a:srgbClr val="F8CBAD"/>
    <a:srgbClr val="65472B"/>
    <a:srgbClr val="DA575F"/>
    <a:srgbClr val="C03674"/>
    <a:srgbClr val="CFA24A"/>
    <a:srgbClr val="EA68AA"/>
    <a:srgbClr val="BE8148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557" autoAdjust="0"/>
  </p:normalViewPr>
  <p:slideViewPr>
    <p:cSldViewPr snapToGrid="0">
      <p:cViewPr varScale="1">
        <p:scale>
          <a:sx n="75" d="100"/>
          <a:sy n="75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A3FDA-36D7-4E6F-B2B8-F3A019C87155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EA109-1BE5-4200-A7EC-654A9B458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3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35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5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46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77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7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760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09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62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336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457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00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5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18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698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29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243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107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639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644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758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938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7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21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393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45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678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29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2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4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3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9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6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1D1F-ECED-42DE-970C-6C747E56ABDB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1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71D1F-ECED-42DE-970C-6C747E56ABDB}" type="datetimeFigureOut">
              <a:rPr lang="en-US" smtClean="0"/>
              <a:t>15/09/2024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A56A7-216B-4D92-8D72-209402C1A1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7" y="-233018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97250" y="6642593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2863360" y="7507072"/>
            <a:ext cx="91152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616131" y="8313701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8061961" y="-844309"/>
            <a:ext cx="2541960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Designed by Hong Linh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88997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8763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7" y="-233018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97250" y="6642593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2863360" y="7507072"/>
            <a:ext cx="91152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616131" y="8313701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8061961" y="-844309"/>
            <a:ext cx="2541960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Designed by Hong Linh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88997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80986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68D01-8BBA-4E2D-8FB7-18B183BD007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2024/9/15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0496D-2E80-4BA7-8F7A-F9FCE7EC19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思源宋体 CN Light" panose="02020300000000000000" pitchFamily="18" charset="-122"/>
                <a:ea typeface="思源宋体 CN Light" panose="020203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7" y="-233018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97250" y="6642593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2863360" y="7507072"/>
            <a:ext cx="91152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616131" y="8313701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8061961" y="-844309"/>
            <a:ext cx="2541960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Designed by Hong Linh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88997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84406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 Light" panose="02020300000000000000" pitchFamily="18" charset="-122"/>
          <a:ea typeface="思源宋体 CN Light" panose="020203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游戏机, 轮廓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>
            <a:off x="5938180" y="1362887"/>
            <a:ext cx="6253820" cy="5535064"/>
          </a:xfrm>
          <a:prstGeom prst="rect">
            <a:avLst/>
          </a:prstGeom>
        </p:spPr>
      </p:pic>
      <p:pic>
        <p:nvPicPr>
          <p:cNvPr id="11" name="图片 10" descr="图片包含 游戏机, 轮廓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1"/>
          <a:stretch>
            <a:fillRect/>
          </a:stretch>
        </p:blipFill>
        <p:spPr>
          <a:xfrm flipH="1">
            <a:off x="0" y="1362887"/>
            <a:ext cx="6253820" cy="5535064"/>
          </a:xfrm>
          <a:prstGeom prst="rect">
            <a:avLst/>
          </a:prstGeom>
        </p:spPr>
      </p:pic>
      <p:pic>
        <p:nvPicPr>
          <p:cNvPr id="12" name="图片 11" descr="徽标&#10;&#10;中度可信度描述已自动生成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97"/>
          <a:stretch>
            <a:fillRect/>
          </a:stretch>
        </p:blipFill>
        <p:spPr>
          <a:xfrm>
            <a:off x="0" y="5221970"/>
            <a:ext cx="12192000" cy="1934440"/>
          </a:xfrm>
          <a:prstGeom prst="rect">
            <a:avLst/>
          </a:prstGeom>
        </p:spPr>
      </p:pic>
      <p:pic>
        <p:nvPicPr>
          <p:cNvPr id="3" name="图片 2" descr="图片包含 动物, 虫, 空气, 烟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37" y="757035"/>
            <a:ext cx="745914" cy="887865"/>
          </a:xfrm>
          <a:prstGeom prst="rect">
            <a:avLst/>
          </a:prstGeom>
        </p:spPr>
      </p:pic>
      <p:pic>
        <p:nvPicPr>
          <p:cNvPr id="4" name="图片 3" descr="图片包含 动物, 虫, 游戏机&#10;&#10;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8732">
            <a:off x="8421480" y="3941373"/>
            <a:ext cx="813509" cy="3243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5"/>
            <a:ext cx="12192000" cy="1002954"/>
          </a:xfrm>
          <a:prstGeom prst="rect">
            <a:avLst/>
          </a:prstGeom>
        </p:spPr>
      </p:pic>
      <p:pic>
        <p:nvPicPr>
          <p:cNvPr id="6" name="图片 5" descr="桌子上放了不同类型的玩具熊&#10;&#10;低可信度描述已自动生成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9"/>
          <a:stretch/>
        </p:blipFill>
        <p:spPr>
          <a:xfrm>
            <a:off x="2133123" y="4064116"/>
            <a:ext cx="7610114" cy="2931119"/>
          </a:xfrm>
          <a:prstGeom prst="rect">
            <a:avLst/>
          </a:prstGeom>
        </p:spPr>
      </p:pic>
      <p:pic>
        <p:nvPicPr>
          <p:cNvPr id="7" name="图片 6" descr="图标&#10;&#10;描述已自动生成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1" y="5354975"/>
            <a:ext cx="486297" cy="567525"/>
          </a:xfrm>
          <a:prstGeom prst="rect">
            <a:avLst/>
          </a:prstGeom>
        </p:spPr>
      </p:pic>
      <p:pic>
        <p:nvPicPr>
          <p:cNvPr id="8" name="图片 7" descr="卡通人物&#10;&#10;中度可信度描述已自动生成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97525" y="434904"/>
            <a:ext cx="678426" cy="450323"/>
          </a:xfrm>
          <a:prstGeom prst="rect">
            <a:avLst/>
          </a:prstGeom>
        </p:spPr>
      </p:pic>
      <p:pic>
        <p:nvPicPr>
          <p:cNvPr id="9" name="图片 8" descr="卡通人物&#10;&#10;中度可信度描述已自动生成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10776072" y="1143567"/>
            <a:ext cx="1007806" cy="668958"/>
          </a:xfrm>
          <a:prstGeom prst="rect">
            <a:avLst/>
          </a:prstGeom>
        </p:spPr>
      </p:pic>
      <p:pic>
        <p:nvPicPr>
          <p:cNvPr id="14" name="图片 13" descr="图片包含 动物, 虫, 空气, 烟&#10;&#10;描述已自动生成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0841">
            <a:off x="2281388" y="3835425"/>
            <a:ext cx="577150" cy="686984"/>
          </a:xfrm>
          <a:prstGeom prst="rect">
            <a:avLst/>
          </a:prstGeom>
        </p:spPr>
      </p:pic>
      <p:pic>
        <p:nvPicPr>
          <p:cNvPr id="15" name="图片 14" descr="图片包含 动物, 虫, 游戏机&#10;&#10;描述已自动生成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2216">
            <a:off x="3023205" y="1373590"/>
            <a:ext cx="825849" cy="329316"/>
          </a:xfrm>
          <a:prstGeom prst="rect">
            <a:avLst/>
          </a:prstGeom>
        </p:spPr>
      </p:pic>
      <p:pic>
        <p:nvPicPr>
          <p:cNvPr id="16" name="图片 15" descr="图片包含 动物, 虫, 游戏机&#10;&#10;描述已自动生成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672" flipH="1">
            <a:off x="161518" y="2468920"/>
            <a:ext cx="550441" cy="219494"/>
          </a:xfrm>
          <a:prstGeom prst="rect">
            <a:avLst/>
          </a:prstGeom>
        </p:spPr>
      </p:pic>
      <p:pic>
        <p:nvPicPr>
          <p:cNvPr id="17" name="图片 16" descr="卡通人物&#10;&#10;中度可信度描述已自动生成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713703" y="4525667"/>
            <a:ext cx="1005960" cy="667732"/>
          </a:xfrm>
          <a:prstGeom prst="rect">
            <a:avLst/>
          </a:prstGeom>
        </p:spPr>
      </p:pic>
      <p:pic>
        <p:nvPicPr>
          <p:cNvPr id="18" name="图片 17" descr="卡通人物&#10;&#10;中度可信度描述已自动生成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6" b="22984"/>
          <a:stretch>
            <a:fillRect/>
          </a:stretch>
        </p:blipFill>
        <p:spPr>
          <a:xfrm>
            <a:off x="11621148" y="3692509"/>
            <a:ext cx="503903" cy="33447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174831F-2252-4607-9780-59EA53AAADB4}"/>
              </a:ext>
            </a:extLst>
          </p:cNvPr>
          <p:cNvSpPr txBox="1"/>
          <p:nvPr/>
        </p:nvSpPr>
        <p:spPr>
          <a:xfrm>
            <a:off x="9957981" y="3826903"/>
            <a:ext cx="196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7 SVNCinnamoncake" panose="02000000000000000000" pitchFamily="2" charset="0"/>
                <a:ea typeface="思源宋体 CN Heavy" panose="02020900000000000000" pitchFamily="18" charset="-122"/>
              </a:rPr>
              <a:t>Tiết</a:t>
            </a:r>
            <a:r>
              <a:rPr kumimoji="0" lang="en-US" altLang="zh-CN" sz="6600" b="0" i="0" u="none" strike="noStrike" kern="1200" cap="none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#9Slide07 SVNCinnamoncake" panose="02000000000000000000" pitchFamily="2" charset="0"/>
                <a:ea typeface="思源宋体 CN Heavy" panose="02020900000000000000" pitchFamily="18" charset="-122"/>
              </a:rPr>
              <a:t> 3</a:t>
            </a:r>
            <a:endParaRPr kumimoji="0" lang="zh-CN" altLang="en-US" sz="6600" b="0" i="0" u="none" strike="noStrike" kern="1200" cap="none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#9Slide07 SVNCinnamoncake" panose="02000000000000000000" pitchFamily="2" charset="0"/>
              <a:ea typeface="思源宋体 CN Heavy" panose="02020900000000000000" pitchFamily="18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691" y="1738746"/>
            <a:ext cx="112740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n w="57150">
                  <a:solidFill>
                    <a:schemeClr val="bg1"/>
                  </a:solidFill>
                </a:ln>
                <a:solidFill>
                  <a:srgbClr val="CFA24A"/>
                </a:solidFill>
                <a:latin typeface="#9Slide07 SVNZiclets" panose="02000603000000000000" pitchFamily="2" charset="0"/>
              </a:rPr>
              <a:t>ÔN TẬP CÁC PHÉP TÍNH </a:t>
            </a:r>
          </a:p>
          <a:p>
            <a:pPr algn="ctr"/>
            <a:r>
              <a:rPr lang="en-US" sz="6600" b="1" dirty="0">
                <a:ln w="57150">
                  <a:solidFill>
                    <a:schemeClr val="bg1"/>
                  </a:solidFill>
                </a:ln>
                <a:solidFill>
                  <a:srgbClr val="E15E66"/>
                </a:solidFill>
                <a:latin typeface="#9Slide07 SVNZiclets" panose="02000603000000000000" pitchFamily="2" charset="0"/>
              </a:rPr>
              <a:t>TRONG PHẠM VI 100 000</a:t>
            </a:r>
            <a:endParaRPr lang="en-US" sz="6600" dirty="0">
              <a:ln w="57150">
                <a:solidFill>
                  <a:schemeClr val="bg1"/>
                </a:solidFill>
              </a:ln>
              <a:solidFill>
                <a:srgbClr val="E15E66"/>
              </a:solidFill>
              <a:latin typeface="#9Slide07 SVNZiclets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51" y="-30728"/>
            <a:ext cx="1632438" cy="163243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16403" y="949991"/>
            <a:ext cx="1818807" cy="798012"/>
            <a:chOff x="6015180" y="757035"/>
            <a:chExt cx="1818807" cy="798012"/>
          </a:xfrm>
        </p:grpSpPr>
        <p:sp>
          <p:nvSpPr>
            <p:cNvPr id="21" name="文本框 18">
              <a:extLst>
                <a:ext uri="{FF2B5EF4-FFF2-40B4-BE49-F238E27FC236}">
                  <a16:creationId xmlns:a16="http://schemas.microsoft.com/office/drawing/2014/main" id="{4174831F-2252-4607-9780-59EA53AAADB4}"/>
                </a:ext>
              </a:extLst>
            </p:cNvPr>
            <p:cNvSpPr txBox="1"/>
            <p:nvPr/>
          </p:nvSpPr>
          <p:spPr>
            <a:xfrm>
              <a:off x="6015180" y="757035"/>
              <a:ext cx="17924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#9Slide05 Angelline" pitchFamily="2" charset="0"/>
                  <a:ea typeface="思源宋体 CN Heavy" panose="02020900000000000000" pitchFamily="18" charset="-122"/>
                </a:rPr>
                <a:t>Bài</a:t>
              </a:r>
              <a:r>
                <a:rPr kumimoji="0" lang="en-US" altLang="zh-CN" sz="4400" b="1" i="0" u="none" strike="noStrike" kern="1200" cap="none" normalizeH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#9Slide05 Angelline" pitchFamily="2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4400" b="1" i="0" u="none" strike="noStrike" kern="1200" cap="none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#9Slide05 Angelline" pitchFamily="2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23" name="文本框 18">
              <a:extLst>
                <a:ext uri="{FF2B5EF4-FFF2-40B4-BE49-F238E27FC236}">
                  <a16:creationId xmlns:a16="http://schemas.microsoft.com/office/drawing/2014/main" id="{4174831F-2252-4607-9780-59EA53AAADB4}"/>
                </a:ext>
              </a:extLst>
            </p:cNvPr>
            <p:cNvSpPr txBox="1"/>
            <p:nvPr/>
          </p:nvSpPr>
          <p:spPr>
            <a:xfrm>
              <a:off x="6041510" y="785606"/>
              <a:ext cx="17924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Angelline" pitchFamily="2" charset="0"/>
                  <a:ea typeface="思源宋体 CN Heavy" panose="02020900000000000000" pitchFamily="18" charset="-122"/>
                </a:rPr>
                <a:t>Bài</a:t>
              </a:r>
              <a:r>
                <a:rPr kumimoji="0" lang="en-US" altLang="zh-CN" sz="4400" b="1" i="0" u="none" strike="noStrike" kern="1200" cap="none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5 Angelline" pitchFamily="2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44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Angelline" pitchFamily="2" charset="0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26807" y="397910"/>
            <a:ext cx="2725426" cy="840521"/>
            <a:chOff x="4426807" y="397910"/>
            <a:chExt cx="2725426" cy="840521"/>
          </a:xfrm>
        </p:grpSpPr>
        <p:sp>
          <p:nvSpPr>
            <p:cNvPr id="22" name="Rectangle 21"/>
            <p:cNvSpPr/>
            <p:nvPr/>
          </p:nvSpPr>
          <p:spPr>
            <a:xfrm>
              <a:off x="4426807" y="397910"/>
              <a:ext cx="272542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ln w="1238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#9Slide07 IcielStormtrooper" panose="020B0500000000000000" pitchFamily="34" charset="0"/>
                  <a:ea typeface="#9Slide05 HLT Boulevard" panose="00000400000000000000" pitchFamily="2" charset="0"/>
                  <a:cs typeface="#9Slide05 HLT Boulevard" panose="00000400000000000000" pitchFamily="2" charset="0"/>
                </a:rPr>
                <a:t>Toán</a:t>
              </a:r>
              <a:r>
                <a:rPr lang="en-US" sz="4800" b="1" dirty="0">
                  <a:ln w="12382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#9Slide07 IcielStormtrooper" panose="020B0500000000000000" pitchFamily="34" charset="0"/>
                  <a:ea typeface="#9Slide05 HLT Boulevard" panose="00000400000000000000" pitchFamily="2" charset="0"/>
                  <a:cs typeface="#9Slide05 HLT Boulevard" panose="00000400000000000000" pitchFamily="2" charset="0"/>
                </a:rPr>
                <a:t> 4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07" y="407434"/>
              <a:ext cx="272542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latin typeface="#9Slide07 IcielStormtrooper" panose="020B0500000000000000" pitchFamily="34" charset="0"/>
                  <a:ea typeface="#9Slide05 HLT Boulevard" panose="00000400000000000000" pitchFamily="2" charset="0"/>
                  <a:cs typeface="#9Slide05 HLT Boulevard" panose="00000400000000000000" pitchFamily="2" charset="0"/>
                </a:rPr>
                <a:t>Toán</a:t>
              </a:r>
              <a:r>
                <a:rPr lang="en-US" sz="4800" b="1" dirty="0"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latin typeface="#9Slide07 IcielStormtrooper" panose="020B0500000000000000" pitchFamily="34" charset="0"/>
                  <a:ea typeface="#9Slide05 HLT Boulevard" panose="00000400000000000000" pitchFamily="2" charset="0"/>
                  <a:cs typeface="#9Slide05 HLT Boulevard" panose="00000400000000000000" pitchFamily="2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2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13"/>
          <p:cNvSpPr/>
          <p:nvPr/>
        </p:nvSpPr>
        <p:spPr>
          <a:xfrm>
            <a:off x="10708640" y="4769877"/>
            <a:ext cx="1487170" cy="803275"/>
          </a:xfrm>
          <a:prstGeom prst="roundRect">
            <a:avLst>
              <a:gd name="adj" fmla="val 1150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26" name="圆角矩形 14"/>
          <p:cNvSpPr/>
          <p:nvPr/>
        </p:nvSpPr>
        <p:spPr>
          <a:xfrm rot="16200000">
            <a:off x="11748770" y="5125477"/>
            <a:ext cx="803275" cy="93345"/>
          </a:xfrm>
          <a:prstGeom prst="roundRect">
            <a:avLst>
              <a:gd name="adj" fmla="val 1150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6" name="文本框 20"/>
          <p:cNvSpPr txBox="1"/>
          <p:nvPr/>
        </p:nvSpPr>
        <p:spPr>
          <a:xfrm>
            <a:off x="10868890" y="497800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pic>
        <p:nvPicPr>
          <p:cNvPr id="7" name="图片 6" descr="图标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" y="642620"/>
            <a:ext cx="384810" cy="4495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5830" y="392378"/>
            <a:ext cx="8018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Bài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1:   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Chọn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câu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trả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lời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đúng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00B0F0"/>
              </a:solidFill>
              <a:effectLst/>
              <a:uLnTx/>
              <a:uFillTx/>
              <a:latin typeface="#9Slide07 SFU Rhythm" panose="00000400000000000000" pitchFamily="2" charset="0"/>
              <a:ea typeface="思源宋体 CN Light" panose="02020300000000000000" pitchFamily="18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419215"/>
            <a:ext cx="12192000" cy="438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38354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0706099" y="1554237"/>
            <a:ext cx="1485901" cy="803275"/>
          </a:xfrm>
          <a:prstGeom prst="roundRect">
            <a:avLst>
              <a:gd name="adj" fmla="val 1150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 rot="16200000">
            <a:off x="11744960" y="1909837"/>
            <a:ext cx="803275" cy="93345"/>
          </a:xfrm>
          <a:prstGeom prst="roundRect">
            <a:avLst>
              <a:gd name="adj" fmla="val 1150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70559" y="1554237"/>
            <a:ext cx="9011921" cy="4562083"/>
          </a:xfrm>
          <a:prstGeom prst="roundRect">
            <a:avLst>
              <a:gd name="adj" fmla="val 190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lgDash"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767744" y="4769877"/>
            <a:ext cx="2428066" cy="803275"/>
          </a:xfrm>
          <a:prstGeom prst="roundRect">
            <a:avLst>
              <a:gd name="adj" fmla="val 1150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 rot="16200000">
            <a:off x="11748770" y="5125477"/>
            <a:ext cx="803275" cy="93345"/>
          </a:xfrm>
          <a:prstGeom prst="roundRect">
            <a:avLst>
              <a:gd name="adj" fmla="val 1150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813021" y="1822748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a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3893" y="1669054"/>
            <a:ext cx="8723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altLang="zh-C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lang="en-US" altLang="zh-C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phép</a:t>
            </a:r>
            <a:r>
              <a:rPr lang="en-US" altLang="zh-C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altLang="zh-C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54 658 : 9 </a:t>
            </a:r>
            <a:r>
              <a:rPr lang="en-US" altLang="zh-CN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lang="en-US" altLang="zh-C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203880" y="4980067"/>
            <a:ext cx="1667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d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27" name="文本框 17"/>
          <p:cNvSpPr txBox="1"/>
          <p:nvPr/>
        </p:nvSpPr>
        <p:spPr>
          <a:xfrm>
            <a:off x="1058046" y="2491756"/>
            <a:ext cx="8299397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Thương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6 073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8" name="文本框 17"/>
          <p:cNvSpPr txBox="1"/>
          <p:nvPr/>
        </p:nvSpPr>
        <p:spPr>
          <a:xfrm>
            <a:off x="1054000" y="3383799"/>
            <a:ext cx="8303359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B.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Thương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673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9" name="文本框 17"/>
          <p:cNvSpPr txBox="1"/>
          <p:nvPr/>
        </p:nvSpPr>
        <p:spPr>
          <a:xfrm>
            <a:off x="1053999" y="4261027"/>
            <a:ext cx="8303361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Thương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6 072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10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0" name="文本框 17"/>
          <p:cNvSpPr txBox="1"/>
          <p:nvPr/>
        </p:nvSpPr>
        <p:spPr>
          <a:xfrm>
            <a:off x="1053998" y="5130126"/>
            <a:ext cx="8303361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D.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Thương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672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</a:t>
            </a:r>
            <a:r>
              <a:rPr lang="en-US" altLang="zh-C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2" name="圆角矩形 4"/>
          <p:cNvSpPr/>
          <p:nvPr/>
        </p:nvSpPr>
        <p:spPr>
          <a:xfrm>
            <a:off x="10706100" y="2626117"/>
            <a:ext cx="1487170" cy="803275"/>
          </a:xfrm>
          <a:prstGeom prst="roundRect">
            <a:avLst>
              <a:gd name="adj" fmla="val 1150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3" name="圆角矩形 5"/>
          <p:cNvSpPr/>
          <p:nvPr/>
        </p:nvSpPr>
        <p:spPr>
          <a:xfrm rot="16200000">
            <a:off x="11746230" y="2981717"/>
            <a:ext cx="803275" cy="93345"/>
          </a:xfrm>
          <a:prstGeom prst="roundRect">
            <a:avLst>
              <a:gd name="adj" fmla="val 11509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4" name="文本框 18"/>
          <p:cNvSpPr txBox="1"/>
          <p:nvPr/>
        </p:nvSpPr>
        <p:spPr>
          <a:xfrm>
            <a:off x="10868890" y="2834243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b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25" name="圆角矩形 10"/>
          <p:cNvSpPr/>
          <p:nvPr/>
        </p:nvSpPr>
        <p:spPr>
          <a:xfrm>
            <a:off x="10707370" y="3697997"/>
            <a:ext cx="1487170" cy="803275"/>
          </a:xfrm>
          <a:prstGeom prst="roundRect">
            <a:avLst>
              <a:gd name="adj" fmla="val 1150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1" name="圆角矩形 11"/>
          <p:cNvSpPr/>
          <p:nvPr/>
        </p:nvSpPr>
        <p:spPr>
          <a:xfrm rot="16200000">
            <a:off x="11747500" y="4053597"/>
            <a:ext cx="803275" cy="93345"/>
          </a:xfrm>
          <a:prstGeom prst="roundRect">
            <a:avLst>
              <a:gd name="adj" fmla="val 11509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srgbClr val="21A3E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35" name="文本框 19"/>
          <p:cNvSpPr txBox="1"/>
          <p:nvPr/>
        </p:nvSpPr>
        <p:spPr>
          <a:xfrm>
            <a:off x="10868890" y="3906123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Câu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#9Slide05 SVNFlamingo Script" panose="00000500000000000000" pitchFamily="2" charset="0"/>
                <a:ea typeface="思源宋体 CN Light" panose="02020300000000000000" pitchFamily="18" charset="-122"/>
              </a:rPr>
              <a:t> c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5 SVNFlamingo Script" panose="00000500000000000000" pitchFamily="2" charset="0"/>
              <a:ea typeface="思源宋体 CN Light" panose="020203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8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mph" presetSubtype="0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6" grpId="0"/>
      <p:bldP spid="2" grpId="1"/>
      <p:bldP spid="3" grpId="1" animBg="1"/>
      <p:bldP spid="8" grpId="1" animBg="1"/>
      <p:bldP spid="4" grpId="1" animBg="1"/>
      <p:bldP spid="4" grpId="2" animBg="1"/>
      <p:bldP spid="14" grpId="1" animBg="1"/>
      <p:bldP spid="14" grpId="2" animBg="1"/>
      <p:bldP spid="15" grpId="1" animBg="1"/>
      <p:bldP spid="17" grpId="1"/>
      <p:bldP spid="18" grpId="1"/>
      <p:bldP spid="18" grpId="2"/>
      <p:bldP spid="21" grpId="1"/>
      <p:bldP spid="21" grpId="2"/>
      <p:bldP spid="27" grpId="1" animBg="1"/>
      <p:bldP spid="27" grpId="2" animBg="1"/>
      <p:bldP spid="27" grpId="3" animBg="1"/>
      <p:bldP spid="28" grpId="1" animBg="1"/>
      <p:bldP spid="28" grpId="2" animBg="1"/>
      <p:bldP spid="29" grpId="1" animBg="1"/>
      <p:bldP spid="29" grpId="2" animBg="1"/>
      <p:bldP spid="30" grpId="1" animBg="1"/>
      <p:bldP spid="30" grpId="2" animBg="1"/>
      <p:bldP spid="32" grpId="1" animBg="1"/>
      <p:bldP spid="33" grpId="1" animBg="1"/>
      <p:bldP spid="34" grpId="1"/>
      <p:bldP spid="25" grpId="1" animBg="1"/>
      <p:bldP spid="31" grpId="1" animBg="1"/>
      <p:bldP spid="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6936" y="378460"/>
            <a:ext cx="16834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ln w="19050">
                  <a:solidFill>
                    <a:schemeClr val="tx1"/>
                  </a:solidFill>
                </a:ln>
                <a:solidFill>
                  <a:srgbClr val="BE8148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Bài</a:t>
            </a:r>
            <a:r>
              <a:rPr lang="en-US" altLang="zh-CN" sz="4400" b="1" dirty="0">
                <a:ln w="19050">
                  <a:solidFill>
                    <a:schemeClr val="tx1"/>
                  </a:solidFill>
                </a:ln>
                <a:solidFill>
                  <a:srgbClr val="BE8148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 2:</a:t>
            </a:r>
            <a:endParaRPr kumimoji="0" lang="zh-CN" altLang="en-US" sz="4400" b="1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BE8148"/>
              </a:solidFill>
              <a:effectLst/>
              <a:uLnTx/>
              <a:uFillTx/>
              <a:latin typeface="#9Slide07 SFU Rhythm" panose="00000400000000000000" pitchFamily="2" charset="0"/>
              <a:ea typeface="思源宋体 CN Light" panose="02020300000000000000" pitchFamily="18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419215"/>
            <a:ext cx="12192000" cy="438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38354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24099" y="516283"/>
            <a:ext cx="11758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12 960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2" b="89979" l="9950" r="94472">
                        <a14:foregroundMark x1="26734" y1="18163" x2="26734" y2="18163"/>
                        <a14:foregroundMark x1="28342" y1="23382" x2="28342" y2="23382"/>
                        <a14:foregroundMark x1="25930" y1="20668" x2="24422" y2="26096"/>
                        <a14:foregroundMark x1="86231" y1="70564" x2="92764" y2="67015"/>
                        <a14:foregroundMark x1="86231" y1="78079" x2="92764" y2="79123"/>
                        <a14:foregroundMark x1="39497" y1="69311" x2="48040" y2="71190"/>
                        <a14:foregroundMark x1="46533" y1="68894" x2="48543" y2="71816"/>
                        <a14:foregroundMark x1="36583" y1="31315" x2="46432" y2="325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0731" y="4977113"/>
            <a:ext cx="4566679" cy="219843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603449" y="2905570"/>
            <a:ext cx="1796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41809" y="3551901"/>
            <a:ext cx="58501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12 960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Hai: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?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20410" y="2905570"/>
            <a:ext cx="1779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3521948"/>
            <a:ext cx="6217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12 960 : 2 = 6 480 (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6 480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213852" y="2977162"/>
            <a:ext cx="0" cy="320040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6936" y="6096049"/>
            <a:ext cx="793101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2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2" grpId="0"/>
      <p:bldP spid="34" grpId="0"/>
      <p:bldP spid="36" grpId="0"/>
      <p:bldP spid="37" grpId="0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7240" y="463156"/>
            <a:ext cx="8953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err="1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Bài</a:t>
            </a:r>
            <a:r>
              <a:rPr lang="en-US" altLang="zh-CN" sz="54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3:   </a:t>
            </a:r>
            <a:r>
              <a:rPr lang="en-US" altLang="zh-CN" sz="5400" b="1" dirty="0" err="1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Tính</a:t>
            </a:r>
            <a:r>
              <a:rPr lang="en-US" altLang="zh-CN" sz="54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5400" b="1" dirty="0" err="1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giá</a:t>
            </a:r>
            <a:r>
              <a:rPr lang="en-US" altLang="zh-CN" sz="54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5400" b="1" dirty="0" err="1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trị</a:t>
            </a:r>
            <a:r>
              <a:rPr lang="en-US" altLang="zh-CN" sz="54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5400" b="1" dirty="0" err="1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biểu</a:t>
            </a:r>
            <a:r>
              <a:rPr lang="en-US" altLang="zh-CN" sz="54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</a:t>
            </a:r>
            <a:r>
              <a:rPr lang="en-US" altLang="zh-CN" sz="5400" b="1" dirty="0" err="1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thức</a:t>
            </a:r>
            <a:r>
              <a:rPr lang="en-US" altLang="zh-CN" sz="5400" b="1" dirty="0">
                <a:ln w="19050">
                  <a:solidFill>
                    <a:schemeClr val="tx1"/>
                  </a:solidFill>
                </a:ln>
                <a:solidFill>
                  <a:srgbClr val="92D05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:</a:t>
            </a:r>
            <a:endParaRPr kumimoji="0" lang="zh-CN" altLang="en-US" sz="5400" b="1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92D050"/>
              </a:solidFill>
              <a:effectLst/>
              <a:uLnTx/>
              <a:uFillTx/>
              <a:latin typeface="#9Slide07 SFU Rhythm" panose="00000400000000000000" pitchFamily="2" charset="0"/>
              <a:ea typeface="思源宋体 CN Light" panose="02020300000000000000" pitchFamily="18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419215"/>
            <a:ext cx="12192000" cy="438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383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321" y="1501340"/>
            <a:ext cx="5303520" cy="7315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a) (54 000 – 6 000) :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321" y="4062055"/>
            <a:ext cx="5303520" cy="7315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43 680 – 7 120 x 5</a:t>
            </a:r>
          </a:p>
        </p:txBody>
      </p:sp>
      <p:sp>
        <p:nvSpPr>
          <p:cNvPr id="11" name="文本框 1"/>
          <p:cNvSpPr txBox="1"/>
          <p:nvPr/>
        </p:nvSpPr>
        <p:spPr>
          <a:xfrm>
            <a:off x="7568227" y="1754774"/>
            <a:ext cx="4399995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zh-CN" sz="4000" b="1" i="1" dirty="0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altLang="zh-CN" sz="4000" b="1" i="1" dirty="0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zh-CN" sz="4000" b="1" i="1" dirty="0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4000" b="1" i="1" dirty="0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zh-CN" sz="4000" b="1" i="1" dirty="0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altLang="zh-CN" sz="4000" b="1" i="1" dirty="0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altLang="zh-CN" sz="4000" b="1" i="1" dirty="0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altLang="zh-CN" sz="4000" b="1" i="1" dirty="0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zh-CN" sz="4000" b="1" i="1" dirty="0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i="1" dirty="0" err="1">
                <a:ln w="19050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endParaRPr kumimoji="0" lang="zh-CN" altLang="en-US" sz="4000" b="1" i="1" u="none" strike="noStrike" kern="1200" cap="none" spc="0" normalizeH="0" baseline="0" noProof="0" dirty="0">
              <a:ln w="19050">
                <a:noFill/>
              </a:ln>
              <a:effectLst/>
              <a:uLnTx/>
              <a:uFillTx/>
              <a:latin typeface="Cambria" panose="02040503050406030204" pitchFamily="18" charset="0"/>
              <a:ea typeface="思源宋体 CN Light" panose="02020300000000000000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71" y="3507128"/>
            <a:ext cx="3874129" cy="38820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2479" y="2462110"/>
            <a:ext cx="5303520" cy="1323439"/>
          </a:xfrm>
          <a:prstGeom prst="rect">
            <a:avLst/>
          </a:prstGeom>
          <a:noFill/>
          <a:ln w="57150">
            <a:noFill/>
            <a:prstDash val="sys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48 000   :    8</a:t>
            </a:r>
          </a:p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	     6 000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406" y="4911121"/>
            <a:ext cx="5303520" cy="1323439"/>
          </a:xfrm>
          <a:prstGeom prst="rect">
            <a:avLst/>
          </a:prstGeom>
          <a:noFill/>
          <a:ln w="57150">
            <a:noFill/>
            <a:prstDash val="sys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43 680 -  35 600</a:t>
            </a:r>
          </a:p>
          <a:p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	     8 080</a:t>
            </a:r>
          </a:p>
        </p:txBody>
      </p:sp>
    </p:spTree>
    <p:extLst>
      <p:ext uri="{BB962C8B-B14F-4D97-AF65-F5344CB8AC3E}">
        <p14:creationId xmlns:p14="http://schemas.microsoft.com/office/powerpoint/2010/main" val="399699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8" grpId="0" animBg="1"/>
      <p:bldP spid="9" grpId="0" animBg="1"/>
      <p:bldP spid="11" grpId="1" animBg="1"/>
      <p:bldP spid="11" grpId="2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4890" y="307369"/>
            <a:ext cx="1765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Bài</a:t>
            </a:r>
            <a:r>
              <a:rPr lang="en-US" altLang="zh-CN" sz="4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#9Slide07 SFU Rhythm" panose="00000400000000000000" pitchFamily="2" charset="0"/>
                <a:ea typeface="思源宋体 CN Light" panose="02020300000000000000" pitchFamily="18" charset="-122"/>
              </a:rPr>
              <a:t> 4:</a:t>
            </a:r>
            <a:endParaRPr kumimoji="0" lang="zh-CN" altLang="en-US" sz="4800" b="1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/>
              <a:uLnTx/>
              <a:uFillTx/>
              <a:latin typeface="#9Slide07 SFU Rhythm" panose="00000400000000000000" pitchFamily="2" charset="0"/>
              <a:ea typeface="思源宋体 CN Light" panose="02020300000000000000" pitchFamily="18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419215"/>
            <a:ext cx="12192000" cy="438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38354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4890" y="501570"/>
            <a:ext cx="11793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phục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     4 050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3449" y="2779384"/>
            <a:ext cx="1796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1809" y="3401760"/>
            <a:ext cx="51814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4 050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: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STK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endParaRPr lang="en-US" sz="2800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0410" y="2779384"/>
            <a:ext cx="1779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36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395762"/>
            <a:ext cx="62177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4 050 x 5 = 20 250 (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4 050 + 20 250 = 24 300 (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24 300 </a:t>
            </a:r>
            <a:r>
              <a:rPr lang="en-US" sz="3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endParaRPr lang="en-US" sz="3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213852" y="2977162"/>
            <a:ext cx="0" cy="320040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80758" y="5093597"/>
            <a:ext cx="5042534" cy="954107"/>
          </a:xfrm>
          <a:prstGeom prst="rect">
            <a:avLst/>
          </a:prstGeom>
          <a:solidFill>
            <a:srgbClr val="FEABAB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</a:p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32" grpId="0"/>
      <p:bldP spid="12" grpId="0"/>
      <p:bldP spid="14" grpId="0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419</Words>
  <Application>Microsoft Office PowerPoint</Application>
  <PresentationFormat>Widescreen</PresentationFormat>
  <Paragraphs>51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22" baseType="lpstr">
      <vt:lpstr>#9Slide05 Angelline</vt:lpstr>
      <vt:lpstr>#9Slide05 SVNFlamingo Script</vt:lpstr>
      <vt:lpstr>#9Slide07 HoneyCream</vt:lpstr>
      <vt:lpstr>#9Slide07 IcielStormtrooper</vt:lpstr>
      <vt:lpstr>#9Slide07 SFU Rhythm</vt:lpstr>
      <vt:lpstr>#9Slide07 SVNCinnamoncake</vt:lpstr>
      <vt:lpstr>#9Slide07 SVNZiclets</vt:lpstr>
      <vt:lpstr>Arial</vt:lpstr>
      <vt:lpstr>Calibri</vt:lpstr>
      <vt:lpstr>Calibri Light</vt:lpstr>
      <vt:lpstr>Cambria</vt:lpstr>
      <vt:lpstr>SVN-Newton</vt:lpstr>
      <vt:lpstr>Times New Roman</vt:lpstr>
      <vt:lpstr>思源宋体 CN Light</vt:lpstr>
      <vt:lpstr>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MT50</Manager>
  <Company>MT50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MT50</dc:subject>
  <dc:creator>Nguyễn Thị Hồng Linh</dc:creator>
  <cp:keywords>MT50</cp:keywords>
  <dc:description>MT50</dc:description>
  <cp:lastModifiedBy>Thinkpad</cp:lastModifiedBy>
  <cp:revision>5</cp:revision>
  <dcterms:created xsi:type="dcterms:W3CDTF">2023-06-15T02:17:36Z</dcterms:created>
  <dcterms:modified xsi:type="dcterms:W3CDTF">2024-09-15T15:49:59Z</dcterms:modified>
  <cp:category>MT50</cp:category>
  <cp:version>MT50</cp:version>
</cp:coreProperties>
</file>