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7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6"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6DF87-BDDA-4D43-B66C-DFE91C4393F4}"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4A22A-D977-446B-925C-C036311F4CD6}" type="slidenum">
              <a:rPr lang="en-US" smtClean="0"/>
              <a:t>‹#›</a:t>
            </a:fld>
            <a:endParaRPr lang="en-US"/>
          </a:p>
        </p:txBody>
      </p:sp>
    </p:spTree>
    <p:extLst>
      <p:ext uri="{BB962C8B-B14F-4D97-AF65-F5344CB8AC3E}">
        <p14:creationId xmlns:p14="http://schemas.microsoft.com/office/powerpoint/2010/main" val="45140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25360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07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817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175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7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816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266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8729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852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38337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371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95004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31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47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2118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105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384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095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649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8075E2-2820-445B-9A37-34C48C71998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3978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075E2-2820-445B-9A37-34C48C71998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910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075E2-2820-445B-9A37-34C48C71998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81598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67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8075E2-2820-445B-9A37-34C48C71998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1362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8075E2-2820-445B-9A37-34C48C71998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94772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8075E2-2820-445B-9A37-34C48C71998B}"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74783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8075E2-2820-445B-9A37-34C48C71998B}"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2308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8075E2-2820-445B-9A37-34C48C71998B}"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04077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075E2-2820-445B-9A37-34C48C71998B}"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57944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868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61555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075E2-2820-445B-9A37-34C48C71998B}"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FBC54-201D-4CC5-A39A-845B8F7D1A6C}" type="slidenum">
              <a:rPr lang="en-US" smtClean="0"/>
              <a:t>‹#›</a:t>
            </a:fld>
            <a:endParaRPr lang="en-US"/>
          </a:p>
        </p:txBody>
      </p:sp>
    </p:spTree>
    <p:extLst>
      <p:ext uri="{BB962C8B-B14F-4D97-AF65-F5344CB8AC3E}">
        <p14:creationId xmlns:p14="http://schemas.microsoft.com/office/powerpoint/2010/main" val="2068506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5"/>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8" name="5c63cfae186cf">
            <a:hlinkClick r:id="" action="ppaction://media"/>
            <a:extLst>
              <a:ext uri="{FF2B5EF4-FFF2-40B4-BE49-F238E27FC236}">
                <a16:creationId xmlns:a16="http://schemas.microsoft.com/office/drawing/2014/main" id="{45239B30-156B-4612-8B50-360B4DB3FD1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042164" y="3715661"/>
            <a:ext cx="609600" cy="609600"/>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7806" y="83935"/>
            <a:ext cx="1743570" cy="1743570"/>
          </a:xfrm>
          <a:prstGeom prst="rect">
            <a:avLst/>
          </a:prstGeom>
        </p:spPr>
      </p:pic>
      <p:pic>
        <p:nvPicPr>
          <p:cNvPr id="5" name="Picture 4"/>
          <p:cNvPicPr>
            <a:picLocks noChangeAspect="1"/>
          </p:cNvPicPr>
          <p:nvPr/>
        </p:nvPicPr>
        <p:blipFill>
          <a:blip r:embed="rId19"/>
          <a:stretch>
            <a:fillRect/>
          </a:stretch>
        </p:blipFill>
        <p:spPr>
          <a:xfrm>
            <a:off x="151885" y="127730"/>
            <a:ext cx="11888230" cy="6602540"/>
          </a:xfrm>
          <a:prstGeom prst="rect">
            <a:avLst/>
          </a:prstGeom>
        </p:spPr>
      </p:pic>
    </p:spTree>
    <p:extLst>
      <p:ext uri="{BB962C8B-B14F-4D97-AF65-F5344CB8AC3E}">
        <p14:creationId xmlns:p14="http://schemas.microsoft.com/office/powerpoint/2010/main" val="29920496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750" fill="hold"/>
                                        <p:tgtEl>
                                          <p:spTgt spid="4"/>
                                        </p:tgtEl>
                                        <p:attrNameLst>
                                          <p:attrName>ppt_w</p:attrName>
                                        </p:attrNameLst>
                                      </p:cBhvr>
                                      <p:tavLst>
                                        <p:tav tm="0">
                                          <p:val>
                                            <p:fltVal val="0"/>
                                          </p:val>
                                        </p:tav>
                                        <p:tav tm="100000">
                                          <p:val>
                                            <p:strVal val="#ppt_w"/>
                                          </p:val>
                                        </p:tav>
                                      </p:tavLst>
                                    </p:anim>
                                    <p:anim calcmode="lin" valueType="num">
                                      <p:cBhvr>
                                        <p:cTn id="10" dur="750" fill="hold"/>
                                        <p:tgtEl>
                                          <p:spTgt spid="4"/>
                                        </p:tgtEl>
                                        <p:attrNameLst>
                                          <p:attrName>ppt_h</p:attrName>
                                        </p:attrNameLst>
                                      </p:cBhvr>
                                      <p:tavLst>
                                        <p:tav tm="0">
                                          <p:val>
                                            <p:fltVal val="0"/>
                                          </p:val>
                                        </p:tav>
                                        <p:tav tm="100000">
                                          <p:val>
                                            <p:strVal val="#ppt_h"/>
                                          </p:val>
                                        </p:tav>
                                      </p:tavLst>
                                    </p:anim>
                                    <p:animEffect transition="in" filter="fade">
                                      <p:cBhvr>
                                        <p:cTn id="11" dur="750"/>
                                        <p:tgtEl>
                                          <p:spTgt spid="4"/>
                                        </p:tgtEl>
                                      </p:cBhvr>
                                    </p:animEffect>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750"/>
                                        <p:tgtEl>
                                          <p:spTgt spid="31"/>
                                        </p:tgtEl>
                                      </p:cBhvr>
                                    </p:animEffect>
                                  </p:childTnLst>
                                </p:cTn>
                              </p:par>
                            </p:childTnLst>
                          </p:cTn>
                        </p:par>
                        <p:par>
                          <p:cTn id="29" fill="hold">
                            <p:stCondLst>
                              <p:cond delay="225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75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750"/>
                                        <p:tgtEl>
                                          <p:spTgt spid="1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75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750"/>
                                        <p:tgtEl>
                                          <p:spTgt spid="25"/>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750" fill="hold"/>
                                        <p:tgtEl>
                                          <p:spTgt spid="27"/>
                                        </p:tgtEl>
                                        <p:attrNameLst>
                                          <p:attrName>ppt_w</p:attrName>
                                        </p:attrNameLst>
                                      </p:cBhvr>
                                      <p:tavLst>
                                        <p:tav tm="0">
                                          <p:val>
                                            <p:fltVal val="0"/>
                                          </p:val>
                                        </p:tav>
                                        <p:tav tm="100000">
                                          <p:val>
                                            <p:strVal val="#ppt_w"/>
                                          </p:val>
                                        </p:tav>
                                      </p:tavLst>
                                    </p:anim>
                                    <p:anim calcmode="lin" valueType="num">
                                      <p:cBhvr>
                                        <p:cTn id="51" dur="750" fill="hold"/>
                                        <p:tgtEl>
                                          <p:spTgt spid="27"/>
                                        </p:tgtEl>
                                        <p:attrNameLst>
                                          <p:attrName>ppt_h</p:attrName>
                                        </p:attrNameLst>
                                      </p:cBhvr>
                                      <p:tavLst>
                                        <p:tav tm="0">
                                          <p:val>
                                            <p:fltVal val="0"/>
                                          </p:val>
                                        </p:tav>
                                        <p:tav tm="100000">
                                          <p:val>
                                            <p:strVal val="#ppt_h"/>
                                          </p:val>
                                        </p:tav>
                                      </p:tavLst>
                                    </p:anim>
                                    <p:animEffect transition="in" filter="fade">
                                      <p:cBhvr>
                                        <p:cTn id="52" dur="750"/>
                                        <p:tgtEl>
                                          <p:spTgt spid="27"/>
                                        </p:tgtEl>
                                      </p:cBhvr>
                                    </p:animEffect>
                                  </p:childTnLst>
                                </p:cTn>
                              </p:par>
                              <p:par>
                                <p:cTn id="53" presetID="53" presetClass="entr" presetSubtype="16"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750" fill="hold"/>
                                        <p:tgtEl>
                                          <p:spTgt spid="29"/>
                                        </p:tgtEl>
                                        <p:attrNameLst>
                                          <p:attrName>ppt_w</p:attrName>
                                        </p:attrNameLst>
                                      </p:cBhvr>
                                      <p:tavLst>
                                        <p:tav tm="0">
                                          <p:val>
                                            <p:fltVal val="0"/>
                                          </p:val>
                                        </p:tav>
                                        <p:tav tm="100000">
                                          <p:val>
                                            <p:strVal val="#ppt_w"/>
                                          </p:val>
                                        </p:tav>
                                      </p:tavLst>
                                    </p:anim>
                                    <p:anim calcmode="lin" valueType="num">
                                      <p:cBhvr>
                                        <p:cTn id="56" dur="750" fill="hold"/>
                                        <p:tgtEl>
                                          <p:spTgt spid="29"/>
                                        </p:tgtEl>
                                        <p:attrNameLst>
                                          <p:attrName>ppt_h</p:attrName>
                                        </p:attrNameLst>
                                      </p:cBhvr>
                                      <p:tavLst>
                                        <p:tav tm="0">
                                          <p:val>
                                            <p:fltVal val="0"/>
                                          </p:val>
                                        </p:tav>
                                        <p:tav tm="100000">
                                          <p:val>
                                            <p:strVal val="#ppt_h"/>
                                          </p:val>
                                        </p:tav>
                                      </p:tavLst>
                                    </p:anim>
                                    <p:animEffect transition="in" filter="fade">
                                      <p:cBhvr>
                                        <p:cTn id="57" dur="7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p:nvPicPr>
        <p:blipFill rotWithShape="1">
          <a:blip r:embed="rId3"/>
          <a:srcRect t="3080"/>
          <a:stretch/>
        </p:blipFill>
        <p:spPr>
          <a:xfrm>
            <a:off x="2449209" y="2600456"/>
            <a:ext cx="7504030" cy="2880360"/>
          </a:xfrm>
          <a:prstGeom prst="rect">
            <a:avLst/>
          </a:prstGeom>
        </p:spPr>
      </p:pic>
      <p:pic>
        <p:nvPicPr>
          <p:cNvPr id="38" name="图片 13">
            <a:extLst>
              <a:ext uri="{FF2B5EF4-FFF2-40B4-BE49-F238E27FC236}">
                <a16:creationId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39"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40"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41"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7"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50263" y="1916635"/>
            <a:ext cx="2166229" cy="707886"/>
          </a:xfrm>
          <a:prstGeom prst="rect">
            <a:avLst/>
          </a:prstGeom>
          <a:noFill/>
          <a:ln w="57150">
            <a:solidFill>
              <a:schemeClr val="bg1"/>
            </a:solidFill>
          </a:ln>
        </p:spPr>
        <p:txBody>
          <a:bodyPr wrap="square">
            <a:spAutoFit/>
          </a:bodyPr>
          <a:lstStyle>
            <a:lvl1pPr/>
            <a:lvl2pPr marL="742950" indent="-285750"/>
            <a:lvl3pPr/>
            <a:lvl4pPr/>
            <a:lvl5pPr/>
            <a:lvl6pPr/>
            <a:lvl7pPr/>
            <a:lvl8pPr/>
            <a:lvl9pPr/>
          </a:lstStyle>
          <a:p>
            <a:pPr algn="just"/>
            <a:r>
              <a:rPr lang="en-US" sz="4000" b="1" i="1" dirty="0" err="1">
                <a:solidFill>
                  <a:srgbClr val="C00000"/>
                </a:solidFill>
                <a:effectLst/>
                <a:latin typeface="Cambria" panose="02040503050406030204" pitchFamily="18" charset="0"/>
                <a:ea typeface="Cambria" panose="02040503050406030204" pitchFamily="18" charset="0"/>
              </a:rPr>
              <a:t>Gợi</a:t>
            </a:r>
            <a:r>
              <a:rPr lang="en-US" sz="4000" b="1" i="1" dirty="0">
                <a:solidFill>
                  <a:srgbClr val="C00000"/>
                </a:solidFill>
                <a:effectLst/>
                <a:latin typeface="Cambria" panose="02040503050406030204" pitchFamily="18" charset="0"/>
                <a:ea typeface="Cambria" panose="02040503050406030204" pitchFamily="18" charset="0"/>
              </a:rPr>
              <a:t> ý</a:t>
            </a:r>
            <a:endParaRPr lang="en-US" sz="4000" b="0" i="0" dirty="0">
              <a:solidFill>
                <a:srgbClr val="C00000"/>
              </a:solidFill>
              <a:effectLst/>
              <a:latin typeface="Cambria" panose="02040503050406030204" pitchFamily="18" charset="0"/>
              <a:ea typeface="Cambria" panose="02040503050406030204" pitchFamily="18" charset="0"/>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a:solidFill>
                  <a:schemeClr val="tx1">
                    <a:lumMod val="85000"/>
                    <a:lumOff val="15000"/>
                  </a:schemeClr>
                </a:solidFill>
                <a:effectLst/>
                <a:latin typeface="Cambria" panose="02040503050406030204" pitchFamily="18" charset="0"/>
                <a:ea typeface="Cambria" panose="02040503050406030204" pitchFamily="18" charset="0"/>
              </a:rPr>
              <a:t>d. </a:t>
            </a:r>
            <a:r>
              <a:rPr lang="vi-VN" sz="3600" b="1" i="0" dirty="0">
                <a:solidFill>
                  <a:schemeClr val="tx1">
                    <a:lumMod val="85000"/>
                    <a:lumOff val="15000"/>
                  </a:schemeClr>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600" b="1" i="0" dirty="0">
              <a:solidFill>
                <a:schemeClr val="tx1">
                  <a:lumMod val="85000"/>
                  <a:lumOff val="1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10845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659756"/>
            <a:ext cx="11342188" cy="5939163"/>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43840" y="298253"/>
            <a:ext cx="11338560" cy="553998"/>
          </a:xfrm>
          <a:prstGeom prst="rect">
            <a:avLst/>
          </a:prstGeom>
          <a:solidFill>
            <a:srgbClr val="FFB3B3"/>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000" b="1" i="1" dirty="0">
                <a:solidFill>
                  <a:srgbClr val="000000"/>
                </a:solidFill>
                <a:effectLst/>
                <a:latin typeface="Cambria" panose="02040503050406030204" pitchFamily="18" charset="0"/>
                <a:ea typeface="Cambria" panose="02040503050406030204" pitchFamily="18" charset="0"/>
              </a:rPr>
              <a:t>d. </a:t>
            </a:r>
            <a:r>
              <a:rPr lang="vi-VN" sz="3000" b="0" i="0" dirty="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a:solidFill>
                <a:srgbClr val="000000"/>
              </a:solidFill>
              <a:effectLst/>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nvGraphicFramePr>
        <p:xfrm>
          <a:off x="624840" y="923370"/>
          <a:ext cx="10774680" cy="54864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756247770"/>
                    </a:ext>
                  </a:extLst>
                </a:gridCol>
                <a:gridCol w="8214360">
                  <a:extLst>
                    <a:ext uri="{9D8B030D-6E8A-4147-A177-3AD203B41FA5}">
                      <a16:colId xmlns:a16="http://schemas.microsoft.com/office/drawing/2014/main" val="3503953964"/>
                    </a:ext>
                  </a:extLst>
                </a:gridCol>
              </a:tblGrid>
              <a:tr h="457200">
                <a:tc>
                  <a:txBody>
                    <a:bodyPr/>
                    <a:lstStyle/>
                    <a:p>
                      <a:pPr algn="ctr"/>
                      <a:r>
                        <a:rPr lang="en-US" sz="2400" dirty="0" err="1">
                          <a:latin typeface="Cambria" panose="02040503050406030204" pitchFamily="18" charset="0"/>
                          <a:ea typeface="Cambria" panose="02040503050406030204" pitchFamily="18" charset="0"/>
                        </a:rPr>
                        <a:t>Các</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tc>
                  <a:txBody>
                    <a:bodyPr/>
                    <a:lstStyle/>
                    <a:p>
                      <a:pPr algn="ctr"/>
                      <a:r>
                        <a:rPr lang="en-US" sz="2400" dirty="0" err="1">
                          <a:latin typeface="Cambria" panose="02040503050406030204" pitchFamily="18" charset="0"/>
                          <a:ea typeface="Cambria" panose="02040503050406030204" pitchFamily="18" charset="0"/>
                        </a:rPr>
                        <a:t>Nội</a:t>
                      </a:r>
                      <a:r>
                        <a:rPr lang="en-US" sz="2400" baseline="0" dirty="0">
                          <a:latin typeface="Cambria" panose="02040503050406030204" pitchFamily="18" charset="0"/>
                          <a:ea typeface="Cambria" panose="02040503050406030204" pitchFamily="18" charset="0"/>
                        </a:rPr>
                        <a:t> dung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78143"/>
                  </a:ext>
                </a:extLst>
              </a:tr>
              <a:tr h="2468880">
                <a:tc>
                  <a:txBody>
                    <a:bodyPr/>
                    <a:lstStyle/>
                    <a:p>
                      <a:pPr algn="ctr"/>
                      <a:r>
                        <a:rPr lang="en-US" sz="2400" dirty="0" err="1">
                          <a:latin typeface="Cambria" panose="02040503050406030204" pitchFamily="18" charset="0"/>
                          <a:ea typeface="Cambria" panose="02040503050406030204" pitchFamily="18" charset="0"/>
                        </a:rPr>
                        <a:t>Trước</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giờ</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sinh</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48572"/>
                  </a:ext>
                </a:extLst>
              </a:tr>
              <a:tr h="2560320">
                <a:tc>
                  <a:txBody>
                    <a:bodyPr/>
                    <a:lstStyle/>
                    <a:p>
                      <a:pPr algn="ct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giờ</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sinh</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hoạt</a:t>
                      </a:r>
                      <a:r>
                        <a:rPr lang="en-US" sz="2400" baseline="0" dirty="0">
                          <a:latin typeface="Cambria" panose="02040503050406030204" pitchFamily="18" charset="0"/>
                          <a:ea typeface="Cambria" panose="02040503050406030204" pitchFamily="18" charset="0"/>
                        </a:rPr>
                        <a:t> </a:t>
                      </a:r>
                      <a:r>
                        <a:rPr lang="en-US" sz="2400" baseline="0" dirty="0" err="1">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4747901"/>
                  </a:ext>
                </a:extLst>
              </a:tr>
            </a:tbl>
          </a:graphicData>
        </a:graphic>
      </p:graphicFrame>
      <p:sp>
        <p:nvSpPr>
          <p:cNvPr id="3" name="TextBox 2"/>
          <p:cNvSpPr txBox="1"/>
          <p:nvPr/>
        </p:nvSpPr>
        <p:spPr>
          <a:xfrm>
            <a:off x="3230880" y="1342535"/>
            <a:ext cx="8199120" cy="2554545"/>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Minh </a:t>
            </a:r>
            <a:r>
              <a:rPr lang="en-US" sz="2000" dirty="0" err="1">
                <a:latin typeface="Cambria" panose="02040503050406030204" pitchFamily="18" charset="0"/>
                <a:ea typeface="Cambria" panose="02040503050406030204" pitchFamily="18" charset="0"/>
              </a:rPr>
              <a:t>viết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vẽ</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chữ</a:t>
            </a:r>
            <a:r>
              <a:rPr lang="en-US" sz="2000" dirty="0">
                <a:latin typeface="Cambria" panose="02040503050406030204" pitchFamily="18" charset="0"/>
                <a:ea typeface="Cambria" panose="02040503050406030204" pitchFamily="18" charset="0"/>
              </a:rPr>
              <a:t>: Chung </a:t>
            </a:r>
            <a:r>
              <a:rPr lang="en-US" sz="2000" dirty="0" err="1">
                <a:latin typeface="Cambria" panose="02040503050406030204" pitchFamily="18" charset="0"/>
                <a:ea typeface="Cambria" panose="02040503050406030204" pitchFamily="18" charset="0"/>
              </a:rPr>
              <a:t>tay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4B.</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nghĩnh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gà</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đội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chú</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mèn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cuốn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cuốn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cánh</a:t>
            </a:r>
            <a:r>
              <a:rPr lang="en-US" sz="2000" dirty="0">
                <a:latin typeface="Cambria" panose="02040503050406030204" pitchFamily="18" charset="0"/>
                <a:ea typeface="Cambria" panose="02040503050406030204" pitchFamily="18" charset="0"/>
              </a:rPr>
              <a:t> bay,…</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nữ</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tọa</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lọ</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rực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bàn</a:t>
            </a:r>
            <a:endParaRPr lang="en-US" sz="2000" dirty="0">
              <a:latin typeface="Cambria" panose="02040503050406030204" pitchFamily="18" charset="0"/>
              <a:ea typeface="Cambria" panose="02040503050406030204" pitchFamily="18" charset="0"/>
            </a:endParaRPr>
          </a:p>
        </p:txBody>
      </p:sp>
      <p:sp>
        <p:nvSpPr>
          <p:cNvPr id="12" name="TextBox 11"/>
          <p:cNvSpPr txBox="1"/>
          <p:nvPr/>
        </p:nvSpPr>
        <p:spPr>
          <a:xfrm>
            <a:off x="3230880" y="3804998"/>
            <a:ext cx="8199120" cy="2554545"/>
          </a:xfrm>
          <a:prstGeom prst="rect">
            <a:avLst/>
          </a:prstGeom>
          <a:noFill/>
        </p:spPr>
        <p:txBody>
          <a:bodyPr wrap="square" rtlCol="0">
            <a:spAutoFit/>
          </a:bodyPr>
          <a:lstStyle/>
          <a:p>
            <a:r>
              <a:rPr lang="en-US" sz="2000" b="1" i="1" dirty="0" err="1">
                <a:latin typeface="Cambria" panose="02040503050406030204" pitchFamily="18" charset="0"/>
                <a:ea typeface="Cambria" panose="02040503050406030204" pitchFamily="18" charset="0"/>
              </a:rPr>
              <a:t>Đầu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tiên</a:t>
            </a:r>
            <a:r>
              <a:rPr lang="en-US" sz="2000" b="1" i="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Cô</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tầm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quan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ý </a:t>
            </a:r>
            <a:r>
              <a:rPr lang="en-US" sz="2000" dirty="0" err="1">
                <a:latin typeface="Cambria" panose="02040503050406030204" pitchFamily="18" charset="0"/>
                <a:ea typeface="Cambria" panose="02040503050406030204" pitchFamily="18" charset="0"/>
              </a:rPr>
              <a:t>nghĩa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a:t>
            </a:r>
          </a:p>
          <a:p>
            <a:r>
              <a:rPr lang="en-US" sz="2000" b="1" i="1" dirty="0" err="1">
                <a:latin typeface="Cambria" panose="02040503050406030204" pitchFamily="18" charset="0"/>
                <a:ea typeface="Cambria" panose="02040503050406030204" pitchFamily="18" charset="0"/>
              </a:rPr>
              <a:t>Tiếp</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theo</a:t>
            </a:r>
            <a:r>
              <a:rPr lang="en-US" sz="2000" b="1" i="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Chung </a:t>
            </a:r>
            <a:r>
              <a:rPr lang="en-US" sz="2000" dirty="0" err="1">
                <a:latin typeface="Cambria" panose="02040503050406030204" pitchFamily="18" charset="0"/>
                <a:ea typeface="Cambria" panose="02040503050406030204" pitchFamily="18" charset="0"/>
              </a:rPr>
              <a:t>tay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thảo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luận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ủng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báo</a:t>
            </a:r>
            <a:r>
              <a:rPr lang="en-US" sz="2000" dirty="0">
                <a:latin typeface="Cambria" panose="02040503050406030204" pitchFamily="18" charset="0"/>
                <a:ea typeface="Cambria" panose="02040503050406030204" pitchFamily="18" charset="0"/>
              </a:rPr>
              <a:t>,…</a:t>
            </a:r>
          </a:p>
          <a:p>
            <a:r>
              <a:rPr lang="en-US" sz="2000" b="1" i="1" dirty="0" err="1">
                <a:latin typeface="Cambria" panose="02040503050406030204" pitchFamily="18" charset="0"/>
                <a:ea typeface="Cambria" panose="02040503050406030204" pitchFamily="18" charset="0"/>
              </a:rPr>
              <a:t>Sau</a:t>
            </a:r>
            <a:r>
              <a:rPr lang="en-US" sz="2000" b="1" i="1" dirty="0">
                <a:latin typeface="Cambria" panose="02040503050406030204" pitchFamily="18" charset="0"/>
                <a:ea typeface="Cambria" panose="02040503050406030204" pitchFamily="18" charset="0"/>
              </a:rPr>
              <a:t> </a:t>
            </a:r>
            <a:r>
              <a:rPr lang="en-US" sz="2000" b="1" i="1" dirty="0" err="1">
                <a:latin typeface="Cambria" panose="02040503050406030204" pitchFamily="18" charset="0"/>
                <a:ea typeface="Cambria" panose="02040503050406030204" pitchFamily="18" charset="0"/>
              </a:rPr>
              <a:t>cùng</a:t>
            </a:r>
            <a:r>
              <a:rPr lang="en-US" sz="2000" b="1" i="1"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lớp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gian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nhiệm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vụ</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trưởng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việc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tập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hợp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góp</a:t>
            </a:r>
            <a:r>
              <a:rPr lang="en-US" sz="2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298954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580423" cy="954107"/>
          </a:xfrm>
          <a:prstGeom prst="rect">
            <a:avLst/>
          </a:prstGeom>
          <a:solidFill>
            <a:schemeClr val="accent1">
              <a:lumMod val="75000"/>
            </a:schemeClr>
          </a:solidFill>
          <a:ln w="57150">
            <a:solidFill>
              <a:schemeClr val="bg1"/>
            </a:solidFill>
          </a:ln>
        </p:spPr>
        <p:txBody>
          <a:bodyPr wrap="square">
            <a:spAutoFit/>
          </a:bodyPr>
          <a:lstStyle>
            <a:lvl1pPr/>
            <a:lvl2pPr marL="742950" indent="-285750"/>
            <a:lvl3pPr/>
            <a:lvl4pPr/>
            <a:lvl5pPr/>
            <a:lvl6pPr/>
            <a:lvl7pPr/>
            <a:lvl8pPr/>
            <a:lvl9pPr/>
          </a:lstStyle>
          <a:p>
            <a:r>
              <a:rPr lang="vi-VN" sz="2800" b="1" i="1" dirty="0">
                <a:solidFill>
                  <a:schemeClr val="bg1"/>
                </a:solidFill>
                <a:latin typeface="Cambria" panose="02040503050406030204" pitchFamily="18" charset="0"/>
                <a:ea typeface="Cambria" panose="02040503050406030204" pitchFamily="18" charset="0"/>
              </a:rPr>
              <a:t>e. </a:t>
            </a:r>
            <a:r>
              <a:rPr lang="vi-VN" sz="2800" dirty="0">
                <a:solidFill>
                  <a:schemeClr val="bg1"/>
                </a:solidFill>
                <a:latin typeface="Cambria" panose="02040503050406030204" pitchFamily="18" charset="0"/>
                <a:ea typeface="Cambria" panose="02040503050406030204" pitchFamily="18" charset="0"/>
              </a:rPr>
              <a:t>Những từ ngữ nào giúp em nhận biết các hoạt động được thuật lại theo trình tự?</a:t>
            </a:r>
          </a:p>
        </p:txBody>
      </p:sp>
      <p:sp>
        <p:nvSpPr>
          <p:cNvPr id="3" name="Rectangle 2"/>
          <p:cNvSpPr/>
          <p:nvPr/>
        </p:nvSpPr>
        <p:spPr>
          <a:xfrm>
            <a:off x="720157" y="1209161"/>
            <a:ext cx="10765472" cy="4439677"/>
          </a:xfrm>
          <a:prstGeom prst="rect">
            <a:avLst/>
          </a:prstGeom>
        </p:spPr>
        <p:txBody>
          <a:bodyPr wrap="square">
            <a:spAutoFit/>
          </a:bodyPr>
          <a:lstStyle/>
          <a:p>
            <a:pPr algn="just">
              <a:spcAft>
                <a:spcPts val="500"/>
              </a:spcAft>
            </a:pPr>
            <a:r>
              <a:rPr lang="en-US" dirty="0"/>
              <a:t>        </a:t>
            </a:r>
            <a:r>
              <a:rPr lang="vi-VN" dirty="0"/>
              <a:t>Trước 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a:effectLst/>
            </a:endParaRPr>
          </a:p>
          <a:p>
            <a:pPr algn="just">
              <a:spcAft>
                <a:spcPts val="500"/>
              </a:spcAft>
            </a:pPr>
            <a:r>
              <a:rPr lang="en-US" dirty="0"/>
              <a:t>         </a:t>
            </a:r>
            <a:r>
              <a:rPr lang="vi-VN" dirty="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a:effectLst/>
            </a:endParaRPr>
          </a:p>
          <a:p>
            <a:pPr algn="just">
              <a:spcAft>
                <a:spcPts val="500"/>
              </a:spcAft>
            </a:pPr>
            <a:r>
              <a:rPr lang="en-US" dirty="0"/>
              <a:t>         </a:t>
            </a:r>
            <a:r>
              <a:rPr lang="vi-VN" dirty="0"/>
              <a:t>Tiếp 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a:effectLst/>
            </a:endParaRPr>
          </a:p>
          <a:p>
            <a:pPr algn="just">
              <a:spcAft>
                <a:spcPts val="500"/>
              </a:spcAft>
            </a:pPr>
            <a:r>
              <a:rPr lang="en-US" dirty="0"/>
              <a:t>        </a:t>
            </a:r>
            <a:r>
              <a:rPr lang="vi-VN" dirty="0"/>
              <a:t>Sau thời gian thảo luận, bạn lớp phó thông báo từ ngày mai các bạn bắt đầu quyên góp. Các tổ trưởng sẽ ghi tên sách theo tổ, sau đó tập hợp và xếp sách vào tủ sách của lớp.</a:t>
            </a:r>
            <a:endParaRPr lang="vi-VN" b="0" dirty="0">
              <a:effectLst/>
            </a:endParaRPr>
          </a:p>
        </p:txBody>
      </p:sp>
      <p:sp>
        <p:nvSpPr>
          <p:cNvPr id="8" name="Rounded Rectangle 7"/>
          <p:cNvSpPr/>
          <p:nvPr/>
        </p:nvSpPr>
        <p:spPr>
          <a:xfrm>
            <a:off x="521404" y="5737203"/>
            <a:ext cx="11162978" cy="971660"/>
          </a:xfrm>
          <a:prstGeom prst="roundRect">
            <a:avLst/>
          </a:prstGeom>
          <a:solidFill>
            <a:schemeClr val="accent4">
              <a:lumMod val="60000"/>
              <a:lumOff val="40000"/>
            </a:schemeClr>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Những từ ngữ giúp nhận biết các hoạt động được thuật lại theo trình tự là: </a:t>
            </a:r>
            <a:r>
              <a:rPr lang="vi-VN" sz="2800" b="1" i="1" dirty="0">
                <a:solidFill>
                  <a:srgbClr val="C00000"/>
                </a:solidFill>
                <a:latin typeface="Cambria" panose="02040503050406030204" pitchFamily="18" charset="0"/>
                <a:ea typeface="Cambria" panose="02040503050406030204" pitchFamily="18" charset="0"/>
              </a:rPr>
              <a:t>trước giờ sinh hoạt, trong giờ sinh hoạt, sau thời gian thảo luận.</a:t>
            </a:r>
            <a:endParaRPr lang="en-US" sz="4000" b="1" i="1" dirty="0">
              <a:solidFill>
                <a:srgbClr val="C00000"/>
              </a:solidFill>
              <a:latin typeface="Cambria" panose="02040503050406030204" pitchFamily="18" charset="0"/>
              <a:ea typeface="Cambria" panose="02040503050406030204" pitchFamily="18" charset="0"/>
            </a:endParaRPr>
          </a:p>
        </p:txBody>
      </p:sp>
      <p:cxnSp>
        <p:nvCxnSpPr>
          <p:cNvPr id="10" name="Straight Connector 9"/>
          <p:cNvCxnSpPr/>
          <p:nvPr/>
        </p:nvCxnSpPr>
        <p:spPr>
          <a:xfrm>
            <a:off x="1249680" y="150876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49680" y="5288280"/>
            <a:ext cx="24688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49680" y="2956560"/>
            <a:ext cx="3931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9452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757398" cy="1200329"/>
          </a:xfrm>
          <a:prstGeom prst="rect">
            <a:avLst/>
          </a:prstGeom>
          <a:solidFill>
            <a:schemeClr val="accent2">
              <a:lumMod val="40000"/>
              <a:lumOff val="6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600" b="1" i="1" dirty="0">
                <a:solidFill>
                  <a:schemeClr val="bg2">
                    <a:lumMod val="10000"/>
                  </a:schemeClr>
                </a:solidFill>
                <a:latin typeface="Cambria" panose="02040503050406030204" pitchFamily="18" charset="0"/>
                <a:ea typeface="Cambria" panose="02040503050406030204" pitchFamily="18" charset="0"/>
              </a:rPr>
              <a:t>g. </a:t>
            </a:r>
            <a:r>
              <a:rPr lang="vi-VN" sz="3600" dirty="0">
                <a:solidFill>
                  <a:schemeClr val="bg2">
                    <a:lumMod val="10000"/>
                  </a:schemeClr>
                </a:solidFill>
                <a:latin typeface="Cambria" panose="02040503050406030204" pitchFamily="18" charset="0"/>
                <a:ea typeface="Cambria" panose="02040503050406030204" pitchFamily="18" charset="0"/>
              </a:rPr>
              <a:t>Phần kết bài chia sẻ cảm xúc, suy nghĩ gì về kết quả của hoạt động?</a:t>
            </a:r>
          </a:p>
        </p:txBody>
      </p:sp>
      <p:sp>
        <p:nvSpPr>
          <p:cNvPr id="8" name="Rounded Rectangle 7"/>
          <p:cNvSpPr/>
          <p:nvPr/>
        </p:nvSpPr>
        <p:spPr>
          <a:xfrm>
            <a:off x="883920" y="3555678"/>
            <a:ext cx="10180320" cy="971660"/>
          </a:xfrm>
          <a:prstGeom prst="roundRect">
            <a:avLst/>
          </a:prstGeom>
          <a:noFill/>
          <a:ln>
            <a:no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srgbClr val="C00000"/>
                </a:solidFill>
                <a:latin typeface="Cambria" panose="02040503050406030204" pitchFamily="18" charset="0"/>
                <a:ea typeface="Cambria" panose="02040503050406030204" pitchFamily="18" charset="0"/>
              </a:rPr>
              <a:t>Phần kết bài chia sẻ cảm xúc vui tươi, phấn khởi và suy nghĩ được tha hồ đọc sách về kết quả của hoạt động. </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883920" y="1660343"/>
            <a:ext cx="10180320" cy="1569660"/>
          </a:xfrm>
          <a:prstGeom prst="rect">
            <a:avLst/>
          </a:prstGeom>
        </p:spPr>
        <p:txBody>
          <a:bodyPr wrap="square">
            <a:spAutoFit/>
          </a:bodyPr>
          <a:lstStyle/>
          <a:p>
            <a:pPr algn="just"/>
            <a:r>
              <a:rPr lang="en-US" sz="3200" dirty="0"/>
              <a:t> 	</a:t>
            </a:r>
            <a:r>
              <a:rPr lang="vi-VN" sz="3200" dirty="0"/>
              <a:t>Buổi sinh hoạt lớp kết thúc. Cô giáo và cả lớp tôi vui lắm. Sắp tới, chúng tôi sẽ tha hồ đọc sách ngay tại lớp mình.</a:t>
            </a:r>
            <a:endParaRPr lang="en-US" sz="3200" dirty="0"/>
          </a:p>
        </p:txBody>
      </p:sp>
      <p:grpSp>
        <p:nvGrpSpPr>
          <p:cNvPr id="18"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20"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3"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32"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33"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30"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2"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34" name="图片 15">
            <a:extLst>
              <a:ext uri="{FF2B5EF4-FFF2-40B4-BE49-F238E27FC236}">
                <a16:creationId xmlns:a16="http://schemas.microsoft.com/office/drawing/2014/main" id="{FA5DE8E6-9734-4EEC-A406-5525F8082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77" y="5242559"/>
            <a:ext cx="1443713" cy="1615439"/>
          </a:xfrm>
          <a:prstGeom prst="rect">
            <a:avLst/>
          </a:prstGeom>
        </p:spPr>
      </p:pic>
      <p:pic>
        <p:nvPicPr>
          <p:cNvPr id="35"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Tree>
    <p:extLst>
      <p:ext uri="{BB962C8B-B14F-4D97-AF65-F5344CB8AC3E}">
        <p14:creationId xmlns:p14="http://schemas.microsoft.com/office/powerpoint/2010/main" val="7407679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2131602" y="588935"/>
            <a:ext cx="9128246" cy="3046988"/>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altLang="zh-CN" sz="3200" b="1" i="1" dirty="0">
                <a:solidFill>
                  <a:srgbClr val="C00000"/>
                </a:solidFill>
                <a:latin typeface="Cambria" panose="02040503050406030204" pitchFamily="18" charset="0"/>
                <a:ea typeface="Cambria" panose="02040503050406030204" pitchFamily="18" charset="0"/>
              </a:rPr>
              <a:t>2. </a:t>
            </a:r>
            <a:r>
              <a:rPr lang="en-US" altLang="zh-CN" sz="3200" b="1" i="1" dirty="0" err="1">
                <a:solidFill>
                  <a:srgbClr val="C00000"/>
                </a:solidFill>
                <a:latin typeface="Cambria" panose="02040503050406030204" pitchFamily="18" charset="0"/>
                <a:ea typeface="Cambria" panose="02040503050406030204" pitchFamily="18" charset="0"/>
              </a:rPr>
              <a:t>Trao</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đổi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về</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những</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điều</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cần</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lưu</a:t>
            </a:r>
            <a:r>
              <a:rPr lang="en-US" altLang="zh-CN" sz="3200" b="1" i="1" dirty="0">
                <a:solidFill>
                  <a:srgbClr val="C00000"/>
                </a:solidFill>
                <a:latin typeface="Cambria" panose="02040503050406030204" pitchFamily="18" charset="0"/>
                <a:ea typeface="Cambria" panose="02040503050406030204" pitchFamily="18" charset="0"/>
              </a:rPr>
              <a:t> ý </a:t>
            </a:r>
            <a:r>
              <a:rPr lang="en-US" altLang="zh-CN" sz="3200" b="1" i="1" dirty="0" err="1">
                <a:solidFill>
                  <a:srgbClr val="C00000"/>
                </a:solidFill>
                <a:latin typeface="Cambria" panose="02040503050406030204" pitchFamily="18" charset="0"/>
                <a:ea typeface="Cambria" panose="02040503050406030204" pitchFamily="18" charset="0"/>
              </a:rPr>
              <a:t>khi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viết</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bài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văn</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thuật</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lại</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một</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sự</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việc</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đã</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chứng</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kiến</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hoặc</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tham</a:t>
            </a:r>
            <a:r>
              <a:rPr lang="en-US" altLang="zh-CN" sz="3200" b="1" i="1" dirty="0">
                <a:solidFill>
                  <a:srgbClr val="C00000"/>
                </a:solidFill>
                <a:latin typeface="Cambria" panose="02040503050406030204" pitchFamily="18" charset="0"/>
                <a:ea typeface="Cambria" panose="02040503050406030204" pitchFamily="18" charset="0"/>
              </a:rPr>
              <a:t> </a:t>
            </a:r>
            <a:r>
              <a:rPr lang="en-US" altLang="zh-CN" sz="3200" b="1" i="1" dirty="0" err="1">
                <a:solidFill>
                  <a:srgbClr val="C00000"/>
                </a:solidFill>
                <a:latin typeface="Cambria" panose="02040503050406030204" pitchFamily="18" charset="0"/>
                <a:ea typeface="Cambria" panose="02040503050406030204" pitchFamily="18" charset="0"/>
              </a:rPr>
              <a:t>gia</a:t>
            </a:r>
            <a:r>
              <a:rPr lang="en-US" altLang="zh-CN" sz="3200" b="1" i="1" dirty="0">
                <a:solidFill>
                  <a:srgbClr val="C00000"/>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Bố</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cục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của</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viết</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mở</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thân</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kết</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sắp</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xếp</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các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hoạt</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động</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a:p>
            <a:pPr marL="457200" lvl="0" indent="-457200" algn="just">
              <a:buFontTx/>
              <a:buChar char="-"/>
              <a:defRPr/>
            </a:pP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bộc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lộ</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suy</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nghĩ</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cảm</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xúc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về</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sự</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việc</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Tree>
    <p:extLst>
      <p:ext uri="{BB962C8B-B14F-4D97-AF65-F5344CB8AC3E}">
        <p14:creationId xmlns:p14="http://schemas.microsoft.com/office/powerpoint/2010/main" val="309551029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060" b="45140"/>
          <a:stretch/>
        </p:blipFill>
        <p:spPr>
          <a:xfrm>
            <a:off x="10577051" y="-287574"/>
            <a:ext cx="1660669" cy="3762294"/>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417399" y="879269"/>
            <a:ext cx="9921239" cy="4524315"/>
          </a:xfrm>
          <a:prstGeom prst="rect">
            <a:avLst/>
          </a:prstGeom>
          <a:solidFill>
            <a:schemeClr val="bg1"/>
          </a:solidFill>
        </p:spPr>
        <p:txBody>
          <a:bodyPr wrap="square">
            <a:spAutoFit/>
          </a:bodyPr>
          <a:lstStyle/>
          <a:p>
            <a:pPr algn="just"/>
            <a:r>
              <a:rPr lang="vi-VN" sz="3200" b="1" i="0" dirty="0">
                <a:solidFill>
                  <a:srgbClr val="C00000"/>
                </a:solidFill>
                <a:effectLst/>
                <a:latin typeface="Cambria" panose="02040503050406030204" pitchFamily="18" charset="0"/>
                <a:ea typeface="Cambria" panose="02040503050406030204" pitchFamily="18" charset="0"/>
              </a:rPr>
              <a:t>- Bài văn thuật lại một sự việc thường gồm 3 phần:</a:t>
            </a:r>
          </a:p>
          <a:p>
            <a:pPr algn="just"/>
            <a:r>
              <a:rPr lang="vi-VN" sz="3200" b="1" i="1" dirty="0">
                <a:solidFill>
                  <a:srgbClr val="000000"/>
                </a:solidFill>
                <a:effectLst/>
                <a:latin typeface="Cambria" panose="02040503050406030204" pitchFamily="18" charset="0"/>
                <a:ea typeface="Cambria" panose="02040503050406030204" pitchFamily="18" charset="0"/>
              </a:rPr>
              <a:t>+ Mở bài: </a:t>
            </a:r>
            <a:r>
              <a:rPr lang="vi-VN" sz="3200" b="0" i="0" dirty="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1" i="1" dirty="0">
                <a:solidFill>
                  <a:srgbClr val="000000"/>
                </a:solidFill>
                <a:effectLst/>
                <a:latin typeface="Cambria" panose="02040503050406030204" pitchFamily="18" charset="0"/>
                <a:ea typeface="Cambria" panose="02040503050406030204" pitchFamily="18" charset="0"/>
              </a:rPr>
              <a:t>+ Thân bài: </a:t>
            </a:r>
            <a:r>
              <a:rPr lang="vi-VN" sz="3200" b="0" i="0" dirty="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i="0" dirty="0">
                <a:solidFill>
                  <a:srgbClr val="000000"/>
                </a:solidFill>
                <a:effectLst/>
                <a:latin typeface="Cambria" panose="02040503050406030204" pitchFamily="18" charset="0"/>
                <a:ea typeface="Cambria" panose="02040503050406030204" pitchFamily="18" charset="0"/>
              </a:rPr>
              <a:t>+ Kết bài: </a:t>
            </a:r>
            <a:r>
              <a:rPr lang="vi-VN" sz="3200" b="0" i="0" dirty="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a:p>
            <a:pPr algn="just"/>
            <a:r>
              <a:rPr lang="vi-VN" sz="3200" b="0" i="0" dirty="0">
                <a:solidFill>
                  <a:srgbClr val="000000"/>
                </a:solidFill>
                <a:effectLst/>
                <a:latin typeface="Cambria" panose="02040503050406030204" pitchFamily="18" charset="0"/>
                <a:ea typeface="Cambria" panose="02040503050406030204" pitchFamily="18" charset="0"/>
              </a:rPr>
              <a:t>- Các hoạt động được </a:t>
            </a:r>
            <a:r>
              <a:rPr lang="vi-VN" sz="3200" b="1" i="1" dirty="0">
                <a:solidFill>
                  <a:srgbClr val="C00000"/>
                </a:solidFill>
                <a:effectLst/>
                <a:latin typeface="Cambria" panose="02040503050406030204" pitchFamily="18" charset="0"/>
                <a:ea typeface="Cambria" panose="02040503050406030204" pitchFamily="18" charset="0"/>
              </a:rPr>
              <a:t>sắp xếp theo thứ tự thời gian. </a:t>
            </a:r>
          </a:p>
        </p:txBody>
      </p:sp>
    </p:spTree>
    <p:extLst>
      <p:ext uri="{BB962C8B-B14F-4D97-AF65-F5344CB8AC3E}">
        <p14:creationId xmlns:p14="http://schemas.microsoft.com/office/powerpoint/2010/main" val="1012844259"/>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2" name="PA_任意多边形 5">
            <a:extLst>
              <a:ext uri="{FF2B5EF4-FFF2-40B4-BE49-F238E27FC236}">
                <a16:creationId xmlns:a16="http://schemas.microsoft.com/office/drawing/2014/main" id="{037896E3-B393-4BD6-BE97-D972126A979D}"/>
              </a:ext>
            </a:extLst>
          </p:cNvPr>
          <p:cNvSpPr>
            <a:spLocks noEditPoints="1" noChangeArrowheads="1"/>
          </p:cNvSpPr>
          <p:nvPr>
            <p:custDataLst>
              <p:tags r:id="rId1"/>
            </p:custDataLst>
          </p:nvPr>
        </p:nvSpPr>
        <p:spPr bwMode="auto">
          <a:xfrm>
            <a:off x="4357088" y="494554"/>
            <a:ext cx="3902991" cy="116233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CAE8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75000"/>
                  <a:lumOff val="25000"/>
                </a:prstClr>
              </a:solidFill>
              <a:effectLst/>
              <a:uLnTx/>
              <a:uFillTx/>
              <a:latin typeface="字魂70号-灵悦黑体" panose="00000500000000000000" pitchFamily="2" charset="-122"/>
              <a:ea typeface="字魂70号-灵悦黑体" panose="00000500000000000000" pitchFamily="2" charset="-122"/>
              <a:cs typeface="+mn-lt"/>
            </a:endParaRPr>
          </a:p>
        </p:txBody>
      </p:sp>
      <p:pic>
        <p:nvPicPr>
          <p:cNvPr id="3" name="图片 2">
            <a:extLst>
              <a:ext uri="{FF2B5EF4-FFF2-40B4-BE49-F238E27FC236}">
                <a16:creationId xmlns:a16="http://schemas.microsoft.com/office/drawing/2014/main" id="{0AE85742-DFA4-4950-B761-932EED39B5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5399" y="1955671"/>
            <a:ext cx="2263777" cy="5325330"/>
          </a:xfrm>
          <a:prstGeom prst="rect">
            <a:avLst/>
          </a:prstGeom>
        </p:spPr>
      </p:pic>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077613" y="571891"/>
            <a:ext cx="4516681" cy="1015663"/>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6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GHI NHỚ</a:t>
            </a:r>
          </a:p>
        </p:txBody>
      </p:sp>
      <p:sp>
        <p:nvSpPr>
          <p:cNvPr id="2" name="Rectangle 1"/>
          <p:cNvSpPr/>
          <p:nvPr/>
        </p:nvSpPr>
        <p:spPr>
          <a:xfrm>
            <a:off x="1356952" y="1606541"/>
            <a:ext cx="9469917" cy="4031873"/>
          </a:xfrm>
          <a:prstGeom prst="rect">
            <a:avLst/>
          </a:prstGeom>
          <a:solidFill>
            <a:schemeClr val="bg1"/>
          </a:solidFill>
          <a:ln w="28575">
            <a:solidFill>
              <a:schemeClr val="tx1"/>
            </a:solidFill>
          </a:ln>
        </p:spPr>
        <p:txBody>
          <a:bodyPr wrap="square">
            <a:spAutoFit/>
          </a:bodyPr>
          <a:lstStyle/>
          <a:p>
            <a:pPr algn="just"/>
            <a:r>
              <a:rPr lang="vi-VN" sz="3200" b="0" i="1" dirty="0">
                <a:solidFill>
                  <a:srgbClr val="000000"/>
                </a:solidFill>
                <a:effectLst/>
                <a:latin typeface="Cambria" panose="02040503050406030204" pitchFamily="18" charset="0"/>
                <a:ea typeface="Cambria" panose="02040503050406030204" pitchFamily="18" charset="0"/>
              </a:rPr>
              <a:t>Bài văn thuật lại một sự việc thường gồm 3 phần:</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Mở bài: </a:t>
            </a:r>
            <a:r>
              <a:rPr lang="vi-VN" sz="3200" b="0" i="0" dirty="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Thân bài: </a:t>
            </a:r>
            <a:r>
              <a:rPr lang="vi-VN" sz="3200" b="0" i="0" dirty="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Kết bài: </a:t>
            </a:r>
            <a:r>
              <a:rPr lang="vi-VN" sz="3200" b="0" i="0" dirty="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p:txBody>
      </p:sp>
    </p:spTree>
    <p:extLst>
      <p:ext uri="{BB962C8B-B14F-4D97-AF65-F5344CB8AC3E}">
        <p14:creationId xmlns:p14="http://schemas.microsoft.com/office/powerpoint/2010/main" val="428615223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5930930" cy="2800767"/>
            <a:chOff x="3549108" y="2054793"/>
            <a:chExt cx="5930930"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03</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6" y="2054793"/>
              <a:ext cx="4359762"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DỤNG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1645923514"/>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1820488" y="990442"/>
            <a:ext cx="9128246" cy="1323439"/>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i="1" dirty="0">
                <a:solidFill>
                  <a:srgbClr val="C00000"/>
                </a:solidFill>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Ghi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
        <p:nvSpPr>
          <p:cNvPr id="2" name="Rounded Rectangle 1"/>
          <p:cNvSpPr/>
          <p:nvPr/>
        </p:nvSpPr>
        <p:spPr>
          <a:xfrm>
            <a:off x="4208653" y="2755004"/>
            <a:ext cx="4821790" cy="852379"/>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cs typeface="Times New Roman" panose="02020603050405020304" pitchFamily="18" charset="0"/>
              </a:rPr>
              <a:t>LÀM VIỆC NHÓM 4</a:t>
            </a:r>
          </a:p>
        </p:txBody>
      </p:sp>
    </p:spTree>
    <p:extLst>
      <p:ext uri="{BB962C8B-B14F-4D97-AF65-F5344CB8AC3E}">
        <p14:creationId xmlns:p14="http://schemas.microsoft.com/office/powerpoint/2010/main" val="195463897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676862" y="273811"/>
            <a:ext cx="4516681" cy="83099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GỢI</a:t>
            </a:r>
            <a:r>
              <a:rPr kumimoji="0" lang="en-US" altLang="zh-CN" sz="4800" b="0"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Ý</a:t>
            </a:r>
            <a:endParaRPr kumimoji="0" lang="en-US" altLang="zh-CN" sz="4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602919"/>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5" y="5425440"/>
            <a:ext cx="1292944" cy="144673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581479" y="1390422"/>
            <a:ext cx="9711361" cy="523220"/>
          </a:xfrm>
          <a:prstGeom prst="rect">
            <a:avLst/>
          </a:prstGeom>
          <a:solidFill>
            <a:schemeClr val="bg1"/>
          </a:solidFill>
        </p:spPr>
        <p:txBody>
          <a:bodyPr wrap="square">
            <a:spAutoFit/>
          </a:bodyPr>
          <a:lstStyle/>
          <a:p>
            <a:pPr algn="just"/>
            <a:endParaRPr lang="en-US" sz="2800" dirty="0"/>
          </a:p>
        </p:txBody>
      </p:sp>
      <p:sp>
        <p:nvSpPr>
          <p:cNvPr id="37" name="Rectangle 36"/>
          <p:cNvSpPr/>
          <p:nvPr/>
        </p:nvSpPr>
        <p:spPr>
          <a:xfrm>
            <a:off x="686164" y="819194"/>
            <a:ext cx="10934382" cy="5016758"/>
          </a:xfrm>
          <a:prstGeom prst="rect">
            <a:avLst/>
          </a:prstGeom>
          <a:noFill/>
          <a:ln w="28575">
            <a:noFill/>
          </a:ln>
        </p:spPr>
        <p:txBody>
          <a:bodyPr wrap="square">
            <a:spAutoFit/>
          </a:bodyPr>
          <a:lstStyle/>
          <a:p>
            <a:pPr algn="just"/>
            <a:r>
              <a:rPr lang="en-US" sz="3200" b="0" i="1" dirty="0" err="1">
                <a:solidFill>
                  <a:srgbClr val="000000"/>
                </a:solidFill>
                <a:effectLst/>
                <a:latin typeface="Cambria" panose="02040503050406030204" pitchFamily="18" charset="0"/>
                <a:ea typeface="Cambria" panose="02040503050406030204" pitchFamily="18" charset="0"/>
              </a:rPr>
              <a:t>Trình</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tự</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hoạt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động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một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buổi</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sinh</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hoạt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lớp</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lớp</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em</a:t>
            </a:r>
            <a:r>
              <a:rPr lang="en-US" sz="3200" i="1" dirty="0">
                <a:solidFill>
                  <a:srgbClr val="000000"/>
                </a:solidFill>
                <a:latin typeface="Cambria" panose="02040503050406030204" pitchFamily="18" charset="0"/>
                <a:ea typeface="Cambria" panose="02040503050406030204" pitchFamily="18" charset="0"/>
              </a:rPr>
              <a:t>.</a:t>
            </a:r>
            <a:endParaRPr lang="vi-VN" sz="3200" b="0" i="1"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trưởng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bộ</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báo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học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tập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hoạt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động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trong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tuần</a:t>
            </a:r>
            <a:r>
              <a:rPr lang="en-US" sz="3200" dirty="0">
                <a:solidFill>
                  <a:srgbClr val="000000"/>
                </a:solidFill>
                <a:latin typeface="Cambria" panose="02040503050406030204" pitchFamily="18" charset="0"/>
                <a:ea typeface="Cambria" panose="02040503050406030204" pitchFamily="18" charset="0"/>
              </a:rPr>
              <a:t> qua.</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trưởng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tổng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đua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báo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kế</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hoạch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tuần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tới</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Cô</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giáo</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chủ</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nhiệm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nhận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xét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biểu</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dương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khen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những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nhân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thành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tích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tốt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giảng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giải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động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viên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bạn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chưa</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tốt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rút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kinh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nghiệm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để</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xây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dựng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tập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thể</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lớp</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luôn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đoàn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kết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vững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mạnh</a:t>
            </a:r>
            <a:r>
              <a:rPr lang="en-US" sz="3200" dirty="0">
                <a:solidFill>
                  <a:srgbClr val="000000"/>
                </a:solidFill>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711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595948" cy="2800767"/>
            <a:chOff x="3549108" y="2054793"/>
            <a:chExt cx="5723112"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01</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757976" y="2054793"/>
              <a:ext cx="4514244"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KHỞI</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ĐỘNG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6677270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75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750"/>
                                        <p:tgtEl>
                                          <p:spTgt spid="17"/>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750" fill="hold"/>
                                        <p:tgtEl>
                                          <p:spTgt spid="49"/>
                                        </p:tgtEl>
                                        <p:attrNameLst>
                                          <p:attrName>ppt_w</p:attrName>
                                        </p:attrNameLst>
                                      </p:cBhvr>
                                      <p:tavLst>
                                        <p:tav tm="0">
                                          <p:val>
                                            <p:fltVal val="0"/>
                                          </p:val>
                                        </p:tav>
                                        <p:tav tm="100000">
                                          <p:val>
                                            <p:strVal val="#ppt_w"/>
                                          </p:val>
                                        </p:tav>
                                      </p:tavLst>
                                    </p:anim>
                                    <p:anim calcmode="lin" valueType="num">
                                      <p:cBhvr>
                                        <p:cTn id="38" dur="750" fill="hold"/>
                                        <p:tgtEl>
                                          <p:spTgt spid="49"/>
                                        </p:tgtEl>
                                        <p:attrNameLst>
                                          <p:attrName>ppt_h</p:attrName>
                                        </p:attrNameLst>
                                      </p:cBhvr>
                                      <p:tavLst>
                                        <p:tav tm="0">
                                          <p:val>
                                            <p:fltVal val="0"/>
                                          </p:val>
                                        </p:tav>
                                        <p:tav tm="100000">
                                          <p:val>
                                            <p:strVal val="#ppt_h"/>
                                          </p:val>
                                        </p:tav>
                                      </p:tavLst>
                                    </p:anim>
                                    <p:animEffect transition="in" filter="fade">
                                      <p:cBhvr>
                                        <p:cTn id="39" dur="750"/>
                                        <p:tgtEl>
                                          <p:spTgt spid="49"/>
                                        </p:tgtEl>
                                      </p:cBhvr>
                                    </p:animEffect>
                                  </p:childTnLst>
                                </p:cTn>
                              </p:par>
                            </p:childTnLst>
                          </p:cTn>
                        </p:par>
                        <p:par>
                          <p:cTn id="40" fill="hold">
                            <p:stCondLst>
                              <p:cond delay="4500"/>
                            </p:stCondLst>
                            <p:childTnLst>
                              <p:par>
                                <p:cTn id="41" presetID="2" presetClass="entr" presetSubtype="9"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750" fill="hold"/>
                                        <p:tgtEl>
                                          <p:spTgt spid="54"/>
                                        </p:tgtEl>
                                        <p:attrNameLst>
                                          <p:attrName>ppt_x</p:attrName>
                                        </p:attrNameLst>
                                      </p:cBhvr>
                                      <p:tavLst>
                                        <p:tav tm="0">
                                          <p:val>
                                            <p:strVal val="0-#ppt_w/2"/>
                                          </p:val>
                                        </p:tav>
                                        <p:tav tm="100000">
                                          <p:val>
                                            <p:strVal val="#ppt_x"/>
                                          </p:val>
                                        </p:tav>
                                      </p:tavLst>
                                    </p:anim>
                                    <p:anim calcmode="lin" valueType="num">
                                      <p:cBhvr additive="base">
                                        <p:cTn id="4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556322"/>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1719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182853"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8" name="图片 7">
            <a:extLst>
              <a:ext uri="{FF2B5EF4-FFF2-40B4-BE49-F238E27FC236}">
                <a16:creationId xmlns:a16="http://schemas.microsoft.com/office/drawing/2014/main" id="{E5C95BE7-70C9-4C0C-82FB-4BD9CCA0C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954" y="3975200"/>
            <a:ext cx="2458252" cy="2951235"/>
          </a:xfrm>
          <a:prstGeom prst="rect">
            <a:avLst/>
          </a:prstGeom>
        </p:spPr>
      </p:pic>
      <p:sp>
        <p:nvSpPr>
          <p:cNvPr id="2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938532" y="1836629"/>
            <a:ext cx="991146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Tạm</a:t>
            </a: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baseline="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biệt</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nhé</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Chúc</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các</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em</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học</a:t>
            </a:r>
            <a:r>
              <a:rPr kumimoji="0" lang="en-US" altLang="zh-CN" sz="8800" b="1" i="0" u="none" strike="noStrike" kern="1200" cap="none" spc="0" normalizeH="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 </a:t>
            </a:r>
            <a:r>
              <a:rPr kumimoji="0" lang="en-US" altLang="zh-CN" sz="8800" b="1" i="0" u="none" strike="noStrike" kern="1200" cap="none" spc="0" normalizeH="0" noProof="0" dirty="0" err="1">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rPr>
              <a:t>tốt</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9Slide05 SVNHollycakes" panose="02000000000000000000" pitchFamily="2" charset="0"/>
              <a:ea typeface="字魂70号-灵悦黑体" panose="00000500000000000000" pitchFamily="2" charset="-122"/>
            </a:endParaRPr>
          </a:p>
        </p:txBody>
      </p:sp>
      <p:pic>
        <p:nvPicPr>
          <p:cNvPr id="25" name="图片 28">
            <a:extLst>
              <a:ext uri="{FF2B5EF4-FFF2-40B4-BE49-F238E27FC236}">
                <a16:creationId xmlns:a16="http://schemas.microsoft.com/office/drawing/2014/main" id="{0EE90087-FB6A-4CCE-9A72-FC287B6A7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5794" y="428876"/>
            <a:ext cx="2640118" cy="5939568"/>
          </a:xfrm>
          <a:prstGeom prst="rect">
            <a:avLst/>
          </a:prstGeom>
        </p:spPr>
      </p:pic>
      <p:pic>
        <p:nvPicPr>
          <p:cNvPr id="24" name="图片 2">
            <a:extLst>
              <a:ext uri="{FF2B5EF4-FFF2-40B4-BE49-F238E27FC236}">
                <a16:creationId xmlns:a16="http://schemas.microsoft.com/office/drawing/2014/main" id="{8BB233B0-84A1-4A2C-A7CF-9EC42F236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6052" y="35851"/>
            <a:ext cx="2649154" cy="2462973"/>
          </a:xfrm>
          <a:prstGeom prst="rect">
            <a:avLst/>
          </a:prstGeom>
        </p:spPr>
      </p:pic>
      <p:pic>
        <p:nvPicPr>
          <p:cNvPr id="23" name="图片 2">
            <a:extLst>
              <a:ext uri="{FF2B5EF4-FFF2-40B4-BE49-F238E27FC236}">
                <a16:creationId xmlns:a16="http://schemas.microsoft.com/office/drawing/2014/main" id="{F8B77C2B-D185-458C-BDDA-E7B68EF0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92" y="4144588"/>
            <a:ext cx="3152415" cy="3046629"/>
          </a:xfrm>
          <a:prstGeom prst="rect">
            <a:avLst/>
          </a:prstGeom>
        </p:spPr>
      </p:pic>
    </p:spTree>
    <p:extLst>
      <p:ext uri="{BB962C8B-B14F-4D97-AF65-F5344CB8AC3E}">
        <p14:creationId xmlns:p14="http://schemas.microsoft.com/office/powerpoint/2010/main" val="399799267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76013"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2" name="Group 1"/>
          <p:cNvGrpSpPr/>
          <p:nvPr/>
        </p:nvGrpSpPr>
        <p:grpSpPr>
          <a:xfrm>
            <a:off x="1698533" y="703204"/>
            <a:ext cx="8205397" cy="1569660"/>
            <a:chOff x="1698533" y="703204"/>
            <a:chExt cx="8205397" cy="1569660"/>
          </a:xfrm>
        </p:grpSpPr>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2120148" y="703204"/>
              <a:ext cx="778378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Hãy</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kể</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lại</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một</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chơi</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đáng</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nhớ</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của</a:t>
              </a:r>
              <a:r>
                <a:rPr kumimoji="0" lang="en-US" altLang="zh-CN" sz="4800" b="1" i="0" u="none" strike="noStrike" kern="1200" cap="none" spc="0" normalizeH="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em</a:t>
              </a:r>
              <a:endParaRPr kumimoji="0" lang="en-US" altLang="zh-CN" sz="4800" b="1" i="0" u="none" strike="noStrike" kern="1200" cap="none" spc="0" normalizeH="0" baseline="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533" y="823172"/>
              <a:ext cx="843229" cy="1174388"/>
            </a:xfrm>
            <a:prstGeom prst="rect">
              <a:avLst/>
            </a:prstGeom>
          </p:spPr>
        </p:pic>
      </p:grpSp>
      <p:sp>
        <p:nvSpPr>
          <p:cNvPr id="19"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569499" y="2430139"/>
            <a:ext cx="9720268" cy="2246769"/>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2800" b="1" i="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cần</a:t>
            </a:r>
            <a:r>
              <a:rPr lang="en-US" altLang="zh-CN" sz="2800" b="1" i="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kể</a:t>
            </a:r>
            <a:r>
              <a:rPr lang="en-US" altLang="zh-CN" sz="2800" b="1" i="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đó</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khi</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nào</a:t>
            </a:r>
            <a:r>
              <a:rPr kumimoji="0" lang="en-US" altLang="zh-CN" sz="2800" b="1" i="0" u="none" strike="noStrike" kern="1200" cap="none" spc="0" normalizeH="0" noProof="0" dirty="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Ở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đâu</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cùng</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với</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ai</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Các</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hoạt</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động</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việc</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làm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đã</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tham</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theo</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trình</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tự</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thời</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hoặc</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không</a:t>
            </a:r>
            <a:r>
              <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endPar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Nêu</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suy</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nghĩ</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cảm</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xúc</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của</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về</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chuyến</a:t>
            </a:r>
            <a:r>
              <a:rPr lang="en-US" altLang="zh-CN" sz="2800" b="1"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endParaRPr lang="en-US" altLang="zh-CN" sz="2800" b="1" noProof="0" dirty="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719290605"/>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480122"/>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5867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5" y="1814945"/>
            <a:ext cx="7704311" cy="2619892"/>
            <a:chOff x="3549108" y="2054793"/>
            <a:chExt cx="6087848"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rPr>
                <a:t>02</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9Slide05 SVNHollycakes" panose="02000000000000000000" pitchFamily="2" charset="0"/>
                <a:ea typeface="字魂70号-灵悦黑体" panose="00000500000000000000" pitchFamily="2" charset="-122"/>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5" y="2054793"/>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KHÁM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PHÁ</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370987747"/>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430040" y="54262"/>
            <a:ext cx="11135969"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1.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Đọc</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văn</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bản</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dưới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đây</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và</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trả</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lời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câu</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a:solidFill>
                  <a:prstClr val="black">
                    <a:lumMod val="85000"/>
                    <a:lumOff val="15000"/>
                  </a:prstClr>
                </a:solidFill>
                <a:latin typeface="Cambria" panose="02040503050406030204" pitchFamily="18" charset="0"/>
                <a:ea typeface="Cambria" panose="02040503050406030204" pitchFamily="18" charset="0"/>
              </a:rPr>
              <a:t>hỏi</a:t>
            </a:r>
            <a:r>
              <a:rPr lang="en-US" altLang="zh-CN" sz="3200" b="1" dirty="0">
                <a:solidFill>
                  <a:prstClr val="black">
                    <a:lumMod val="85000"/>
                    <a:lumOff val="15000"/>
                  </a:prstClr>
                </a:solidFill>
                <a:latin typeface="Cambria" panose="02040503050406030204" pitchFamily="18" charset="0"/>
                <a:ea typeface="Cambria" panose="02040503050406030204" pitchFamily="18" charset="0"/>
              </a:rPr>
              <a:t>:</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vi-VN" dirty="0"/>
              <a:t>Trong buổi sinh hoạt lớp chiều nay, lớp tôi tổ chức lễ phát động xây dựng thư viện lớp.</a:t>
            </a:r>
            <a:endParaRPr lang="vi-VN" b="0" dirty="0">
              <a:effectLst/>
            </a:endParaRPr>
          </a:p>
          <a:p>
            <a:pPr algn="just">
              <a:spcAft>
                <a:spcPts val="500"/>
              </a:spcAft>
            </a:pPr>
            <a:r>
              <a:rPr lang="en-US" dirty="0"/>
              <a:t>         </a:t>
            </a:r>
            <a:r>
              <a:rPr lang="vi-VN" dirty="0"/>
              <a:t>Trước 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a:effectLst/>
            </a:endParaRPr>
          </a:p>
          <a:p>
            <a:pPr algn="just">
              <a:spcAft>
                <a:spcPts val="500"/>
              </a:spcAft>
            </a:pPr>
            <a:r>
              <a:rPr lang="en-US" dirty="0"/>
              <a:t>         </a:t>
            </a:r>
            <a:r>
              <a:rPr lang="vi-VN" dirty="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a:effectLst/>
            </a:endParaRPr>
          </a:p>
          <a:p>
            <a:pPr algn="just">
              <a:spcAft>
                <a:spcPts val="500"/>
              </a:spcAft>
            </a:pPr>
            <a:r>
              <a:rPr lang="en-US" dirty="0"/>
              <a:t>         </a:t>
            </a:r>
            <a:r>
              <a:rPr lang="vi-VN" dirty="0"/>
              <a:t>Tiếp 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a:effectLst/>
            </a:endParaRPr>
          </a:p>
          <a:p>
            <a:pPr algn="just">
              <a:spcAft>
                <a:spcPts val="500"/>
              </a:spcAft>
            </a:pPr>
            <a:r>
              <a:rPr lang="en-US" dirty="0"/>
              <a:t>        </a:t>
            </a:r>
            <a:r>
              <a:rPr lang="vi-VN" dirty="0"/>
              <a:t>Sau thời gian thảo luận, bạn lớp phó thông báo từ ngày mai các bạn bắt đầu quyên góp. Các tổ trưởng sẽ ghi tên sách theo tổ, sau đó tập hợp và xếp sách vào tủ sách của lớp.</a:t>
            </a:r>
            <a:endParaRPr lang="vi-VN" b="0" dirty="0">
              <a:effectLst/>
            </a:endParaRPr>
          </a:p>
          <a:p>
            <a:pPr algn="just">
              <a:spcAft>
                <a:spcPts val="500"/>
              </a:spcAft>
            </a:pPr>
            <a:r>
              <a:rPr lang="en-US" dirty="0"/>
              <a:t>        </a:t>
            </a:r>
            <a:r>
              <a:rPr lang="vi-VN" dirty="0"/>
              <a:t>Buổi sinh hoạt lớp kết thúc. Cô giáo và cả lớp tôi vui lắm. Sắp tới, chúng tôi sẽ tha hồ đọc sách ngay tại lớp mình.</a:t>
            </a:r>
            <a:endParaRPr lang="vi-VN" b="0" dirty="0">
              <a:effectLst/>
            </a:endParaRPr>
          </a:p>
          <a:p>
            <a:pPr algn="r">
              <a:spcAft>
                <a:spcPts val="500"/>
              </a:spcAft>
            </a:pPr>
            <a:r>
              <a:rPr lang="vi-VN" dirty="0"/>
              <a:t>(Anh Nguyên)</a:t>
            </a:r>
            <a:endParaRPr lang="vi-VN" b="0" dirty="0">
              <a:effectLst/>
            </a:endParaRPr>
          </a:p>
          <a:p>
            <a:pPr algn="just"/>
            <a:br>
              <a:rPr lang="vi-VN" dirty="0"/>
            </a:br>
            <a:endParaRPr lang="en-US" dirty="0"/>
          </a:p>
        </p:txBody>
      </p:sp>
      <p:sp>
        <p:nvSpPr>
          <p:cNvPr id="8" name="Rounded Rectangle 7"/>
          <p:cNvSpPr/>
          <p:nvPr/>
        </p:nvSpPr>
        <p:spPr>
          <a:xfrm>
            <a:off x="4838701" y="5960962"/>
            <a:ext cx="4409472" cy="706056"/>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chemeClr val="bg1"/>
                </a:solidFill>
                <a:latin typeface="#9Slide05 SVNHollycakes" panose="02000000000000000000" pitchFamily="2" charset="0"/>
              </a:rPr>
              <a:t>Đọc</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thầm</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văn</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bản</a:t>
            </a:r>
            <a:endParaRPr lang="en-US" sz="3600" dirty="0">
              <a:solidFill>
                <a:schemeClr val="bg1"/>
              </a:solidFill>
              <a:latin typeface="#9Slide05 SVNHollycakes" panose="02000000000000000000" pitchFamily="2" charset="0"/>
            </a:endParaRPr>
          </a:p>
        </p:txBody>
      </p:sp>
    </p:spTree>
    <p:extLst>
      <p:ext uri="{BB962C8B-B14F-4D97-AF65-F5344CB8AC3E}">
        <p14:creationId xmlns:p14="http://schemas.microsoft.com/office/powerpoint/2010/main" val="391046274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192191" y="1285844"/>
            <a:ext cx="10449465" cy="4247317"/>
          </a:xfrm>
          <a:prstGeom prst="rect">
            <a:avLst/>
          </a:prstGeom>
        </p:spPr>
        <p:txBody>
          <a:bodyPr wrap="square">
            <a:spAutoFit/>
          </a:bodyPr>
          <a:lstStyle/>
          <a:p>
            <a:pPr algn="just"/>
            <a:r>
              <a:rPr lang="vi-VN" sz="3000" b="1" i="1" dirty="0">
                <a:solidFill>
                  <a:srgbClr val="000000"/>
                </a:solidFill>
                <a:effectLst/>
                <a:latin typeface="Cambria" panose="02040503050406030204" pitchFamily="18" charset="0"/>
                <a:ea typeface="Cambria" panose="02040503050406030204" pitchFamily="18" charset="0"/>
              </a:rPr>
              <a:t>a. </a:t>
            </a:r>
            <a:r>
              <a:rPr lang="vi-VN" sz="3000" b="0" i="0" dirty="0">
                <a:solidFill>
                  <a:srgbClr val="000000"/>
                </a:solidFill>
                <a:effectLst/>
                <a:latin typeface="Cambria" panose="02040503050406030204" pitchFamily="18" charset="0"/>
                <a:ea typeface="Cambria" panose="02040503050406030204" pitchFamily="18" charset="0"/>
              </a:rPr>
              <a:t>Bài văn trên có mấy phần? Đó là những phần nào?</a:t>
            </a:r>
          </a:p>
          <a:p>
            <a:pPr algn="just"/>
            <a:r>
              <a:rPr lang="vi-VN" sz="3000" b="1" i="1" dirty="0">
                <a:solidFill>
                  <a:srgbClr val="000000"/>
                </a:solidFill>
                <a:effectLst/>
                <a:latin typeface="Cambria" panose="02040503050406030204" pitchFamily="18" charset="0"/>
                <a:ea typeface="Cambria" panose="02040503050406030204" pitchFamily="18" charset="0"/>
              </a:rPr>
              <a:t>b. </a:t>
            </a:r>
            <a:r>
              <a:rPr lang="vi-VN" sz="3000" b="0" i="0" dirty="0">
                <a:solidFill>
                  <a:srgbClr val="000000"/>
                </a:solidFill>
                <a:effectLst/>
                <a:latin typeface="Cambria" panose="02040503050406030204" pitchFamily="18" charset="0"/>
                <a:ea typeface="Cambria" panose="02040503050406030204" pitchFamily="18" charset="0"/>
              </a:rPr>
              <a:t>Phần mở bài giới thiệu những gì?</a:t>
            </a:r>
          </a:p>
          <a:p>
            <a:pPr algn="just"/>
            <a:r>
              <a:rPr lang="vi-VN" sz="3000" b="1" i="1" dirty="0">
                <a:solidFill>
                  <a:srgbClr val="000000"/>
                </a:solidFill>
                <a:effectLst/>
                <a:latin typeface="Cambria" panose="02040503050406030204" pitchFamily="18" charset="0"/>
                <a:ea typeface="Cambria" panose="02040503050406030204" pitchFamily="18" charset="0"/>
              </a:rPr>
              <a:t>c. </a:t>
            </a:r>
            <a:r>
              <a:rPr lang="vi-VN" sz="3000" b="0" i="0" dirty="0">
                <a:solidFill>
                  <a:srgbClr val="000000"/>
                </a:solidFill>
                <a:effectLst/>
                <a:latin typeface="Cambria" panose="02040503050406030204" pitchFamily="18" charset="0"/>
                <a:ea typeface="Cambria" panose="02040503050406030204" pitchFamily="18" charset="0"/>
              </a:rPr>
              <a:t>Phần thân bài gồm mấy đoạn? Ý chính của mỗi đoạn là gì?</a:t>
            </a:r>
          </a:p>
          <a:p>
            <a:pPr algn="just"/>
            <a:r>
              <a:rPr lang="vi-VN" sz="3000" b="1" i="1" dirty="0">
                <a:solidFill>
                  <a:srgbClr val="000000"/>
                </a:solidFill>
                <a:effectLst/>
                <a:latin typeface="Cambria" panose="02040503050406030204" pitchFamily="18" charset="0"/>
                <a:ea typeface="Cambria" panose="02040503050406030204" pitchFamily="18" charset="0"/>
              </a:rPr>
              <a:t>d. </a:t>
            </a:r>
            <a:r>
              <a:rPr lang="vi-VN" sz="3000" b="0" i="0" dirty="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a:solidFill>
                <a:srgbClr val="000000"/>
              </a:solidFill>
              <a:effectLst/>
              <a:latin typeface="Cambria" panose="02040503050406030204" pitchFamily="18" charset="0"/>
              <a:ea typeface="Cambria" panose="02040503050406030204" pitchFamily="18" charset="0"/>
            </a:endParaRPr>
          </a:p>
          <a:p>
            <a:r>
              <a:rPr lang="vi-VN" sz="3000" b="1" i="1" dirty="0">
                <a:latin typeface="Cambria" panose="02040503050406030204" pitchFamily="18" charset="0"/>
                <a:ea typeface="Cambria" panose="02040503050406030204" pitchFamily="18" charset="0"/>
              </a:rPr>
              <a:t>e. </a:t>
            </a:r>
            <a:r>
              <a:rPr lang="vi-VN" sz="3000" dirty="0">
                <a:latin typeface="Cambria" panose="02040503050406030204" pitchFamily="18" charset="0"/>
                <a:ea typeface="Cambria" panose="02040503050406030204" pitchFamily="18" charset="0"/>
              </a:rPr>
              <a:t>Những từ ngữ nào giúp em nhận biết các hoạt động được thuật lại theo trình tự?</a:t>
            </a:r>
          </a:p>
          <a:p>
            <a:r>
              <a:rPr lang="vi-VN" sz="3000" b="1" i="1" dirty="0">
                <a:latin typeface="Cambria" panose="02040503050406030204" pitchFamily="18" charset="0"/>
                <a:ea typeface="Cambria" panose="02040503050406030204" pitchFamily="18" charset="0"/>
              </a:rPr>
              <a:t>g. </a:t>
            </a:r>
            <a:r>
              <a:rPr lang="vi-VN" sz="3000" dirty="0">
                <a:latin typeface="Cambria" panose="02040503050406030204" pitchFamily="18" charset="0"/>
                <a:ea typeface="Cambria" panose="02040503050406030204" pitchFamily="18" charset="0"/>
              </a:rPr>
              <a:t>Phần kết bài chia sẻ cảm xúc, suy nghĩ gì về kết quả của hoạt động?</a:t>
            </a:r>
          </a:p>
        </p:txBody>
      </p:sp>
      <p:sp>
        <p:nvSpPr>
          <p:cNvPr id="3" name="Rectangle 2"/>
          <p:cNvSpPr/>
          <p:nvPr/>
        </p:nvSpPr>
        <p:spPr>
          <a:xfrm>
            <a:off x="3707910" y="171914"/>
            <a:ext cx="5609595" cy="1015663"/>
          </a:xfrm>
          <a:prstGeom prst="rect">
            <a:avLst/>
          </a:prstGeom>
          <a:solidFill>
            <a:schemeClr val="accent2">
              <a:lumMod val="40000"/>
              <a:lumOff val="60000"/>
            </a:schemeClr>
          </a:solidFill>
          <a:ln w="57150">
            <a:solidFill>
              <a:schemeClr val="bg1"/>
            </a:solidFill>
            <a:prstDash val="solid"/>
          </a:ln>
        </p:spPr>
        <p:style>
          <a:lnRef idx="3">
            <a:schemeClr val="lt1"/>
          </a:lnRef>
          <a:fillRef idx="1">
            <a:schemeClr val="accent3"/>
          </a:fillRef>
          <a:effectRef idx="1">
            <a:schemeClr val="accent3"/>
          </a:effectRef>
          <a:fontRef idx="minor">
            <a:schemeClr val="lt1"/>
          </a:fontRef>
        </p:style>
        <p:txBody>
          <a:bodyPr wrap="square">
            <a:spAutoFit/>
          </a:bodyPr>
          <a:lstStyle/>
          <a:p>
            <a:pPr lvl="0" algn="ctr">
              <a:defRPr/>
            </a:pP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Trả</a:t>
            </a:r>
            <a:r>
              <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lời</a:t>
            </a:r>
            <a:r>
              <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câu</a:t>
            </a:r>
            <a:r>
              <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rPr>
              <a:t> </a:t>
            </a:r>
            <a:r>
              <a:rPr lang="en-US" altLang="zh-CN" sz="6000" b="1" dirty="0" err="1">
                <a:solidFill>
                  <a:prstClr val="black">
                    <a:lumMod val="85000"/>
                    <a:lumOff val="15000"/>
                  </a:prstClr>
                </a:solidFill>
                <a:latin typeface="#9Slide05 SVNHollycakes" panose="02000000000000000000" pitchFamily="2" charset="0"/>
                <a:ea typeface="Cambria" panose="02040503050406030204" pitchFamily="18" charset="0"/>
              </a:rPr>
              <a:t>hỏi</a:t>
            </a:r>
            <a:endParaRPr lang="en-US" altLang="zh-CN" sz="6000" b="1" dirty="0">
              <a:solidFill>
                <a:prstClr val="black">
                  <a:lumMod val="85000"/>
                  <a:lumOff val="15000"/>
                </a:prstClr>
              </a:solidFill>
              <a:latin typeface="#9Slide05 SVNHollycakes" panose="02000000000000000000" pitchFamily="2" charset="0"/>
              <a:ea typeface="Cambria" panose="02040503050406030204" pitchFamily="18" charset="0"/>
            </a:endParaRPr>
          </a:p>
        </p:txBody>
      </p:sp>
    </p:spTree>
    <p:extLst>
      <p:ext uri="{BB962C8B-B14F-4D97-AF65-F5344CB8AC3E}">
        <p14:creationId xmlns:p14="http://schemas.microsoft.com/office/powerpoint/2010/main" val="93393621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3565" y="94080"/>
            <a:ext cx="8442202" cy="584775"/>
          </a:xfrm>
          <a:prstGeom prst="rect">
            <a:avLst/>
          </a:prstGeom>
          <a:solidFill>
            <a:schemeClr val="accent4">
              <a:lumMod val="60000"/>
              <a:lumOff val="4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200" b="1" i="1" dirty="0">
                <a:solidFill>
                  <a:srgbClr val="000000"/>
                </a:solidFill>
                <a:effectLst/>
                <a:latin typeface="Cambria" panose="02040503050406030204" pitchFamily="18" charset="0"/>
                <a:ea typeface="Cambria" panose="02040503050406030204" pitchFamily="18" charset="0"/>
              </a:rPr>
              <a:t>a. </a:t>
            </a:r>
            <a:r>
              <a:rPr lang="vi-VN" sz="3200" b="0" i="0" dirty="0">
                <a:solidFill>
                  <a:srgbClr val="000000"/>
                </a:solidFill>
                <a:effectLst/>
                <a:latin typeface="Cambria" panose="02040503050406030204" pitchFamily="18" charset="0"/>
                <a:ea typeface="Cambria" panose="02040503050406030204" pitchFamily="18" charset="0"/>
              </a:rPr>
              <a:t>Bài văn có mấy phần? Đó là những phần nào?</a:t>
            </a: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vi-VN" dirty="0"/>
              <a:t>Trong buổi sinh hoạt lớp chiều nay, lớp tôi tổ chức lễ phát động xây dựng thư viện lớp.</a:t>
            </a:r>
            <a:endParaRPr lang="vi-VN" b="0" dirty="0">
              <a:effectLst/>
            </a:endParaRPr>
          </a:p>
          <a:p>
            <a:pPr algn="just">
              <a:spcAft>
                <a:spcPts val="500"/>
              </a:spcAft>
            </a:pPr>
            <a:r>
              <a:rPr lang="en-US" dirty="0"/>
              <a:t>         </a:t>
            </a:r>
            <a:r>
              <a:rPr lang="vi-VN" dirty="0"/>
              <a:t>Trước 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a:effectLst/>
            </a:endParaRPr>
          </a:p>
          <a:p>
            <a:pPr algn="just">
              <a:spcAft>
                <a:spcPts val="500"/>
              </a:spcAft>
            </a:pPr>
            <a:r>
              <a:rPr lang="en-US" dirty="0"/>
              <a:t>         </a:t>
            </a:r>
            <a:r>
              <a:rPr lang="vi-VN" dirty="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a:effectLst/>
            </a:endParaRPr>
          </a:p>
          <a:p>
            <a:pPr algn="just">
              <a:spcAft>
                <a:spcPts val="500"/>
              </a:spcAft>
            </a:pPr>
            <a:r>
              <a:rPr lang="en-US" dirty="0"/>
              <a:t>         </a:t>
            </a:r>
            <a:r>
              <a:rPr lang="vi-VN" dirty="0"/>
              <a:t>Tiếp 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a:effectLst/>
            </a:endParaRPr>
          </a:p>
          <a:p>
            <a:pPr algn="just">
              <a:spcAft>
                <a:spcPts val="500"/>
              </a:spcAft>
            </a:pPr>
            <a:r>
              <a:rPr lang="en-US" dirty="0"/>
              <a:t>        </a:t>
            </a:r>
            <a:r>
              <a:rPr lang="vi-VN" dirty="0"/>
              <a:t>Sau thời gian thảo luận, bạn lớp phó thông báo từ ngày mai các bạn bắt đầu quyên góp. Các tổ trưởng sẽ ghi tên sách theo tổ, sau đó tập hợp và xếp sách vào tủ sách của lớp.</a:t>
            </a:r>
            <a:endParaRPr lang="vi-VN" b="0" dirty="0">
              <a:effectLst/>
            </a:endParaRPr>
          </a:p>
          <a:p>
            <a:pPr algn="just">
              <a:spcAft>
                <a:spcPts val="500"/>
              </a:spcAft>
            </a:pPr>
            <a:r>
              <a:rPr lang="en-US" dirty="0"/>
              <a:t>        </a:t>
            </a:r>
            <a:r>
              <a:rPr lang="vi-VN" dirty="0"/>
              <a:t>Buổi sinh hoạt lớp kết thúc. Cô giáo và cả lớp tôi vui lắm. Sắp tới, chúng tôi sẽ tha hồ đọc sách ngay tại lớp mình.</a:t>
            </a:r>
            <a:endParaRPr lang="vi-VN" b="0" dirty="0">
              <a:effectLst/>
            </a:endParaRPr>
          </a:p>
          <a:p>
            <a:pPr algn="r">
              <a:spcAft>
                <a:spcPts val="500"/>
              </a:spcAft>
            </a:pPr>
            <a:r>
              <a:rPr lang="vi-VN" dirty="0"/>
              <a:t>(Anh Nguyên)</a:t>
            </a:r>
            <a:endParaRPr lang="vi-VN" b="0" dirty="0">
              <a:effectLst/>
            </a:endParaRPr>
          </a:p>
          <a:p>
            <a:pPr algn="just"/>
            <a:br>
              <a:rPr lang="vi-VN" dirty="0"/>
            </a:br>
            <a:endParaRPr lang="en-US" dirty="0"/>
          </a:p>
        </p:txBody>
      </p:sp>
      <p:sp>
        <p:nvSpPr>
          <p:cNvPr id="2" name="Rectangle 1"/>
          <p:cNvSpPr/>
          <p:nvPr/>
        </p:nvSpPr>
        <p:spPr>
          <a:xfrm>
            <a:off x="611307" y="726390"/>
            <a:ext cx="11009673" cy="386016"/>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1307" y="1142684"/>
            <a:ext cx="11009673" cy="4282923"/>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307" y="5449505"/>
            <a:ext cx="11009673" cy="1002093"/>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574816" y="499308"/>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9Slide05 SVNHollycakes" panose="02000000000000000000" pitchFamily="2" charset="0"/>
              </a:rPr>
              <a:t>Mở</a:t>
            </a:r>
            <a:r>
              <a:rPr lang="en-US" sz="2800" dirty="0">
                <a:solidFill>
                  <a:schemeClr val="bg1"/>
                </a:solidFill>
                <a:latin typeface="#9Slide05 SVNHollycakes" panose="02000000000000000000" pitchFamily="2" charset="0"/>
              </a:rPr>
              <a:t> </a:t>
            </a:r>
            <a:r>
              <a:rPr lang="en-US" sz="2800" dirty="0" err="1">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18" name="Rounded Rectangle 17"/>
          <p:cNvSpPr/>
          <p:nvPr/>
        </p:nvSpPr>
        <p:spPr>
          <a:xfrm>
            <a:off x="10229850" y="3284145"/>
            <a:ext cx="1781580"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9Slide05 SVNHollycakes" panose="02000000000000000000" pitchFamily="2" charset="0"/>
              </a:rPr>
              <a:t>Thân</a:t>
            </a:r>
            <a:r>
              <a:rPr lang="en-US" sz="2800" dirty="0">
                <a:solidFill>
                  <a:schemeClr val="bg1"/>
                </a:solidFill>
                <a:latin typeface="#9Slide05 SVNHollycakes" panose="02000000000000000000" pitchFamily="2" charset="0"/>
              </a:rPr>
              <a:t> </a:t>
            </a:r>
            <a:r>
              <a:rPr lang="en-US" sz="2800" dirty="0" err="1">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20" name="Rounded Rectangle 19"/>
          <p:cNvSpPr/>
          <p:nvPr/>
        </p:nvSpPr>
        <p:spPr>
          <a:xfrm>
            <a:off x="10574816" y="573998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9Slide05 SVNHollycakes" panose="02000000000000000000" pitchFamily="2" charset="0"/>
              </a:rPr>
              <a:t>Kết</a:t>
            </a:r>
            <a:r>
              <a:rPr lang="en-US" sz="2800" dirty="0">
                <a:solidFill>
                  <a:schemeClr val="bg1"/>
                </a:solidFill>
                <a:latin typeface="#9Slide05 SVNHollycakes" panose="02000000000000000000" pitchFamily="2" charset="0"/>
              </a:rPr>
              <a:t> </a:t>
            </a:r>
            <a:r>
              <a:rPr lang="en-US" sz="2800" dirty="0" err="1">
                <a:solidFill>
                  <a:schemeClr val="bg1"/>
                </a:solidFill>
                <a:latin typeface="#9Slide05 SVNHollycakes" panose="02000000000000000000" pitchFamily="2" charset="0"/>
              </a:rPr>
              <a:t>bài</a:t>
            </a:r>
            <a:endParaRPr lang="en-US" sz="2800" dirty="0">
              <a:solidFill>
                <a:schemeClr val="bg1"/>
              </a:solidFill>
              <a:latin typeface="#9Slide05 SVNHollycakes" panose="02000000000000000000" pitchFamily="2" charset="0"/>
            </a:endParaRPr>
          </a:p>
        </p:txBody>
      </p:sp>
      <p:sp>
        <p:nvSpPr>
          <p:cNvPr id="8" name="Rounded Rectangle 7"/>
          <p:cNvSpPr/>
          <p:nvPr/>
        </p:nvSpPr>
        <p:spPr>
          <a:xfrm>
            <a:off x="4182569" y="6086165"/>
            <a:ext cx="2986972" cy="525883"/>
          </a:xfrm>
          <a:prstGeom prst="roundRect">
            <a:avLst/>
          </a:prstGeom>
          <a:solidFill>
            <a:srgbClr val="002060"/>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Bài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văn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có</a:t>
            </a:r>
            <a:r>
              <a:rPr lang="en-US" sz="2800" dirty="0">
                <a:solidFill>
                  <a:schemeClr val="bg1"/>
                </a:solidFill>
                <a:latin typeface="Cambria" panose="02040503050406030204" pitchFamily="18" charset="0"/>
                <a:ea typeface="Cambria" panose="02040503050406030204" pitchFamily="18" charset="0"/>
              </a:rPr>
              <a:t> </a:t>
            </a:r>
            <a:r>
              <a:rPr lang="en-US" sz="2800" b="1" dirty="0">
                <a:solidFill>
                  <a:schemeClr val="bg1"/>
                </a:solidFill>
                <a:latin typeface="Cambria" panose="02040503050406030204" pitchFamily="18" charset="0"/>
                <a:ea typeface="Cambria" panose="02040503050406030204" pitchFamily="18" charset="0"/>
              </a:rPr>
              <a:t>3 </a:t>
            </a:r>
            <a:r>
              <a:rPr lang="en-US" sz="2800" b="1" dirty="0" err="1">
                <a:solidFill>
                  <a:schemeClr val="bg1"/>
                </a:solidFill>
                <a:latin typeface="Cambria" panose="02040503050406030204" pitchFamily="18" charset="0"/>
                <a:ea typeface="Cambria" panose="02040503050406030204" pitchFamily="18" charset="0"/>
              </a:rPr>
              <a:t>phần</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722483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5" grpId="0" animBg="1"/>
      <p:bldP spid="16" grpId="0" animBg="1"/>
      <p:bldP spid="17" grpId="0" animBg="1"/>
      <p:bldP spid="18" grpId="0" animBg="1"/>
      <p:bldP spid="2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098565" y="298253"/>
            <a:ext cx="8442202" cy="646331"/>
          </a:xfrm>
          <a:prstGeom prst="rect">
            <a:avLst/>
          </a:prstGeom>
          <a:solidFill>
            <a:schemeClr val="accent2">
              <a:lumMod val="50000"/>
            </a:schemeClr>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a:solidFill>
                  <a:schemeClr val="bg1"/>
                </a:solidFill>
                <a:effectLst/>
                <a:latin typeface="Cambria" panose="02040503050406030204" pitchFamily="18" charset="0"/>
                <a:ea typeface="Cambria" panose="02040503050406030204" pitchFamily="18" charset="0"/>
              </a:rPr>
              <a:t>b. </a:t>
            </a:r>
            <a:r>
              <a:rPr lang="vi-VN" sz="3600" b="0" i="0" dirty="0">
                <a:solidFill>
                  <a:schemeClr val="bg1"/>
                </a:solidFill>
                <a:effectLst/>
                <a:latin typeface="Cambria" panose="02040503050406030204" pitchFamily="18" charset="0"/>
                <a:ea typeface="Cambria" panose="02040503050406030204" pitchFamily="18" charset="0"/>
              </a:rPr>
              <a:t>Phần mở bài giới thiệu những gì?</a:t>
            </a:r>
          </a:p>
        </p:txBody>
      </p:sp>
      <p:sp>
        <p:nvSpPr>
          <p:cNvPr id="4" name="Rectangle 3"/>
          <p:cNvSpPr/>
          <p:nvPr/>
        </p:nvSpPr>
        <p:spPr>
          <a:xfrm>
            <a:off x="1438100" y="1283310"/>
            <a:ext cx="9530130" cy="1384995"/>
          </a:xfrm>
          <a:prstGeom prst="rect">
            <a:avLst/>
          </a:prstGeom>
          <a:noFill/>
          <a:ln w="28575">
            <a:solidFill>
              <a:schemeClr val="tx1"/>
            </a:solidFill>
            <a:prstDash val="dash"/>
          </a:ln>
        </p:spPr>
        <p:txBody>
          <a:bodyPr wrap="square">
            <a:spAutoFit/>
          </a:bodyPr>
          <a:lstStyle/>
          <a:p>
            <a:pPr algn="just">
              <a:spcAft>
                <a:spcPts val="500"/>
              </a:spcAft>
            </a:pPr>
            <a:r>
              <a:rPr lang="en-US" sz="48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Trong buổi sinh hoạt lớp chiều nay, lớp tôi tổ chức lễ phát động xây dựng thư viện lớp.</a:t>
            </a:r>
            <a:endParaRPr lang="vi-VN" sz="3600" b="0" dirty="0">
              <a:effectLst/>
              <a:latin typeface="Cambria" panose="02040503050406030204" pitchFamily="18" charset="0"/>
              <a:ea typeface="Cambria" panose="02040503050406030204" pitchFamily="18" charset="0"/>
            </a:endParaRPr>
          </a:p>
        </p:txBody>
      </p:sp>
      <p:sp>
        <p:nvSpPr>
          <p:cNvPr id="17" name="Rounded Rectangle 16"/>
          <p:cNvSpPr/>
          <p:nvPr/>
        </p:nvSpPr>
        <p:spPr>
          <a:xfrm>
            <a:off x="10078586" y="2274795"/>
            <a:ext cx="2107474" cy="596542"/>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chemeClr val="bg1"/>
                </a:solidFill>
                <a:latin typeface="#9Slide05 SVNHollycakes" panose="02000000000000000000" pitchFamily="2" charset="0"/>
              </a:rPr>
              <a:t>Mở</a:t>
            </a:r>
            <a:r>
              <a:rPr lang="en-US" sz="3600" dirty="0">
                <a:solidFill>
                  <a:schemeClr val="bg1"/>
                </a:solidFill>
                <a:latin typeface="#9Slide05 SVNHollycakes" panose="02000000000000000000" pitchFamily="2" charset="0"/>
              </a:rPr>
              <a:t> </a:t>
            </a:r>
            <a:r>
              <a:rPr lang="en-US" sz="3600" dirty="0" err="1">
                <a:solidFill>
                  <a:schemeClr val="bg1"/>
                </a:solidFill>
                <a:latin typeface="#9Slide05 SVNHollycakes" panose="02000000000000000000" pitchFamily="2" charset="0"/>
              </a:rPr>
              <a:t>bài</a:t>
            </a:r>
            <a:endParaRPr lang="en-US" sz="3600" dirty="0">
              <a:solidFill>
                <a:schemeClr val="bg1"/>
              </a:solidFill>
              <a:latin typeface="#9Slide05 SVNHollycakes" panose="02000000000000000000" pitchFamily="2" charset="0"/>
            </a:endParaRPr>
          </a:p>
        </p:txBody>
      </p:sp>
      <p:sp>
        <p:nvSpPr>
          <p:cNvPr id="3" name="Rectangle 2"/>
          <p:cNvSpPr/>
          <p:nvPr/>
        </p:nvSpPr>
        <p:spPr>
          <a:xfrm>
            <a:off x="1744273" y="3164121"/>
            <a:ext cx="8839200" cy="1015663"/>
          </a:xfrm>
          <a:prstGeom prst="rect">
            <a:avLst/>
          </a:prstGeom>
          <a:solidFill>
            <a:schemeClr val="accent4">
              <a:lumMod val="60000"/>
              <a:lumOff val="40000"/>
            </a:schemeClr>
          </a:solidFill>
        </p:spPr>
        <p:txBody>
          <a:bodyPr wrap="square">
            <a:spAutoFit/>
          </a:bodyPr>
          <a:lstStyle/>
          <a:p>
            <a:pPr algn="just"/>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vi-VN" sz="3000" b="0" i="0" dirty="0">
                <a:solidFill>
                  <a:srgbClr val="000000"/>
                </a:solidFill>
                <a:effectLst/>
                <a:latin typeface="Cambria" panose="02040503050406030204" pitchFamily="18" charset="0"/>
                <a:ea typeface="Cambria" panose="02040503050406030204" pitchFamily="18" charset="0"/>
              </a:rPr>
              <a:t>Phần mở bài giới thiệu địa điểm, thời gian tổ chức lễ phát động xây dựng thư viện lớp 4B.</a:t>
            </a:r>
            <a:endParaRPr lang="en-US" sz="3000" dirty="0">
              <a:latin typeface="Cambria" panose="02040503050406030204" pitchFamily="18" charset="0"/>
              <a:ea typeface="Cambria" panose="02040503050406030204" pitchFamily="18" charset="0"/>
            </a:endParaRPr>
          </a:p>
        </p:txBody>
      </p:sp>
      <p:sp>
        <p:nvSpPr>
          <p:cNvPr id="22" name="Rectangle 21"/>
          <p:cNvSpPr/>
          <p:nvPr/>
        </p:nvSpPr>
        <p:spPr>
          <a:xfrm>
            <a:off x="2098565" y="4304535"/>
            <a:ext cx="8839200" cy="1477328"/>
          </a:xfrm>
          <a:prstGeom prst="rect">
            <a:avLst/>
          </a:prstGeom>
          <a:noFill/>
        </p:spPr>
        <p:txBody>
          <a:bodyPr wrap="square">
            <a:spAutoFit/>
          </a:bodyPr>
          <a:lstStyle/>
          <a:p>
            <a:pPr marL="457200" indent="-457200" algn="just">
              <a:buFont typeface="Wingdings" panose="05000000000000000000" pitchFamily="2" charset="2"/>
              <a:buChar char="§"/>
            </a:pP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Sự</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việc</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lễ</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phát</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động</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xây</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dựng</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thư</a:t>
            </a:r>
            <a:r>
              <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viện</a:t>
            </a:r>
            <a:endParaRPr lang="en-US" sz="3000" b="0" i="0" dirty="0">
              <a:solidFill>
                <a:srgbClr val="000000"/>
              </a:solidFill>
              <a:effectLst/>
              <a:latin typeface="Cambria" panose="02040503050406030204" pitchFamily="18" charset="0"/>
              <a:ea typeface="Cambria" panose="02040503050406030204" pitchFamily="18" charset="0"/>
              <a:sym typeface="Wingdings" panose="05000000000000000000" pitchFamily="2" charset="2"/>
            </a:endParaRPr>
          </a:p>
          <a:p>
            <a:pPr marL="457200" indent="-457200" algn="just">
              <a:buFont typeface="Wingdings" panose="05000000000000000000" pitchFamily="2" charset="2"/>
              <a:buChar char="§"/>
            </a:pP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Thời</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gian</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chiều</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nay.</a:t>
            </a:r>
          </a:p>
          <a:p>
            <a:pPr marL="457200" indent="-457200" algn="just">
              <a:buFont typeface="Wingdings" panose="05000000000000000000" pitchFamily="2" charset="2"/>
              <a:buChar char="§"/>
            </a:pP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Địa</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điểm</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tại</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lớp</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a:solidFill>
                  <a:srgbClr val="000000"/>
                </a:solidFill>
                <a:latin typeface="Cambria" panose="02040503050406030204" pitchFamily="18" charset="0"/>
                <a:ea typeface="Cambria" panose="02040503050406030204" pitchFamily="18" charset="0"/>
                <a:sym typeface="Wingdings" panose="05000000000000000000" pitchFamily="2" charset="2"/>
              </a:rPr>
              <a:t>học</a:t>
            </a:r>
            <a:r>
              <a:rPr lang="en-US" sz="3000" dirty="0">
                <a:solidFill>
                  <a:srgbClr val="000000"/>
                </a:solidFill>
                <a:latin typeface="Cambria" panose="02040503050406030204" pitchFamily="18" charset="0"/>
                <a:ea typeface="Cambria" panose="02040503050406030204" pitchFamily="18" charset="0"/>
                <a:sym typeface="Wingdings" panose="05000000000000000000" pitchFamily="2" charset="2"/>
              </a:rPr>
              <a:t>.</a:t>
            </a:r>
            <a:endParaRPr lang="en-US" sz="3000" dirty="0">
              <a:latin typeface="Cambria" panose="02040503050406030204" pitchFamily="18" charset="0"/>
              <a:ea typeface="Cambria" panose="02040503050406030204" pitchFamily="18" charset="0"/>
            </a:endParaRPr>
          </a:p>
        </p:txBody>
      </p:sp>
      <p:pic>
        <p:nvPicPr>
          <p:cNvPr id="23" name="图片 7">
            <a:extLst>
              <a:ext uri="{FF2B5EF4-FFF2-40B4-BE49-F238E27FC236}">
                <a16:creationId xmlns:a16="http://schemas.microsoft.com/office/drawing/2014/main" id="{E5C95BE7-70C9-4C0C-82FB-4BD9CCA0C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987" y="3871849"/>
            <a:ext cx="2458252" cy="2951235"/>
          </a:xfrm>
          <a:prstGeom prst="rect">
            <a:avLst/>
          </a:prstGeom>
        </p:spPr>
      </p:pic>
      <p:pic>
        <p:nvPicPr>
          <p:cNvPr id="24" name="图片 28">
            <a:extLst>
              <a:ext uri="{FF2B5EF4-FFF2-40B4-BE49-F238E27FC236}">
                <a16:creationId xmlns:a16="http://schemas.microsoft.com/office/drawing/2014/main" id="{0EE90087-FB6A-4CCE-9A72-FC287B6A7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811" y="2046475"/>
            <a:ext cx="2410994" cy="4516119"/>
          </a:xfrm>
          <a:prstGeom prst="rect">
            <a:avLst/>
          </a:prstGeom>
        </p:spPr>
      </p:pic>
      <p:pic>
        <p:nvPicPr>
          <p:cNvPr id="25" name="图片 2">
            <a:extLst>
              <a:ext uri="{FF2B5EF4-FFF2-40B4-BE49-F238E27FC236}">
                <a16:creationId xmlns:a16="http://schemas.microsoft.com/office/drawing/2014/main" id="{F8B77C2B-D185-458C-BDDA-E7B68EF06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92" y="5135880"/>
            <a:ext cx="2126703" cy="2055337"/>
          </a:xfrm>
          <a:prstGeom prst="rect">
            <a:avLst/>
          </a:prstGeom>
        </p:spPr>
      </p:pic>
    </p:spTree>
    <p:extLst>
      <p:ext uri="{BB962C8B-B14F-4D97-AF65-F5344CB8AC3E}">
        <p14:creationId xmlns:p14="http://schemas.microsoft.com/office/powerpoint/2010/main" val="36620396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17" grpId="0" animBg="1"/>
      <p:bldP spid="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2261</Words>
  <Application>Microsoft Office PowerPoint</Application>
  <PresentationFormat>Widescreen</PresentationFormat>
  <Paragraphs>127</Paragraphs>
  <Slides>21</Slides>
  <Notes>19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#9Slide05 SVNHollycakes</vt:lpstr>
      <vt:lpstr>Arial</vt:lpstr>
      <vt:lpstr>Calibri</vt:lpstr>
      <vt:lpstr>Calibri Light</vt:lpstr>
      <vt:lpstr>Cambria</vt:lpstr>
      <vt:lpstr>Times New Roman</vt:lpstr>
      <vt:lpstr>Wingdings</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cp:revision>
  <dcterms:created xsi:type="dcterms:W3CDTF">2023-09-08T01:41:43Z</dcterms:created>
  <dcterms:modified xsi:type="dcterms:W3CDTF">2024-10-03T07:24:28Z</dcterms:modified>
</cp:coreProperties>
</file>