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78" y="28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CE23534-FB76-4EAE-B910-CAF94610DE24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1.jpeg"/><Relationship Id="rId5" Type="http://schemas.openxmlformats.org/officeDocument/2006/relationships/image" Target="../media/image2.gif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1.jpeg"/><Relationship Id="rId5" Type="http://schemas.openxmlformats.org/officeDocument/2006/relationships/image" Target="../media/image2.gif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2.png"/><Relationship Id="rId5" Type="http://schemas.openxmlformats.org/officeDocument/2006/relationships/image" Target="../media/image35.jpeg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6.jpeg"/><Relationship Id="rId5" Type="http://schemas.openxmlformats.org/officeDocument/2006/relationships/image" Target="../media/image2.gif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5" Type="http://schemas.openxmlformats.org/officeDocument/2006/relationships/image" Target="../media/image2.gif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6" name="Picture 4" descr="Phòng Giáo Dục Và Đào Tạo quận Thanh Xuân"/>
          <p:cNvPicPr/>
          <p:nvPr/>
        </p:nvPicPr>
        <p:blipFill>
          <a:blip r:embed="rId4">
            <a:lum contrast="20000"/>
          </a:blip>
          <a:srcRect l="40892" t="17908" r="42036" b="58302"/>
          <a:stretch/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pic>
        <p:nvPicPr>
          <p:cNvPr id="48" name="Picture 4" descr="pcp_download_120"/>
          <p:cNvPicPr/>
          <p:nvPr/>
        </p:nvPicPr>
        <p:blipFill>
          <a:blip r:embed="rId5"/>
          <a:stretch/>
        </p:blipFill>
        <p:spPr>
          <a:xfrm>
            <a:off x="7915320" y="4071960"/>
            <a:ext cx="592200" cy="1214280"/>
          </a:xfrm>
          <a:prstGeom prst="rect">
            <a:avLst/>
          </a:prstGeom>
          <a:ln w="0">
            <a:noFill/>
          </a:ln>
        </p:spPr>
      </p:pic>
      <p:sp>
        <p:nvSpPr>
          <p:cNvPr id="49" name="Rectangle 5"/>
          <p:cNvSpPr/>
          <p:nvPr/>
        </p:nvSpPr>
        <p:spPr>
          <a:xfrm>
            <a:off x="6272280" y="3286080"/>
            <a:ext cx="392904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TIẾT 3 – CHỦ ĐỀ 1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3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4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5" name="Picture 2" descr="D:\GIÁO ÁN 1 2020-2021\HÌNH SOẠN GIÁO ÁN\Đọc nhạc\DO RE MI.jpg"/>
          <p:cNvPicPr/>
          <p:nvPr/>
        </p:nvPicPr>
        <p:blipFill>
          <a:blip r:embed="rId4">
            <a:lum contrast="20000"/>
          </a:blip>
          <a:srcRect l="2136" t="6965" r="42272" b="7839"/>
          <a:stretch/>
        </p:blipFill>
        <p:spPr>
          <a:xfrm>
            <a:off x="771480" y="1143000"/>
            <a:ext cx="9429840" cy="4286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0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61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62" name="Picture 14" descr="D:\GIÁO ÁN 1 2020-2021\HÌNH SOẠN GIÁO ÁN\Đọc nhạc\Bậc thang Đô - Rê - Mi.jpg"/>
          <p:cNvPicPr/>
          <p:nvPr/>
        </p:nvPicPr>
        <p:blipFill>
          <a:blip r:embed="rId6">
            <a:lum contrast="40000"/>
          </a:blip>
          <a:srcRect l="11422" t="15560" r="13928" b="60102"/>
          <a:stretch/>
        </p:blipFill>
        <p:spPr>
          <a:xfrm>
            <a:off x="414360" y="1143000"/>
            <a:ext cx="10144080" cy="4357800"/>
          </a:xfrm>
          <a:prstGeom prst="rect">
            <a:avLst/>
          </a:prstGeom>
          <a:ln w="0">
            <a:noFill/>
          </a:ln>
        </p:spPr>
      </p:pic>
      <p:sp>
        <p:nvSpPr>
          <p:cNvPr id="263" name="Rectangle 3"/>
          <p:cNvSpPr/>
          <p:nvPr/>
        </p:nvSpPr>
        <p:spPr>
          <a:xfrm>
            <a:off x="7343640" y="214200"/>
            <a:ext cx="257184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Nghe đọc mẫu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" name="BẬC THANH ĐÔ-RÊ-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24760" y="85540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69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0" name="Picture 14" descr="D:\GIÁO ÁN 1 2020-2021\HÌNH SOẠN GIÁO ÁN\Đọc nhạc\Bậc thang Đô - Rê - Mi.jpg"/>
          <p:cNvPicPr/>
          <p:nvPr/>
        </p:nvPicPr>
        <p:blipFill>
          <a:blip r:embed="rId6">
            <a:lum contrast="40000"/>
          </a:blip>
          <a:srcRect l="11422" t="16356" r="13928" b="62098"/>
          <a:stretch/>
        </p:blipFill>
        <p:spPr>
          <a:xfrm>
            <a:off x="757080" y="1143000"/>
            <a:ext cx="9501480" cy="4141800"/>
          </a:xfrm>
          <a:prstGeom prst="rect">
            <a:avLst/>
          </a:prstGeom>
          <a:ln w="0">
            <a:noFill/>
          </a:ln>
        </p:spPr>
      </p:pic>
      <p:pic>
        <p:nvPicPr>
          <p:cNvPr id="2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77200" y="16469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272" name="Rectangle 1"/>
          <p:cNvSpPr/>
          <p:nvPr/>
        </p:nvSpPr>
        <p:spPr>
          <a:xfrm>
            <a:off x="1192320" y="1928880"/>
            <a:ext cx="8232840" cy="121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ĐỌC NHẠC THEO KÍ HIỆU BÀN TAY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KẾT HỢP NHẠC ĐỆM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7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77" name="Text Box 10"/>
          <p:cNvSpPr/>
          <p:nvPr/>
        </p:nvSpPr>
        <p:spPr>
          <a:xfrm>
            <a:off x="3129120" y="85716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00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8" name="Picture 2" descr="D:\GIÁO ÁN 1 2020-2021\HÌNH SOẠN GIÁO ÁN\Đọc nhạc\DO RE MI.jpg"/>
          <p:cNvPicPr/>
          <p:nvPr/>
        </p:nvPicPr>
        <p:blipFill>
          <a:blip r:embed="rId4"/>
          <a:stretch/>
        </p:blipFill>
        <p:spPr>
          <a:xfrm>
            <a:off x="1981080" y="3139920"/>
            <a:ext cx="6784920" cy="2511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 Box 10"/>
          <p:cNvSpPr/>
          <p:nvPr/>
        </p:nvSpPr>
        <p:spPr>
          <a:xfrm>
            <a:off x="2343240" y="157320"/>
            <a:ext cx="621504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</a:rPr>
              <a:t>BẬC THANG ĐÔ-RÊ-MI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80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2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3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4" name="Picture 3" descr="D:\GIÁO ÁN 1 2020-2021\HÌNH SOẠN GIÁO ÁN\Đọc nhạc\Picture2 - Copy.jpg"/>
          <p:cNvPicPr/>
          <p:nvPr/>
        </p:nvPicPr>
        <p:blipFill>
          <a:blip r:embed="rId5"/>
          <a:stretch/>
        </p:blipFill>
        <p:spPr>
          <a:xfrm>
            <a:off x="200160" y="785880"/>
            <a:ext cx="10358280" cy="5854680"/>
          </a:xfrm>
          <a:prstGeom prst="rect">
            <a:avLst/>
          </a:prstGeom>
          <a:ln w="0">
            <a:noFill/>
          </a:ln>
        </p:spPr>
      </p:pic>
      <p:pic>
        <p:nvPicPr>
          <p:cNvPr id="8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96400" y="24756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286" name="Rectangle 1"/>
          <p:cNvSpPr/>
          <p:nvPr/>
        </p:nvSpPr>
        <p:spPr>
          <a:xfrm>
            <a:off x="1496880" y="2571840"/>
            <a:ext cx="7629480" cy="157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ĐỌC NHẠC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KẾT HỢP BỘ GÕ CƠ THỂ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87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8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9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90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91" name="Text Box 10"/>
          <p:cNvSpPr/>
          <p:nvPr/>
        </p:nvSpPr>
        <p:spPr>
          <a:xfrm>
            <a:off x="3129120" y="12859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00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97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98" name="Picture 9" descr="D:\GIÁO ÁN 1 2020-2021\HÌNH SOẠN GIÁO ÁN\Đọc nhạc\Picture2 - Copy (2) - Copy.jpg"/>
          <p:cNvPicPr/>
          <p:nvPr/>
        </p:nvPicPr>
        <p:blipFill>
          <a:blip r:embed="rId6">
            <a:lum contrast="10000"/>
          </a:blip>
          <a:stretch/>
        </p:blipFill>
        <p:spPr>
          <a:xfrm>
            <a:off x="628560" y="1000080"/>
            <a:ext cx="9637920" cy="4486320"/>
          </a:xfrm>
          <a:prstGeom prst="rect">
            <a:avLst/>
          </a:prstGeom>
          <a:ln w="0">
            <a:noFill/>
          </a:ln>
        </p:spPr>
      </p:pic>
      <p:pic>
        <p:nvPicPr>
          <p:cNvPr id="9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77200" y="16469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07" name="Content Placeholder 3"/>
          <p:cNvPicPr/>
          <p:nvPr/>
        </p:nvPicPr>
        <p:blipFill>
          <a:blip r:embed="rId3"/>
          <a:stretch/>
        </p:blipFill>
        <p:spPr>
          <a:xfrm>
            <a:off x="334800" y="993600"/>
            <a:ext cx="4158000" cy="4658040"/>
          </a:xfrm>
          <a:prstGeom prst="rect">
            <a:avLst/>
          </a:prstGeom>
          <a:ln w="0">
            <a:noFill/>
          </a:ln>
        </p:spPr>
      </p:pic>
      <p:sp>
        <p:nvSpPr>
          <p:cNvPr id="308" name="Text Box 9"/>
          <p:cNvSpPr/>
          <p:nvPr/>
        </p:nvSpPr>
        <p:spPr>
          <a:xfrm>
            <a:off x="414360" y="1000080"/>
            <a:ext cx="257184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9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10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11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2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13" name="Text Box 9"/>
          <p:cNvSpPr/>
          <p:nvPr/>
        </p:nvSpPr>
        <p:spPr>
          <a:xfrm>
            <a:off x="414360" y="1928880"/>
            <a:ext cx="264312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đọc nhạc: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4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3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15" name="Picture 2" descr="D:\GIÁO ÁN 1 2020-2021\HÌNH SOẠN GIÁO ÁN\Đọc nhạc\Bậc thang Đô - Rê - Mi - Copy.jpg"/>
          <p:cNvPicPr/>
          <p:nvPr/>
        </p:nvPicPr>
        <p:blipFill>
          <a:blip r:embed="rId5">
            <a:lum contrast="30000"/>
          </a:blip>
          <a:srcRect l="4255" t="3126" r="2127"/>
          <a:stretch/>
        </p:blipFill>
        <p:spPr>
          <a:xfrm>
            <a:off x="4486320" y="1643040"/>
            <a:ext cx="6046920" cy="3767040"/>
          </a:xfrm>
          <a:prstGeom prst="rect">
            <a:avLst/>
          </a:prstGeom>
          <a:ln w="0">
            <a:noFill/>
          </a:ln>
        </p:spPr>
      </p:pic>
      <p:sp>
        <p:nvSpPr>
          <p:cNvPr id="316" name="Text Box 10"/>
          <p:cNvSpPr/>
          <p:nvPr/>
        </p:nvSpPr>
        <p:spPr>
          <a:xfrm>
            <a:off x="1986120" y="1405080"/>
            <a:ext cx="37861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VÀO RỪNG HOA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7" name="Text Box 10"/>
          <p:cNvSpPr/>
          <p:nvPr/>
        </p:nvSpPr>
        <p:spPr>
          <a:xfrm>
            <a:off x="1414440" y="2286000"/>
            <a:ext cx="485784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BẬC THANG ĐÔ – RÊ - 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1" name="Rectangle 5"/>
          <p:cNvSpPr/>
          <p:nvPr/>
        </p:nvSpPr>
        <p:spPr>
          <a:xfrm>
            <a:off x="3772080" y="857160"/>
            <a:ext cx="348264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Rectangle 6"/>
          <p:cNvSpPr/>
          <p:nvPr/>
        </p:nvSpPr>
        <p:spPr>
          <a:xfrm>
            <a:off x="1128600" y="2000160"/>
            <a:ext cx="9001080" cy="262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KHỞI ĐỘNG</a:t>
            </a:r>
            <a:r>
              <a:rPr lang="en-US" sz="5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                               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3" name="Picture 4" descr="pcp_download_120"/>
          <p:cNvPicPr/>
          <p:nvPr/>
        </p:nvPicPr>
        <p:blipFill>
          <a:blip r:embed="rId3"/>
          <a:stretch/>
        </p:blipFill>
        <p:spPr>
          <a:xfrm>
            <a:off x="3343320" y="714240"/>
            <a:ext cx="522360" cy="107172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14" descr="AG00130_"/>
          <p:cNvPicPr/>
          <p:nvPr/>
        </p:nvPicPr>
        <p:blipFill>
          <a:blip r:embed="rId4"/>
          <a:stretch/>
        </p:blipFill>
        <p:spPr>
          <a:xfrm rot="13789200">
            <a:off x="6188760" y="4620240"/>
            <a:ext cx="1054080" cy="76680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0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2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4" name="Group 5"/>
          <p:cNvPicPr/>
          <p:nvPr/>
        </p:nvPicPr>
        <p:blipFill>
          <a:blip r:embed="rId5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65" name="AutoShape 17"/>
          <p:cNvGrpSpPr/>
          <p:nvPr/>
        </p:nvGrpSpPr>
        <p:grpSpPr>
          <a:xfrm>
            <a:off x="512640" y="165240"/>
            <a:ext cx="10026720" cy="1096920"/>
            <a:chOff x="512640" y="165240"/>
            <a:chExt cx="10026720" cy="1096920"/>
          </a:xfrm>
        </p:grpSpPr>
        <p:pic>
          <p:nvPicPr>
            <p:cNvPr id="66" name="AutoShape 17"/>
            <p:cNvPicPr/>
            <p:nvPr/>
          </p:nvPicPr>
          <p:blipFill>
            <a:blip r:embed="rId6"/>
            <a:stretch/>
          </p:blipFill>
          <p:spPr>
            <a:xfrm>
              <a:off x="512640" y="165240"/>
              <a:ext cx="10026720" cy="1096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7" name="Freeform 66"/>
            <p:cNvSpPr/>
            <p:nvPr/>
          </p:nvSpPr>
          <p:spPr>
            <a:xfrm>
              <a:off x="733320" y="351000"/>
              <a:ext cx="9552240" cy="655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8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69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5" name="Text Box 26"/>
          <p:cNvSpPr/>
          <p:nvPr/>
        </p:nvSpPr>
        <p:spPr>
          <a:xfrm>
            <a:off x="1057320" y="343080"/>
            <a:ext cx="910908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Nhìn hình đoán tên bài hát?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7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78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79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80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1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2" name="Freeform 149"/>
                  <p:cNvGrpSpPr/>
                  <p:nvPr/>
                </p:nvGrpSpPr>
                <p:grpSpPr>
                  <a:xfrm>
                    <a:off x="9159480" y="1548000"/>
                    <a:ext cx="179280" cy="99000"/>
                    <a:chOff x="9159480" y="1548000"/>
                    <a:chExt cx="179280" cy="99000"/>
                  </a:xfrm>
                </p:grpSpPr>
                <p:pic>
                  <p:nvPicPr>
                    <p:cNvPr id="8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59480" y="1548000"/>
                      <a:ext cx="179280" cy="990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4" name="Freeform 83"/>
                    <p:cNvSpPr/>
                    <p:nvPr/>
                  </p:nvSpPr>
                  <p:spPr>
                    <a:xfrm>
                      <a:off x="9174240" y="1565640"/>
                      <a:ext cx="150120" cy="658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5" name="Freeform 191"/>
                  <p:cNvSpPr/>
                  <p:nvPr/>
                </p:nvSpPr>
                <p:spPr>
                  <a:xfrm>
                    <a:off x="8903160" y="129672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6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87" name="Freeform 149"/>
                  <p:cNvGrpSpPr/>
                  <p:nvPr/>
                </p:nvGrpSpPr>
                <p:grpSpPr>
                  <a:xfrm>
                    <a:off x="8799480" y="1548000"/>
                    <a:ext cx="201600" cy="99000"/>
                    <a:chOff x="8799480" y="1548000"/>
                    <a:chExt cx="201600" cy="99000"/>
                  </a:xfrm>
                </p:grpSpPr>
                <p:pic>
                  <p:nvPicPr>
                    <p:cNvPr id="8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799480" y="1548000"/>
                      <a:ext cx="201600" cy="990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9" name="Freeform 88"/>
                    <p:cNvSpPr/>
                    <p:nvPr/>
                  </p:nvSpPr>
                  <p:spPr>
                    <a:xfrm>
                      <a:off x="8818560" y="1565640"/>
                      <a:ext cx="163800" cy="658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0" name="Freeform 191"/>
                  <p:cNvSpPr/>
                  <p:nvPr/>
                </p:nvSpPr>
                <p:spPr>
                  <a:xfrm>
                    <a:off x="8579160" y="1296720"/>
                    <a:ext cx="458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1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92" name="Freeform 149"/>
                  <p:cNvGrpSpPr/>
                  <p:nvPr/>
                </p:nvGrpSpPr>
                <p:grpSpPr>
                  <a:xfrm>
                    <a:off x="8484480" y="1548000"/>
                    <a:ext cx="178200" cy="99000"/>
                    <a:chOff x="8484480" y="1548000"/>
                    <a:chExt cx="178200" cy="99000"/>
                  </a:xfrm>
                </p:grpSpPr>
                <p:pic>
                  <p:nvPicPr>
                    <p:cNvPr id="9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84480" y="1548000"/>
                      <a:ext cx="178200" cy="990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" name="Freeform 93"/>
                    <p:cNvSpPr/>
                    <p:nvPr/>
                  </p:nvSpPr>
                  <p:spPr>
                    <a:xfrm>
                      <a:off x="8498880" y="1565640"/>
                      <a:ext cx="149040" cy="658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" name="Freeform 191"/>
                  <p:cNvSpPr/>
                  <p:nvPr/>
                </p:nvSpPr>
                <p:spPr>
                  <a:xfrm>
                    <a:off x="8249400" y="129672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97" name="Freeform 149"/>
                  <p:cNvGrpSpPr/>
                  <p:nvPr/>
                </p:nvGrpSpPr>
                <p:grpSpPr>
                  <a:xfrm>
                    <a:off x="8177760" y="1548000"/>
                    <a:ext cx="200160" cy="99000"/>
                    <a:chOff x="8177760" y="1548000"/>
                    <a:chExt cx="200160" cy="99000"/>
                  </a:xfrm>
                </p:grpSpPr>
                <p:pic>
                  <p:nvPicPr>
                    <p:cNvPr id="9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77760" y="1548000"/>
                      <a:ext cx="200160" cy="990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9" name="Freeform 98"/>
                    <p:cNvSpPr/>
                    <p:nvPr/>
                  </p:nvSpPr>
                  <p:spPr>
                    <a:xfrm>
                      <a:off x="8196480" y="1565640"/>
                      <a:ext cx="162360" cy="658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0" name="Freeform 191"/>
                  <p:cNvSpPr/>
                  <p:nvPr/>
                </p:nvSpPr>
                <p:spPr>
                  <a:xfrm>
                    <a:off x="7922160" y="1296720"/>
                    <a:ext cx="4507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1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02" name="Freeform 149"/>
                  <p:cNvGrpSpPr/>
                  <p:nvPr/>
                </p:nvGrpSpPr>
                <p:grpSpPr>
                  <a:xfrm>
                    <a:off x="7840080" y="1548000"/>
                    <a:ext cx="183960" cy="99000"/>
                    <a:chOff x="7840080" y="1548000"/>
                    <a:chExt cx="183960" cy="99000"/>
                  </a:xfrm>
                </p:grpSpPr>
                <p:pic>
                  <p:nvPicPr>
                    <p:cNvPr id="10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40080" y="1548000"/>
                      <a:ext cx="183960" cy="990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4" name="Freeform 103"/>
                    <p:cNvSpPr/>
                    <p:nvPr/>
                  </p:nvSpPr>
                  <p:spPr>
                    <a:xfrm>
                      <a:off x="7854840" y="1565640"/>
                      <a:ext cx="154080" cy="658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5" name="Freeform 191"/>
                  <p:cNvSpPr/>
                  <p:nvPr/>
                </p:nvSpPr>
                <p:spPr>
                  <a:xfrm>
                    <a:off x="7598520" y="129672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6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07" name="Freeform 149"/>
                  <p:cNvGrpSpPr/>
                  <p:nvPr/>
                </p:nvGrpSpPr>
                <p:grpSpPr>
                  <a:xfrm>
                    <a:off x="7506000" y="1544760"/>
                    <a:ext cx="215280" cy="101880"/>
                    <a:chOff x="7506000" y="1544760"/>
                    <a:chExt cx="215280" cy="101880"/>
                  </a:xfrm>
                </p:grpSpPr>
                <p:pic>
                  <p:nvPicPr>
                    <p:cNvPr id="10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06000" y="1544760"/>
                      <a:ext cx="2152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9" name="Freeform 108"/>
                    <p:cNvSpPr/>
                    <p:nvPr/>
                  </p:nvSpPr>
                  <p:spPr>
                    <a:xfrm>
                      <a:off x="7525800" y="1562760"/>
                      <a:ext cx="1749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0" name="Freeform 191"/>
                  <p:cNvSpPr/>
                  <p:nvPr/>
                </p:nvSpPr>
                <p:spPr>
                  <a:xfrm>
                    <a:off x="7265520" y="1293840"/>
                    <a:ext cx="428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1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12" name="Freeform 149"/>
                  <p:cNvGrpSpPr/>
                  <p:nvPr/>
                </p:nvGrpSpPr>
                <p:grpSpPr>
                  <a:xfrm>
                    <a:off x="7185960" y="1544760"/>
                    <a:ext cx="169920" cy="101880"/>
                    <a:chOff x="7185960" y="1544760"/>
                    <a:chExt cx="169920" cy="101880"/>
                  </a:xfrm>
                </p:grpSpPr>
                <p:pic>
                  <p:nvPicPr>
                    <p:cNvPr id="11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8596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4" name="Freeform 113"/>
                    <p:cNvSpPr/>
                    <p:nvPr/>
                  </p:nvSpPr>
                  <p:spPr>
                    <a:xfrm>
                      <a:off x="719928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5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6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17" name="Freeform 149"/>
                  <p:cNvGrpSpPr/>
                  <p:nvPr/>
                </p:nvGrpSpPr>
                <p:grpSpPr>
                  <a:xfrm>
                    <a:off x="6841440" y="1544760"/>
                    <a:ext cx="166320" cy="101880"/>
                    <a:chOff x="6841440" y="1544760"/>
                    <a:chExt cx="166320" cy="101880"/>
                  </a:xfrm>
                </p:grpSpPr>
                <p:pic>
                  <p:nvPicPr>
                    <p:cNvPr id="11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4144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9" name="Freeform 118"/>
                    <p:cNvSpPr/>
                    <p:nvPr/>
                  </p:nvSpPr>
                  <p:spPr>
                    <a:xfrm>
                      <a:off x="685656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0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1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22" name="Freeform 149"/>
                  <p:cNvGrpSpPr/>
                  <p:nvPr/>
                </p:nvGrpSpPr>
                <p:grpSpPr>
                  <a:xfrm>
                    <a:off x="6534360" y="1544760"/>
                    <a:ext cx="209160" cy="101880"/>
                    <a:chOff x="6534360" y="1544760"/>
                    <a:chExt cx="209160" cy="101880"/>
                  </a:xfrm>
                </p:grpSpPr>
                <p:pic>
                  <p:nvPicPr>
                    <p:cNvPr id="12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34360" y="1544760"/>
                      <a:ext cx="2091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4" name="Freeform 123"/>
                    <p:cNvSpPr/>
                    <p:nvPr/>
                  </p:nvSpPr>
                  <p:spPr>
                    <a:xfrm>
                      <a:off x="6550560" y="1562760"/>
                      <a:ext cx="1749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5" name="Freeform 191"/>
                  <p:cNvSpPr/>
                  <p:nvPr/>
                </p:nvSpPr>
                <p:spPr>
                  <a:xfrm>
                    <a:off x="6287760" y="1293840"/>
                    <a:ext cx="4420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6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27" name="Freeform 149"/>
                  <p:cNvGrpSpPr/>
                  <p:nvPr/>
                </p:nvGrpSpPr>
                <p:grpSpPr>
                  <a:xfrm>
                    <a:off x="6194880" y="1544760"/>
                    <a:ext cx="224640" cy="101880"/>
                    <a:chOff x="6194880" y="1544760"/>
                    <a:chExt cx="224640" cy="101880"/>
                  </a:xfrm>
                </p:grpSpPr>
                <p:pic>
                  <p:nvPicPr>
                    <p:cNvPr id="12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194880" y="1544760"/>
                      <a:ext cx="2246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9" name="Freeform 128"/>
                    <p:cNvSpPr/>
                    <p:nvPr/>
                  </p:nvSpPr>
                  <p:spPr>
                    <a:xfrm>
                      <a:off x="6215040" y="1562760"/>
                      <a:ext cx="1825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0" name="Freeform 191"/>
                  <p:cNvSpPr/>
                  <p:nvPr/>
                </p:nvSpPr>
                <p:spPr>
                  <a:xfrm>
                    <a:off x="5963760" y="1293840"/>
                    <a:ext cx="4510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1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32" name="Freeform 149"/>
                  <p:cNvGrpSpPr/>
                  <p:nvPr/>
                </p:nvGrpSpPr>
                <p:grpSpPr>
                  <a:xfrm>
                    <a:off x="5872680" y="1544760"/>
                    <a:ext cx="219960" cy="101880"/>
                    <a:chOff x="5872680" y="1544760"/>
                    <a:chExt cx="219960" cy="101880"/>
                  </a:xfrm>
                </p:grpSpPr>
                <p:pic>
                  <p:nvPicPr>
                    <p:cNvPr id="13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2680" y="1544760"/>
                      <a:ext cx="2199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5889600" y="1562760"/>
                      <a:ext cx="1839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5" name="Freeform 191"/>
                  <p:cNvSpPr/>
                  <p:nvPr/>
                </p:nvSpPr>
                <p:spPr>
                  <a:xfrm>
                    <a:off x="5636880" y="1293840"/>
                    <a:ext cx="4291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36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37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38" name="Freeform 149"/>
                  <p:cNvGrpSpPr/>
                  <p:nvPr/>
                </p:nvGrpSpPr>
                <p:grpSpPr>
                  <a:xfrm>
                    <a:off x="5598720" y="1546560"/>
                    <a:ext cx="218160" cy="99720"/>
                    <a:chOff x="5598720" y="1546560"/>
                    <a:chExt cx="218160" cy="99720"/>
                  </a:xfrm>
                </p:grpSpPr>
                <p:pic>
                  <p:nvPicPr>
                    <p:cNvPr id="13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6560"/>
                      <a:ext cx="218160" cy="997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0" name="Freeform 139"/>
                    <p:cNvSpPr/>
                    <p:nvPr/>
                  </p:nvSpPr>
                  <p:spPr>
                    <a:xfrm>
                      <a:off x="5619240" y="1563840"/>
                      <a:ext cx="17712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1" name="Freeform 191"/>
                  <p:cNvSpPr/>
                  <p:nvPr/>
                </p:nvSpPr>
                <p:spPr>
                  <a:xfrm>
                    <a:off x="5361120" y="1296360"/>
                    <a:ext cx="4478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2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43" name="Freeform 149"/>
                  <p:cNvGrpSpPr/>
                  <p:nvPr/>
                </p:nvGrpSpPr>
                <p:grpSpPr>
                  <a:xfrm>
                    <a:off x="5292000" y="1546560"/>
                    <a:ext cx="203760" cy="99720"/>
                    <a:chOff x="5292000" y="1546560"/>
                    <a:chExt cx="203760" cy="99720"/>
                  </a:xfrm>
                </p:grpSpPr>
                <p:pic>
                  <p:nvPicPr>
                    <p:cNvPr id="14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2000" y="1546560"/>
                      <a:ext cx="203760" cy="997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5" name="Freeform 144"/>
                    <p:cNvSpPr/>
                    <p:nvPr/>
                  </p:nvSpPr>
                  <p:spPr>
                    <a:xfrm>
                      <a:off x="5308560" y="1563840"/>
                      <a:ext cx="17064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6" name="Freeform 191"/>
                  <p:cNvSpPr/>
                  <p:nvPr/>
                </p:nvSpPr>
                <p:spPr>
                  <a:xfrm>
                    <a:off x="5037120" y="1296360"/>
                    <a:ext cx="3873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7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48" name="Freeform 149"/>
                  <p:cNvGrpSpPr/>
                  <p:nvPr/>
                </p:nvGrpSpPr>
                <p:grpSpPr>
                  <a:xfrm>
                    <a:off x="4971240" y="1546560"/>
                    <a:ext cx="185760" cy="99720"/>
                    <a:chOff x="4971240" y="1546560"/>
                    <a:chExt cx="185760" cy="99720"/>
                  </a:xfrm>
                </p:grpSpPr>
                <p:pic>
                  <p:nvPicPr>
                    <p:cNvPr id="14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1240" y="1546560"/>
                      <a:ext cx="185760" cy="997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0" name="Freeform 149"/>
                    <p:cNvSpPr/>
                    <p:nvPr/>
                  </p:nvSpPr>
                  <p:spPr>
                    <a:xfrm>
                      <a:off x="4988520" y="1563840"/>
                      <a:ext cx="15084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1" name="Freeform 191"/>
                  <p:cNvSpPr/>
                  <p:nvPr/>
                </p:nvSpPr>
                <p:spPr>
                  <a:xfrm>
                    <a:off x="4707360" y="1296360"/>
                    <a:ext cx="4557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2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53" name="Freeform 149"/>
                  <p:cNvGrpSpPr/>
                  <p:nvPr/>
                </p:nvGrpSpPr>
                <p:grpSpPr>
                  <a:xfrm>
                    <a:off x="4639680" y="1546560"/>
                    <a:ext cx="196200" cy="99720"/>
                    <a:chOff x="4639680" y="1546560"/>
                    <a:chExt cx="196200" cy="99720"/>
                  </a:xfrm>
                </p:grpSpPr>
                <p:pic>
                  <p:nvPicPr>
                    <p:cNvPr id="15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39680" y="1546560"/>
                      <a:ext cx="196200" cy="997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5" name="Freeform 154"/>
                    <p:cNvSpPr/>
                    <p:nvPr/>
                  </p:nvSpPr>
                  <p:spPr>
                    <a:xfrm>
                      <a:off x="4655520" y="1563840"/>
                      <a:ext cx="16416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6" name="Freeform 191"/>
                  <p:cNvSpPr/>
                  <p:nvPr/>
                </p:nvSpPr>
                <p:spPr>
                  <a:xfrm>
                    <a:off x="4380120" y="1296360"/>
                    <a:ext cx="4179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7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58" name="Freeform 149"/>
                  <p:cNvGrpSpPr/>
                  <p:nvPr/>
                </p:nvGrpSpPr>
                <p:grpSpPr>
                  <a:xfrm>
                    <a:off x="4308480" y="1546560"/>
                    <a:ext cx="203760" cy="99720"/>
                    <a:chOff x="4308480" y="1546560"/>
                    <a:chExt cx="203760" cy="99720"/>
                  </a:xfrm>
                </p:grpSpPr>
                <p:pic>
                  <p:nvPicPr>
                    <p:cNvPr id="15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08480" y="1546560"/>
                      <a:ext cx="203760" cy="997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0" name="Freeform 159"/>
                    <p:cNvSpPr/>
                    <p:nvPr/>
                  </p:nvSpPr>
                  <p:spPr>
                    <a:xfrm>
                      <a:off x="4327200" y="1563840"/>
                      <a:ext cx="16560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1" name="Freeform 191"/>
                  <p:cNvSpPr/>
                  <p:nvPr/>
                </p:nvSpPr>
                <p:spPr>
                  <a:xfrm>
                    <a:off x="4056480" y="1296360"/>
                    <a:ext cx="4230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2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63" name="Freeform 149"/>
                  <p:cNvGrpSpPr/>
                  <p:nvPr/>
                </p:nvGrpSpPr>
                <p:grpSpPr>
                  <a:xfrm>
                    <a:off x="3997440" y="1543320"/>
                    <a:ext cx="181800" cy="102960"/>
                    <a:chOff x="3997440" y="1543320"/>
                    <a:chExt cx="181800" cy="102960"/>
                  </a:xfrm>
                </p:grpSpPr>
                <p:pic>
                  <p:nvPicPr>
                    <p:cNvPr id="16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997440" y="1543320"/>
                      <a:ext cx="1818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5" name="Freeform 164"/>
                    <p:cNvSpPr/>
                    <p:nvPr/>
                  </p:nvSpPr>
                  <p:spPr>
                    <a:xfrm>
                      <a:off x="4011840" y="1560960"/>
                      <a:ext cx="1522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6" name="Freeform 191"/>
                  <p:cNvSpPr/>
                  <p:nvPr/>
                </p:nvSpPr>
                <p:spPr>
                  <a:xfrm>
                    <a:off x="3723480" y="1293840"/>
                    <a:ext cx="3744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7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68" name="Freeform 149"/>
                  <p:cNvGrpSpPr/>
                  <p:nvPr/>
                </p:nvGrpSpPr>
                <p:grpSpPr>
                  <a:xfrm>
                    <a:off x="3645720" y="1543320"/>
                    <a:ext cx="206640" cy="102960"/>
                    <a:chOff x="3645720" y="1543320"/>
                    <a:chExt cx="206640" cy="102960"/>
                  </a:xfrm>
                </p:grpSpPr>
                <p:pic>
                  <p:nvPicPr>
                    <p:cNvPr id="16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45720" y="1543320"/>
                      <a:ext cx="2066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3664440" y="1560960"/>
                      <a:ext cx="1677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1" name="Freeform 191"/>
                  <p:cNvSpPr/>
                  <p:nvPr/>
                </p:nvSpPr>
                <p:spPr>
                  <a:xfrm>
                    <a:off x="3396600" y="1293840"/>
                    <a:ext cx="4017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2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73" name="Freeform 149"/>
                  <p:cNvGrpSpPr/>
                  <p:nvPr/>
                </p:nvGrpSpPr>
                <p:grpSpPr>
                  <a:xfrm>
                    <a:off x="3327120" y="1543320"/>
                    <a:ext cx="201240" cy="102960"/>
                    <a:chOff x="3327120" y="1543320"/>
                    <a:chExt cx="201240" cy="102960"/>
                  </a:xfrm>
                </p:grpSpPr>
                <p:pic>
                  <p:nvPicPr>
                    <p:cNvPr id="17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27120" y="1543320"/>
                      <a:ext cx="2012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5" name="Freeform 174"/>
                    <p:cNvSpPr/>
                    <p:nvPr/>
                  </p:nvSpPr>
                  <p:spPr>
                    <a:xfrm>
                      <a:off x="3342960" y="1560960"/>
                      <a:ext cx="1684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6" name="Freeform 191"/>
                  <p:cNvSpPr/>
                  <p:nvPr/>
                </p:nvSpPr>
                <p:spPr>
                  <a:xfrm>
                    <a:off x="3072600" y="1293840"/>
                    <a:ext cx="4118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7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78" name="Freeform 149"/>
                  <p:cNvGrpSpPr/>
                  <p:nvPr/>
                </p:nvGrpSpPr>
                <p:grpSpPr>
                  <a:xfrm>
                    <a:off x="3013200" y="1543320"/>
                    <a:ext cx="188280" cy="102960"/>
                    <a:chOff x="3013200" y="1543320"/>
                    <a:chExt cx="188280" cy="102960"/>
                  </a:xfrm>
                </p:grpSpPr>
                <p:pic>
                  <p:nvPicPr>
                    <p:cNvPr id="17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13200" y="1543320"/>
                      <a:ext cx="18828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0" name="Freeform 179"/>
                    <p:cNvSpPr/>
                    <p:nvPr/>
                  </p:nvSpPr>
                  <p:spPr>
                    <a:xfrm>
                      <a:off x="3030120" y="1560960"/>
                      <a:ext cx="1530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1" name="Freeform 191"/>
                  <p:cNvSpPr/>
                  <p:nvPr/>
                </p:nvSpPr>
                <p:spPr>
                  <a:xfrm>
                    <a:off x="2745720" y="1293840"/>
                    <a:ext cx="4410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2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83" name="Freeform 149"/>
                  <p:cNvGrpSpPr/>
                  <p:nvPr/>
                </p:nvGrpSpPr>
                <p:grpSpPr>
                  <a:xfrm>
                    <a:off x="2695680" y="1543320"/>
                    <a:ext cx="181800" cy="102960"/>
                    <a:chOff x="2695680" y="1543320"/>
                    <a:chExt cx="181800" cy="102960"/>
                  </a:xfrm>
                </p:grpSpPr>
                <p:pic>
                  <p:nvPicPr>
                    <p:cNvPr id="18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695680" y="1543320"/>
                      <a:ext cx="1818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5" name="Freeform 184"/>
                    <p:cNvSpPr/>
                    <p:nvPr/>
                  </p:nvSpPr>
                  <p:spPr>
                    <a:xfrm>
                      <a:off x="2709720" y="1560960"/>
                      <a:ext cx="1522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6" name="Freeform 191"/>
                  <p:cNvSpPr/>
                  <p:nvPr/>
                </p:nvSpPr>
                <p:spPr>
                  <a:xfrm>
                    <a:off x="2421720" y="1293840"/>
                    <a:ext cx="4446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7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88" name="Freeform 149"/>
                  <p:cNvGrpSpPr/>
                  <p:nvPr/>
                </p:nvGrpSpPr>
                <p:grpSpPr>
                  <a:xfrm>
                    <a:off x="2359080" y="1543320"/>
                    <a:ext cx="191520" cy="102960"/>
                    <a:chOff x="2359080" y="1543320"/>
                    <a:chExt cx="191520" cy="102960"/>
                  </a:xfrm>
                </p:grpSpPr>
                <p:pic>
                  <p:nvPicPr>
                    <p:cNvPr id="18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59080" y="1543320"/>
                      <a:ext cx="1915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0" name="Freeform 189"/>
                    <p:cNvSpPr/>
                    <p:nvPr/>
                  </p:nvSpPr>
                  <p:spPr>
                    <a:xfrm>
                      <a:off x="2376000" y="1560960"/>
                      <a:ext cx="1555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1" name="Freeform 191"/>
                  <p:cNvSpPr/>
                  <p:nvPr/>
                </p:nvSpPr>
                <p:spPr>
                  <a:xfrm>
                    <a:off x="2094840" y="1293840"/>
                    <a:ext cx="4363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192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193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194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193760" cy="1157400"/>
          </a:xfrm>
          <a:prstGeom prst="rect">
            <a:avLst/>
          </a:prstGeom>
          <a:ln w="0">
            <a:noFill/>
          </a:ln>
        </p:spPr>
      </p:pic>
      <p:pic>
        <p:nvPicPr>
          <p:cNvPr id="195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99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0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1" name="Content Placeholder 3"/>
          <p:cNvPicPr/>
          <p:nvPr/>
        </p:nvPicPr>
        <p:blipFill>
          <a:blip r:embed="rId14">
            <a:lum contrast="20000"/>
          </a:blip>
          <a:stretch/>
        </p:blipFill>
        <p:spPr>
          <a:xfrm>
            <a:off x="1811160" y="1730520"/>
            <a:ext cx="7620120" cy="3786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03" name="Content Placeholder 3"/>
          <p:cNvPicPr/>
          <p:nvPr/>
        </p:nvPicPr>
        <p:blipFill>
          <a:blip r:embed="rId3">
            <a:lum contrast="20000"/>
          </a:blip>
          <a:srcRect l="17417" t="53809" r="26462" b="11009"/>
          <a:stretch/>
        </p:blipFill>
        <p:spPr>
          <a:xfrm>
            <a:off x="343080" y="1000080"/>
            <a:ext cx="10262880" cy="4643640"/>
          </a:xfrm>
          <a:prstGeom prst="rect">
            <a:avLst/>
          </a:prstGeom>
          <a:ln w="0">
            <a:noFill/>
          </a:ln>
        </p:spPr>
      </p:pic>
      <p:pic>
        <p:nvPicPr>
          <p:cNvPr id="204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8" name="Rectangle 3"/>
          <p:cNvSpPr/>
          <p:nvPr/>
        </p:nvSpPr>
        <p:spPr>
          <a:xfrm>
            <a:off x="3843360" y="2571840"/>
            <a:ext cx="1419120" cy="48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Việt Anh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9" name="Text Box 9"/>
          <p:cNvSpPr/>
          <p:nvPr/>
        </p:nvSpPr>
        <p:spPr>
          <a:xfrm>
            <a:off x="414360" y="1143000"/>
            <a:ext cx="300024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0" name="Text Box 10"/>
          <p:cNvSpPr/>
          <p:nvPr/>
        </p:nvSpPr>
        <p:spPr>
          <a:xfrm>
            <a:off x="1128600" y="1857240"/>
            <a:ext cx="421488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00"/>
                </a:solidFill>
                <a:latin typeface="Times New Roman"/>
              </a:rPr>
              <a:t>VÀO RỪNG HOA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1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2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13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14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15" name="Rectangle 1"/>
          <p:cNvSpPr/>
          <p:nvPr/>
        </p:nvSpPr>
        <p:spPr>
          <a:xfrm>
            <a:off x="1422720" y="2643120"/>
            <a:ext cx="813852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KẾT HỢP GÕ ĐỆM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TIẾT TẤU LỜI CA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16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8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9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20" name="Rectangle 7"/>
          <p:cNvSpPr/>
          <p:nvPr/>
        </p:nvSpPr>
        <p:spPr>
          <a:xfrm>
            <a:off x="3171960" y="1000080"/>
            <a:ext cx="4714920" cy="118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VÀO RỪNG HOA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Việt Anh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8" descr="D:\GIÁO ÁN 1 2020-2021\HÌNH SOẠN GIÁO ÁN\Học hát\Vào rừng hoa\Picture1 - Copy.jpg"/>
          <p:cNvPicPr/>
          <p:nvPr/>
        </p:nvPicPr>
        <p:blipFill>
          <a:blip r:embed="rId4">
            <a:lum contrast="10000"/>
          </a:blip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" name="BEAT VAO RƯNG HO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28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227" name="Rectangle 1"/>
          <p:cNvSpPr/>
          <p:nvPr/>
        </p:nvSpPr>
        <p:spPr>
          <a:xfrm>
            <a:off x="1733400" y="2714760"/>
            <a:ext cx="746172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THEO SẮC THÁI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TO – NHỎ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8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0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1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32" name="Rectangle 7"/>
          <p:cNvSpPr/>
          <p:nvPr/>
        </p:nvSpPr>
        <p:spPr>
          <a:xfrm>
            <a:off x="3171960" y="1000080"/>
            <a:ext cx="4714920" cy="118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VÀO RỪNG HOA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Việt Anh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4" name="Picture 9" descr="000o"/>
          <p:cNvPicPr/>
          <p:nvPr/>
        </p:nvPicPr>
        <p:blipFill>
          <a:blip r:embed="rId4"/>
          <a:stretch/>
        </p:blipFill>
        <p:spPr>
          <a:xfrm>
            <a:off x="-23760" y="6753240"/>
            <a:ext cx="10995120" cy="10152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10" descr="000o"/>
          <p:cNvPicPr/>
          <p:nvPr/>
        </p:nvPicPr>
        <p:blipFill>
          <a:blip r:embed="rId4"/>
          <a:stretch/>
        </p:blipFill>
        <p:spPr>
          <a:xfrm rot="16200000">
            <a:off x="-331524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6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8" descr="D:\GIÁO ÁN 1 2020-2021\HÌNH SOẠN GIÁO ÁN\Học hát\Vào rừng hoa\vao rung hoa.jpg"/>
          <p:cNvPicPr/>
          <p:nvPr/>
        </p:nvPicPr>
        <p:blipFill>
          <a:blip r:embed="rId5">
            <a:lum contrast="10000"/>
          </a:blip>
          <a:srcRect t="5182" b="2857"/>
          <a:stretch/>
        </p:blipFill>
        <p:spPr>
          <a:xfrm>
            <a:off x="200160" y="103668"/>
            <a:ext cx="10618560" cy="655488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1414440" y="1785960"/>
            <a:ext cx="428760" cy="42228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2700360" y="2992320"/>
            <a:ext cx="579240" cy="78588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1819440" y="5889600"/>
            <a:ext cx="581040" cy="74628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2629080" y="4643280"/>
            <a:ext cx="428400" cy="422280"/>
          </a:xfrm>
          <a:prstGeom prst="rect">
            <a:avLst/>
          </a:prstGeom>
          <a:ln w="0">
            <a:noFill/>
          </a:ln>
        </p:spPr>
      </p:pic>
      <p:pic>
        <p:nvPicPr>
          <p:cNvPr id="11" name="BEAT VAO RƯNG HO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28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8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2" descr="D:\GIÁO ÁN 1 2020-2021\HÌNH SOẠN GIÁO ÁN\Đọc nhạc\Bậc thang Đô - Rê - Mi - Copy.jpg"/>
          <p:cNvPicPr/>
          <p:nvPr/>
        </p:nvPicPr>
        <p:blipFill>
          <a:blip r:embed="rId4">
            <a:lum contrast="30000"/>
          </a:blip>
          <a:srcRect l="4255" t="3126" r="2127"/>
          <a:stretch/>
        </p:blipFill>
        <p:spPr>
          <a:xfrm>
            <a:off x="3843360" y="1571760"/>
            <a:ext cx="6715080" cy="3929040"/>
          </a:xfrm>
          <a:prstGeom prst="rect">
            <a:avLst/>
          </a:prstGeom>
          <a:ln w="0">
            <a:noFill/>
          </a:ln>
        </p:spPr>
      </p:pic>
      <p:sp>
        <p:nvSpPr>
          <p:cNvPr id="248" name="Text Box 9"/>
          <p:cNvSpPr/>
          <p:nvPr/>
        </p:nvSpPr>
        <p:spPr>
          <a:xfrm>
            <a:off x="1700280" y="1071720"/>
            <a:ext cx="342900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đọc nhạc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9" name="Text Box 10"/>
          <p:cNvSpPr/>
          <p:nvPr/>
        </p:nvSpPr>
        <p:spPr>
          <a:xfrm>
            <a:off x="557280" y="1857240"/>
            <a:ext cx="592920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0000"/>
                </a:solidFill>
                <a:latin typeface="Times New Roman"/>
              </a:rPr>
              <a:t>BẬC THANG ĐÔ – RÊ - MI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6820</TotalTime>
  <Words>128</Words>
  <Application>Microsoft Office PowerPoint</Application>
  <PresentationFormat>Custom</PresentationFormat>
  <Paragraphs>35</Paragraphs>
  <Slides>17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DejaVu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HieuHA</cp:lastModifiedBy>
  <cp:revision>573</cp:revision>
  <dcterms:created xsi:type="dcterms:W3CDTF">2010-04-30T20:19:48Z</dcterms:created>
  <dcterms:modified xsi:type="dcterms:W3CDTF">2022-09-19T20:54:28Z</dcterms:modified>
  <dc:language>en-US</dc:language>
</cp:coreProperties>
</file>