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58" r:id="rId6"/>
    <p:sldId id="263" r:id="rId7"/>
    <p:sldId id="264" r:id="rId8"/>
    <p:sldId id="265" r:id="rId9"/>
    <p:sldId id="266" r:id="rId10"/>
    <p:sldId id="267" r:id="rId11"/>
    <p:sldId id="268" r:id="rId12"/>
    <p:sldId id="269" r:id="rId13"/>
    <p:sldId id="271" r:id="rId14"/>
    <p:sldId id="272" r:id="rId15"/>
    <p:sldId id="270" r:id="rId16"/>
    <p:sldId id="274" r:id="rId17"/>
    <p:sldId id="262" r:id="rId18"/>
    <p:sldId id="277" r:id="rId19"/>
    <p:sldId id="278" r:id="rId20"/>
    <p:sldId id="279" r:id="rId21"/>
    <p:sldId id="280" r:id="rId22"/>
    <p:sldId id="281" r:id="rId23"/>
    <p:sldId id="275" r:id="rId24"/>
    <p:sldId id="283" r:id="rId25"/>
    <p:sldId id="284" r:id="rId26"/>
    <p:sldId id="285" r:id="rId27"/>
    <p:sldId id="286" r:id="rId28"/>
    <p:sldId id="287" r:id="rId29"/>
    <p:sldId id="288" r:id="rId30"/>
    <p:sldId id="289" r:id="rId31"/>
    <p:sldId id="290" r:id="rId32"/>
    <p:sldId id="273" r:id="rId33"/>
    <p:sldId id="282"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33"/>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3" d="100"/>
          <a:sy n="43" d="100"/>
        </p:scale>
        <p:origin x="2222" y="8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Rectangle 7"/>
          <p:cNvSpPr/>
          <p:nvPr userDrawn="1"/>
        </p:nvSpPr>
        <p:spPr>
          <a:xfrm>
            <a:off x="332509" y="180109"/>
            <a:ext cx="11637818" cy="6414655"/>
          </a:xfrm>
          <a:prstGeom prst="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835715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63995380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5/30/2024</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056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941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sv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3.sv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5.sv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p:cNvSpPr/>
          <p:nvPr/>
        </p:nvSpPr>
        <p:spPr>
          <a:xfrm>
            <a:off x="0" y="0"/>
            <a:ext cx="12192000" cy="5669169"/>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5253"/>
            <a:ext cx="12192000" cy="43427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618" y="-40696"/>
            <a:ext cx="2167482" cy="2926080"/>
          </a:xfrm>
          <a:prstGeom prst="ellipse">
            <a:avLst/>
          </a:prstGeom>
          <a:ln>
            <a:noFill/>
          </a:ln>
          <a:effectLst>
            <a:softEdge rad="112500"/>
          </a:effectLst>
        </p:spPr>
      </p:pic>
      <p:pic>
        <p:nvPicPr>
          <p:cNvPr id="12" name="Picture 11"/>
          <p:cNvPicPr>
            <a:picLocks noChangeAspect="1"/>
          </p:cNvPicPr>
          <p:nvPr/>
        </p:nvPicPr>
        <p:blipFill>
          <a:blip r:embed="rId6"/>
          <a:stretch>
            <a:fillRect/>
          </a:stretch>
        </p:blipFill>
        <p:spPr>
          <a:xfrm>
            <a:off x="8870057" y="2824368"/>
            <a:ext cx="3220588" cy="8214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0" y="-134549"/>
            <a:ext cx="1523956" cy="1508868"/>
          </a:xfrm>
          <a:prstGeom prst="rect">
            <a:avLst/>
          </a:prstGeom>
        </p:spPr>
      </p:pic>
      <p:pic>
        <p:nvPicPr>
          <p:cNvPr id="24" name="Picture 23"/>
          <p:cNvPicPr>
            <a:picLocks noChangeAspect="1"/>
          </p:cNvPicPr>
          <p:nvPr/>
        </p:nvPicPr>
        <p:blipFill>
          <a:blip r:embed="rId8"/>
          <a:stretch>
            <a:fillRect/>
          </a:stretch>
        </p:blipFill>
        <p:spPr>
          <a:xfrm>
            <a:off x="761978" y="0"/>
            <a:ext cx="9132600" cy="5163760"/>
          </a:xfrm>
          <a:prstGeom prst="rect">
            <a:avLst/>
          </a:prstGeom>
        </p:spPr>
      </p:pic>
    </p:spTree>
    <p:extLst>
      <p:ext uri="{BB962C8B-B14F-4D97-AF65-F5344CB8AC3E}">
        <p14:creationId xmlns:p14="http://schemas.microsoft.com/office/powerpoint/2010/main" val="29037674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a:latin typeface="Cambria" panose="02040503050406030204" pitchFamily="18" charset="0"/>
                <a:ea typeface="Cambria" panose="02040503050406030204" pitchFamily="18" charset="0"/>
              </a:rPr>
              <a:t>   </a:t>
            </a:r>
            <a:r>
              <a:rPr lang="vi-VN" sz="2900" dirty="0">
                <a:solidFill>
                  <a:srgbClr val="0070C0"/>
                </a:solidFill>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a:solidFill>
                <a:srgbClr val="0070C0"/>
              </a:solidFill>
              <a:latin typeface="Cambria" panose="02040503050406030204" pitchFamily="18" charset="0"/>
              <a:ea typeface="Cambria" panose="02040503050406030204" pitchFamily="18" charset="0"/>
            </a:endParaRP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Ít hôm sau, anh đột nhiên hỏi người bạn rằng:</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Anh Lê, anh có yêu nước không?</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Người bạn đáp: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Tất nhiên là có chứ!</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Ba hỏi tiếp: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Anh có thể giữ bí mật không? Người bạn đáp: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Có.</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Ba nói tiếp: </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Tôi muốn đi ra nước ngoài, xem nước Pháp và các nước khác.</a:t>
            </a:r>
          </a:p>
          <a:p>
            <a:pPr algn="just">
              <a:lnSpc>
                <a:spcPct val="90000"/>
              </a:lnSpc>
            </a:pPr>
            <a:r>
              <a:rPr lang="vi-VN" sz="2900" dirty="0">
                <a:solidFill>
                  <a:schemeClr val="accent2">
                    <a:lumMod val="75000"/>
                  </a:schemeClr>
                </a:solidFill>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734065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Anh Lê đáp:</a:t>
            </a:r>
          </a:p>
          <a:p>
            <a:pPr algn="just"/>
            <a:r>
              <a:rPr lang="en-US" sz="290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 Nhưng bạn ơi! Chúng ta lấy đâu ra tiền mà đi?</a:t>
            </a:r>
          </a:p>
          <a:p>
            <a:pPr algn="just"/>
            <a:r>
              <a:rPr lang="en-US" sz="290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900">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900">
                <a:solidFill>
                  <a:srgbClr val="002060"/>
                </a:solidFill>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2900">
                <a:solidFill>
                  <a:srgbClr val="002060"/>
                </a:solidFill>
                <a:latin typeface="Cambria" panose="02040503050406030204" pitchFamily="18" charset="0"/>
                <a:ea typeface="Cambria" panose="02040503050406030204" pitchFamily="18" charset="0"/>
              </a:rPr>
              <a:t> nước,</a:t>
            </a:r>
            <a:r>
              <a:rPr lang="vi-VN" sz="2900">
                <a:solidFill>
                  <a:srgbClr val="002060"/>
                </a:solidFill>
                <a:latin typeface="Cambria" panose="02040503050406030204" pitchFamily="18" charset="0"/>
                <a:ea typeface="Cambria" panose="02040503050406030204" pitchFamily="18" charset="0"/>
              </a:rPr>
              <a:t> cứu </a:t>
            </a:r>
            <a:r>
              <a:rPr lang="en-US" sz="2900">
                <a:solidFill>
                  <a:srgbClr val="002060"/>
                </a:solidFill>
                <a:latin typeface="Cambria" panose="02040503050406030204" pitchFamily="18" charset="0"/>
                <a:ea typeface="Cambria" panose="02040503050406030204" pitchFamily="18" charset="0"/>
              </a:rPr>
              <a:t>dân</a:t>
            </a:r>
            <a:r>
              <a:rPr lang="vi-VN" sz="2900">
                <a:solidFill>
                  <a:srgbClr val="002060"/>
                </a:solidFill>
                <a:latin typeface="Cambria" panose="02040503050406030204" pitchFamily="18" charset="0"/>
                <a:ea typeface="Cambria" panose="02040503050406030204" pitchFamily="18" charset="0"/>
              </a:rPr>
              <a:t>. Người thanh niên ấy chính là Bác Hồ của chúng ta. </a:t>
            </a:r>
            <a:r>
              <a:rPr lang="en-US" sz="2900">
                <a:solidFill>
                  <a:srgbClr val="002060"/>
                </a:solidFill>
                <a:latin typeface="Cambria" panose="02040503050406030204" pitchFamily="18" charset="0"/>
                <a:ea typeface="Cambria" panose="02040503050406030204" pitchFamily="18" charset="0"/>
              </a:rPr>
              <a:t> </a:t>
            </a:r>
          </a:p>
          <a:p>
            <a:pPr algn="r"/>
            <a:r>
              <a:rPr lang="en-US" sz="2900" i="1">
                <a:latin typeface="Cambria" panose="02040503050406030204" pitchFamily="18" charset="0"/>
                <a:ea typeface="Cambria" panose="02040503050406030204" pitchFamily="18" charset="0"/>
              </a:rPr>
              <a:t>(Theo Trần Dân Tiên)</a:t>
            </a:r>
            <a:endParaRPr lang="vi-VN" sz="2900" i="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9407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235951"/>
            <a:ext cx="5026538" cy="5733750"/>
          </a:xfrm>
          <a:prstGeom prst="rect">
            <a:avLst/>
          </a:prstGeom>
        </p:spPr>
      </p:pic>
      <p:pic>
        <p:nvPicPr>
          <p:cNvPr id="6" name="Picture 5"/>
          <p:cNvPicPr>
            <a:picLocks noChangeAspect="1"/>
          </p:cNvPicPr>
          <p:nvPr/>
        </p:nvPicPr>
        <p:blipFill>
          <a:blip r:embed="rId4"/>
          <a:stretch>
            <a:fillRect/>
          </a:stretch>
        </p:blipFill>
        <p:spPr>
          <a:xfrm>
            <a:off x="586684" y="1950834"/>
            <a:ext cx="5718544" cy="3023878"/>
          </a:xfrm>
          <a:prstGeom prst="rect">
            <a:avLst/>
          </a:prstGeom>
        </p:spPr>
      </p:pic>
    </p:spTree>
    <p:extLst>
      <p:ext uri="{BB962C8B-B14F-4D97-AF65-F5344CB8AC3E}">
        <p14:creationId xmlns:p14="http://schemas.microsoft.com/office/powerpoint/2010/main" val="362197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5" name="Picture 4"/>
          <p:cNvPicPr>
            <a:picLocks noChangeAspect="1"/>
          </p:cNvPicPr>
          <p:nvPr/>
        </p:nvPicPr>
        <p:blipFill>
          <a:blip r:embed="rId8"/>
          <a:stretch>
            <a:fillRect/>
          </a:stretch>
        </p:blipFill>
        <p:spPr>
          <a:xfrm>
            <a:off x="827207" y="1674056"/>
            <a:ext cx="5481078" cy="3454402"/>
          </a:xfrm>
          <a:prstGeom prst="rect">
            <a:avLst/>
          </a:prstGeom>
        </p:spPr>
      </p:pic>
      <p:sp>
        <p:nvSpPr>
          <p:cNvPr id="23" name="Google Shape;276;p7">
            <a:extLst>
              <a:ext uri="{FF2B5EF4-FFF2-40B4-BE49-F238E27FC236}">
                <a16:creationId xmlns:a16="http://schemas.microsoft.com/office/drawing/2014/main" id="{D33CB0D1-8FD9-7C5D-268F-E2711EEE24E1}"/>
              </a:ext>
            </a:extLst>
          </p:cNvPr>
          <p:cNvSpPr/>
          <p:nvPr/>
        </p:nvSpPr>
        <p:spPr>
          <a:xfrm>
            <a:off x="6308286"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1"/>
                </a:solidFill>
                <a:latin typeface="UTM Avo" panose="02040603050506020204" pitchFamily="18" charset="0"/>
              </a:rPr>
              <a:t> </a:t>
            </a:r>
            <a:r>
              <a:rPr lang="en-US" sz="3600" b="1" dirty="0" err="1">
                <a:ln>
                  <a:solidFill>
                    <a:schemeClr val="bg1"/>
                  </a:solidFill>
                </a:ln>
                <a:solidFill>
                  <a:schemeClr val="bg1"/>
                </a:solidFill>
                <a:latin typeface="Cambria" panose="02040503050406030204" pitchFamily="18" charset="0"/>
                <a:ea typeface="Cambria" panose="02040503050406030204" pitchFamily="18" charset="0"/>
              </a:rPr>
              <a:t>mạo</a:t>
            </a:r>
            <a:r>
              <a:rPr lang="en-US" sz="3600" b="1" dirty="0">
                <a:ln>
                  <a:solidFill>
                    <a:schemeClr val="bg1"/>
                  </a:solidFill>
                </a:ln>
                <a:solidFill>
                  <a:schemeClr val="bg1"/>
                </a:solidFill>
                <a:latin typeface="Cambria" panose="02040503050406030204" pitchFamily="18" charset="0"/>
                <a:ea typeface="Cambria" panose="02040503050406030204" pitchFamily="18" charset="0"/>
              </a:rPr>
              <a:t> </a:t>
            </a:r>
            <a:r>
              <a:rPr lang="en-US" sz="3600" b="1" dirty="0" err="1">
                <a:ln>
                  <a:solidFill>
                    <a:schemeClr val="bg1"/>
                  </a:solidFill>
                </a:ln>
                <a:solidFill>
                  <a:schemeClr val="bg1"/>
                </a:solidFill>
                <a:latin typeface="Cambria" panose="02040503050406030204" pitchFamily="18" charset="0"/>
                <a:ea typeface="Cambria" panose="02040503050406030204" pitchFamily="18" charset="0"/>
              </a:rPr>
              <a:t>hiểm</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6986513" y="3288199"/>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lôi cuốn</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7665817" y="4396008"/>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phiêu lưu</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314006" y="5456212"/>
            <a:ext cx="298404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nhiệt huyết</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9642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p:cNvPicPr>
            <a:picLocks noChangeAspect="1"/>
          </p:cNvPicPr>
          <p:nvPr/>
        </p:nvPicPr>
        <p:blipFill>
          <a:blip r:embed="rId8"/>
          <a:stretch>
            <a:fillRect/>
          </a:stretch>
        </p:blipFill>
        <p:spPr>
          <a:xfrm>
            <a:off x="914262" y="392769"/>
            <a:ext cx="5534947" cy="3414594"/>
          </a:xfrm>
          <a:prstGeom prst="rect">
            <a:avLst/>
          </a:prstGeom>
        </p:spPr>
      </p:pic>
      <p:sp>
        <p:nvSpPr>
          <p:cNvPr id="9" name="TextBox 8"/>
          <p:cNvSpPr txBox="1"/>
          <p:nvPr/>
        </p:nvSpPr>
        <p:spPr>
          <a:xfrm>
            <a:off x="1491176" y="3358935"/>
            <a:ext cx="9651953" cy="1569660"/>
          </a:xfrm>
          <a:prstGeom prst="rect">
            <a:avLst/>
          </a:prstGeom>
          <a:solidFill>
            <a:schemeClr val="bg1"/>
          </a:solid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a:t>
            </a:r>
            <a:r>
              <a:rPr lang="vi-VN" sz="3200" b="1">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3200" b="1">
                <a:solidFill>
                  <a:srgbClr val="002060"/>
                </a:solidFill>
                <a:latin typeface="Cambria" panose="02040503050406030204" pitchFamily="18" charset="0"/>
                <a:ea typeface="Cambria" panose="02040503050406030204" pitchFamily="18" charset="0"/>
              </a:rPr>
              <a:t> nước,</a:t>
            </a:r>
            <a:r>
              <a:rPr lang="vi-VN" sz="3200" b="1">
                <a:solidFill>
                  <a:srgbClr val="002060"/>
                </a:solidFill>
                <a:latin typeface="Cambria" panose="02040503050406030204" pitchFamily="18" charset="0"/>
                <a:ea typeface="Cambria" panose="02040503050406030204" pitchFamily="18" charset="0"/>
              </a:rPr>
              <a:t> cứu </a:t>
            </a:r>
            <a:r>
              <a:rPr lang="en-US" sz="3200" b="1">
                <a:solidFill>
                  <a:srgbClr val="002060"/>
                </a:solidFill>
                <a:latin typeface="Cambria" panose="02040503050406030204" pitchFamily="18" charset="0"/>
                <a:ea typeface="Cambria" panose="02040503050406030204" pitchFamily="18" charset="0"/>
              </a:rPr>
              <a:t>dân</a:t>
            </a:r>
            <a:r>
              <a:rPr lang="vi-VN" sz="3200" b="1">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 </a:t>
            </a:r>
          </a:p>
        </p:txBody>
      </p:sp>
      <p:cxnSp>
        <p:nvCxnSpPr>
          <p:cNvPr id="15" name="Straight Connector 14"/>
          <p:cNvCxnSpPr/>
          <p:nvPr/>
        </p:nvCxnSpPr>
        <p:spPr>
          <a:xfrm flipH="1">
            <a:off x="6788557" y="3358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80551" y="3834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6016" y="4340249"/>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274109" y="434525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6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Liều lĩnh làm một việc dù biết là nguy hiểm, có thể gây ra hậu quả tai hại.</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mạo hiểm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04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1200329"/>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Thống trị, cai quản một nước phụ thuộc.</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đô hộ</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4730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729668" y="2175223"/>
            <a:ext cx="10254361" cy="4548010"/>
          </a:xfrm>
          <a:prstGeom prst="rect">
            <a:avLst/>
          </a:prstGeom>
        </p:spPr>
      </p:pic>
    </p:spTree>
    <p:extLst>
      <p:ext uri="{BB962C8B-B14F-4D97-AF65-F5344CB8AC3E}">
        <p14:creationId xmlns:p14="http://schemas.microsoft.com/office/powerpoint/2010/main" val="419532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800000"/>
                </a:solidFill>
                <a:latin typeface="Cambria" panose="02040503050406030204" pitchFamily="18" charset="0"/>
                <a:ea typeface="Cambria" panose="02040503050406030204" pitchFamily="18" charset="0"/>
              </a:rPr>
              <a:t>1. Trước khi đề nghị anh Lê ra nước ngoài với mình, anh Ba đã hỏi anh Lê những gì? </a:t>
            </a:r>
            <a:endParaRPr lang="en-US" sz="8000" b="1" dirty="0">
              <a:solidFill>
                <a:srgbClr val="8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6771" y="2768436"/>
            <a:ext cx="7264523" cy="1754326"/>
          </a:xfrm>
          <a:prstGeom prst="rect">
            <a:avLst/>
          </a:prstGeom>
          <a:noFill/>
        </p:spPr>
        <p:txBody>
          <a:bodyPr wrap="square" rtlCol="0">
            <a:spAutoFit/>
          </a:bodyPr>
          <a:lstStyle/>
          <a:p>
            <a:pPr>
              <a:lnSpc>
                <a:spcPct val="150000"/>
              </a:lnSpc>
            </a:pPr>
            <a:r>
              <a:rPr lang="vi-VN" sz="3600" b="1" dirty="0">
                <a:solidFill>
                  <a:srgbClr val="002060"/>
                </a:solidFill>
                <a:latin typeface="Cambria" panose="02040503050406030204" pitchFamily="18" charset="0"/>
                <a:ea typeface="Cambria" panose="02040503050406030204" pitchFamily="18" charset="0"/>
              </a:rPr>
              <a:t>- Anh Lê, anh có yêu nước không?</a:t>
            </a:r>
          </a:p>
          <a:p>
            <a:pPr>
              <a:lnSpc>
                <a:spcPct val="150000"/>
              </a:lnSpc>
            </a:pPr>
            <a:r>
              <a:rPr lang="vi-VN" sz="3600" b="1" dirty="0">
                <a:solidFill>
                  <a:srgbClr val="002060"/>
                </a:solidFill>
                <a:latin typeface="Cambria" panose="02040503050406030204" pitchFamily="18" charset="0"/>
                <a:ea typeface="Cambria" panose="02040503050406030204" pitchFamily="18" charset="0"/>
              </a:rPr>
              <a:t>- Anh có thể giữ bí mật không?</a:t>
            </a: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Tree>
    <p:extLst>
      <p:ext uri="{BB962C8B-B14F-4D97-AF65-F5344CB8AC3E}">
        <p14:creationId xmlns:p14="http://schemas.microsoft.com/office/powerpoint/2010/main" val="65228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990033"/>
                </a:solidFill>
                <a:latin typeface="Cambria" panose="02040503050406030204" pitchFamily="18" charset="0"/>
                <a:ea typeface="Cambria" panose="02040503050406030204" pitchFamily="18" charset="0"/>
              </a:rPr>
              <a:t>2. Những câu nói nào cho biết mục đích ra nước ngoài của anh Ba?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7109" y="2582300"/>
            <a:ext cx="7264523" cy="2062103"/>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Tôi muốn đi ra nước ngoài, xem Pháp và các nước khác. Sau khi em xét họ làm như thế nào, tôi sẽ trở về giúp đồng bào chúng ta.</a:t>
            </a:r>
            <a:endParaRPr lang="vi-VN" sz="54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
        <p:nvSpPr>
          <p:cNvPr id="6" name="TextBox 5"/>
          <p:cNvSpPr txBox="1"/>
          <p:nvPr/>
        </p:nvSpPr>
        <p:spPr>
          <a:xfrm>
            <a:off x="844819" y="4919599"/>
            <a:ext cx="7429101" cy="1077218"/>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Chúng ta sẽ làm việc, chúng ta sẽ làm bất cứ việc gì để sống và để đi.</a:t>
            </a:r>
            <a:endParaRPr lang="vi-VN"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696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14203" y="1843791"/>
            <a:ext cx="9413823" cy="424731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Anh Ba.</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Nói lên ý chí, sự quyết tâm, lòng hăng hái của Bác Hồ khi tìm đường cứu nước.</a:t>
            </a:r>
          </a:p>
          <a:p>
            <a:pPr algn="just"/>
            <a:r>
              <a:rPr lang="en-US" sz="3000" b="1">
                <a:solidFill>
                  <a:srgbClr val="800000"/>
                </a:solidFill>
                <a:latin typeface="Cambria" panose="02040503050406030204" pitchFamily="18" charset="0"/>
                <a:ea typeface="Cambria" panose="02040503050406030204" pitchFamily="18" charset="0"/>
              </a:rPr>
              <a:t>- Biết đọc diễn cảm lời dẫn truyện và lời của các nhân vật trong câu chuyện.</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361135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08331"/>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3600" b="1">
                <a:solidFill>
                  <a:srgbClr val="CC3300"/>
                </a:solidFill>
                <a:latin typeface="Cambria" panose="02040503050406030204" pitchFamily="18" charset="0"/>
                <a:ea typeface="Cambria" panose="02040503050406030204" pitchFamily="18" charset="0"/>
              </a:rPr>
              <a:t>3. Câu nói “</a:t>
            </a:r>
            <a:r>
              <a:rPr lang="en-US" sz="3600" b="1" i="1">
                <a:solidFill>
                  <a:srgbClr val="CC3300"/>
                </a:solidFill>
                <a:latin typeface="Cambria" panose="02040503050406030204" pitchFamily="18" charset="0"/>
                <a:ea typeface="Cambria" panose="02040503050406030204" pitchFamily="18" charset="0"/>
              </a:rPr>
              <a:t>Chúng ta sẽ làm việc, chúng ta sẽ làm bất cứ việc gì để sống và để đi!</a:t>
            </a:r>
            <a:r>
              <a:rPr lang="en-US" sz="3600" b="1">
                <a:solidFill>
                  <a:srgbClr val="CC3300"/>
                </a:solidFill>
                <a:latin typeface="Cambria" panose="02040503050406030204" pitchFamily="18" charset="0"/>
                <a:ea typeface="Cambria" panose="02040503050406030204" pitchFamily="18" charset="0"/>
              </a:rPr>
              <a:t>” thể hiện điều gì?</a:t>
            </a:r>
            <a:r>
              <a:rPr lang="vi-VN" sz="4000" b="1">
                <a:solidFill>
                  <a:srgbClr val="990033"/>
                </a:solidFill>
                <a:latin typeface="Cambria" panose="02040503050406030204" pitchFamily="18" charset="0"/>
                <a:ea typeface="Cambria" panose="02040503050406030204" pitchFamily="18" charset="0"/>
              </a:rPr>
              <a:t>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2862322"/>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Câu nói “Chúng ta sẽ làm việc, chúng ta sẽ làm bất cứ việc gì để sống và để đi!” thể hiện nhiệt huyết, ý chí quyết tâm ra đi tìm đường cứu nước của anh Ba.</a:t>
            </a:r>
            <a:endParaRPr lang="vi-VN" sz="88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311705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a:solidFill>
                  <a:srgbClr val="CC3300"/>
                </a:solidFill>
                <a:latin typeface="Cambria" panose="02040503050406030204" pitchFamily="18" charset="0"/>
                <a:ea typeface="Cambria" panose="02040503050406030204" pitchFamily="18" charset="0"/>
              </a:rPr>
              <a:t>4. Theo em, tác giả muốn nói điều gì qua câu chuyện này? </a:t>
            </a:r>
            <a:r>
              <a:rPr lang="vi-VN" sz="4000" b="1">
                <a:solidFill>
                  <a:srgbClr val="CC3300"/>
                </a:solidFill>
                <a:latin typeface="Cambria" panose="02040503050406030204" pitchFamily="18" charset="0"/>
                <a:ea typeface="Cambria" panose="02040503050406030204" pitchFamily="18" charset="0"/>
              </a:rPr>
              <a:t> </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Qua câu chuyện này, tác giả muốn nhắn nhủ rằng mỗi chúng ta hãy luôn mang trong mình sự nhiệt huyết, ý chí quyết tâm để thực hiện những mục tiêu, ước mơ của chính mình. </a:t>
            </a:r>
            <a:endParaRPr lang="vi-VN" sz="199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54657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343282"/>
            <a:ext cx="5026538" cy="5733750"/>
          </a:xfrm>
          <a:prstGeom prst="rect">
            <a:avLst/>
          </a:prstGeom>
        </p:spPr>
      </p:pic>
      <p:sp>
        <p:nvSpPr>
          <p:cNvPr id="5" name="TextBox 4"/>
          <p:cNvSpPr txBox="1"/>
          <p:nvPr/>
        </p:nvSpPr>
        <p:spPr>
          <a:xfrm>
            <a:off x="1036637" y="1655612"/>
            <a:ext cx="4590439" cy="2554545"/>
          </a:xfrm>
          <a:prstGeom prst="rect">
            <a:avLst/>
          </a:prstGeom>
          <a:noFill/>
        </p:spPr>
        <p:txBody>
          <a:bodyPr wrap="square" rtlCol="0">
            <a:spAutoFit/>
          </a:bodyPr>
          <a:lstStyle/>
          <a:p>
            <a:pPr algn="just"/>
            <a:r>
              <a:rPr lang="en-US" sz="4000" b="1">
                <a:solidFill>
                  <a:srgbClr val="990033"/>
                </a:solidFill>
                <a:latin typeface="Cambria" panose="02040503050406030204" pitchFamily="18" charset="0"/>
                <a:ea typeface="Cambria" panose="02040503050406030204" pitchFamily="18" charset="0"/>
              </a:rPr>
              <a:t>5. Kể lại một câu chuyện về Bác Hồ mà em đã đọc hoặc đã nghe. </a:t>
            </a:r>
            <a:endParaRPr lang="en-US" sz="7200" b="1">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16998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1190859" y="1197258"/>
            <a:ext cx="10138527" cy="5273497"/>
          </a:xfrm>
          <a:prstGeom prst="rect">
            <a:avLst/>
          </a:prstGeom>
        </p:spPr>
      </p:pic>
    </p:spTree>
    <p:extLst>
      <p:ext uri="{BB962C8B-B14F-4D97-AF65-F5344CB8AC3E}">
        <p14:creationId xmlns:p14="http://schemas.microsoft.com/office/powerpoint/2010/main" val="847081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1894549"/>
            <a:ext cx="4590439" cy="2123658"/>
          </a:xfrm>
          <a:prstGeom prst="rect">
            <a:avLst/>
          </a:prstGeom>
          <a:noFill/>
        </p:spPr>
        <p:txBody>
          <a:bodyPr wrap="square" rtlCol="0">
            <a:spAutoFit/>
          </a:bodyPr>
          <a:lstStyle/>
          <a:p>
            <a:pPr algn="just"/>
            <a:r>
              <a:rPr lang="en-US" sz="4400" b="1" dirty="0">
                <a:solidFill>
                  <a:srgbClr val="990033"/>
                </a:solidFill>
                <a:latin typeface="Cambria" panose="02040503050406030204" pitchFamily="18" charset="0"/>
                <a:ea typeface="Cambria" panose="02040503050406030204" pitchFamily="18" charset="0"/>
              </a:rPr>
              <a:t>1. </a:t>
            </a:r>
            <a:r>
              <a:rPr lang="en-US" sz="4400" b="1" dirty="0" err="1">
                <a:solidFill>
                  <a:srgbClr val="990033"/>
                </a:solidFill>
                <a:latin typeface="Cambria" panose="02040503050406030204" pitchFamily="18" charset="0"/>
                <a:ea typeface="Cambria" panose="02040503050406030204" pitchFamily="18" charset="0"/>
              </a:rPr>
              <a:t>Tìm</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các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danh</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từ</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riêng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trong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bài</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đọc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Anh</a:t>
            </a:r>
            <a:r>
              <a:rPr lang="en-US" sz="4400" b="1" dirty="0">
                <a:solidFill>
                  <a:srgbClr val="990033"/>
                </a:solidFill>
                <a:latin typeface="Cambria" panose="02040503050406030204" pitchFamily="18" charset="0"/>
                <a:ea typeface="Cambria" panose="02040503050406030204" pitchFamily="18" charset="0"/>
              </a:rPr>
              <a:t> Ba.  </a:t>
            </a:r>
            <a:endParaRPr lang="en-US" sz="4400" b="1" dirty="0">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262790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 </a:t>
            </a:r>
            <a:endPar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p:txBody>
      </p:sp>
      <p:cxnSp>
        <p:nvCxnSpPr>
          <p:cNvPr id="5" name="Straight Connector 4"/>
          <p:cNvCxnSpPr/>
          <p:nvPr/>
        </p:nvCxnSpPr>
        <p:spPr>
          <a:xfrm>
            <a:off x="2138288" y="970671"/>
            <a:ext cx="1153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7404" y="9706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23069" y="1376289"/>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33376" y="255797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6933" y="376779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6569" y="494351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63256" y="5350881"/>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6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nước,</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cứu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dân</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Người thanh niên ấy chính là Bác Hồ của chúng ta.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endParaRPr kumimoji="0" lang="vi-VN"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p:cNvCxnSpPr/>
          <p:nvPr/>
        </p:nvCxnSpPr>
        <p:spPr>
          <a:xfrm>
            <a:off x="1405360" y="65602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20544" y="155213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26000" y="28688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73088" y="330778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3808" y="418560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4672" y="5100007"/>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8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Google Shape;276;p7">
            <a:extLst>
              <a:ext uri="{FF2B5EF4-FFF2-40B4-BE49-F238E27FC236}">
                <a16:creationId xmlns:a16="http://schemas.microsoft.com/office/drawing/2014/main" id="{D33CB0D1-8FD9-7C5D-268F-E2711EEE24E1}"/>
              </a:ext>
            </a:extLst>
          </p:cNvPr>
          <p:cNvSpPr/>
          <p:nvPr/>
        </p:nvSpPr>
        <p:spPr>
          <a:xfrm>
            <a:off x="6325333"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Sài Gòn</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9430897" y="2278145"/>
            <a:ext cx="1327493"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Ba</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6239007" y="3573595"/>
            <a:ext cx="233806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Pháp</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919977" y="3573595"/>
            <a:ext cx="1890698"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Lê</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1343073" y="1242001"/>
            <a:ext cx="4590439"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1. Tìm các danh từ riêng trong bài đọc Anh Ba.  </a:t>
            </a:r>
            <a:endPar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6987670" y="5038050"/>
            <a:ext cx="345477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Bác Hồ</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Freeform 4"/>
          <p:cNvSpPr/>
          <p:nvPr/>
        </p:nvSpPr>
        <p:spPr>
          <a:xfrm>
            <a:off x="632997" y="430125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93990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0"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515016"/>
            <a:ext cx="4703970" cy="4154984"/>
          </a:xfrm>
          <a:prstGeom prst="rect">
            <a:avLst/>
          </a:prstGeom>
          <a:noFill/>
        </p:spPr>
        <p:txBody>
          <a:bodyPr wrap="square" rtlCol="0">
            <a:spAutoFit/>
          </a:bodyPr>
          <a:lstStyle/>
          <a:p>
            <a:pPr lvl="0" algn="just"/>
            <a:r>
              <a:rPr lang="en-US" sz="4400" b="1">
                <a:solidFill>
                  <a:srgbClr val="990033"/>
                </a:solidFill>
                <a:latin typeface="Cambria" panose="02040503050406030204" pitchFamily="18" charset="0"/>
                <a:ea typeface="Cambria" panose="02040503050406030204" pitchFamily="18" charset="0"/>
              </a:rPr>
              <a:t>2. </a:t>
            </a:r>
            <a:r>
              <a:rPr lang="vi-VN" sz="4400" b="1">
                <a:solidFill>
                  <a:srgbClr val="990033"/>
                </a:solidFill>
                <a:latin typeface="Cambria" panose="02040503050406030204" pitchFamily="18" charset="0"/>
                <a:ea typeface="Cambria" panose="02040503050406030204" pitchFamily="18" charset="0"/>
              </a:rPr>
              <a:t>Tìm từ có nghĩa giống với từ </a:t>
            </a:r>
            <a:r>
              <a:rPr lang="vi-VN" sz="4400" b="1" i="1">
                <a:solidFill>
                  <a:srgbClr val="CC3300"/>
                </a:solidFill>
                <a:latin typeface="Cambria" panose="02040503050406030204" pitchFamily="18" charset="0"/>
                <a:ea typeface="Cambria" panose="02040503050406030204" pitchFamily="18" charset="0"/>
              </a:rPr>
              <a:t>hăng hái, can đảm</a:t>
            </a:r>
            <a:r>
              <a:rPr lang="vi-VN" sz="4400" b="1">
                <a:solidFill>
                  <a:srgbClr val="990033"/>
                </a:solidFill>
                <a:latin typeface="Cambria" panose="02040503050406030204" pitchFamily="18" charset="0"/>
                <a:ea typeface="Cambria" panose="02040503050406030204" pitchFamily="18" charset="0"/>
              </a:rPr>
              <a:t> và đặt câu với những từ em tìm được.  </a:t>
            </a:r>
            <a:r>
              <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01" y="3347004"/>
            <a:ext cx="4838428" cy="3301760"/>
          </a:xfrm>
          <a:prstGeom prst="rect">
            <a:avLst/>
          </a:prstGeom>
        </p:spPr>
      </p:pic>
      <p:sp>
        <p:nvSpPr>
          <p:cNvPr id="7" name="Freeform 4"/>
          <p:cNvSpPr/>
          <p:nvPr/>
        </p:nvSpPr>
        <p:spPr>
          <a:xfrm>
            <a:off x="612677" y="4369586"/>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57742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huyết</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987680" y="4056804"/>
            <a:ext cx="4511249" cy="1926503"/>
          </a:xfrm>
          <a:prstGeom prst="rect">
            <a:avLst/>
          </a:prstGeom>
        </p:spPr>
      </p:pic>
      <p:sp>
        <p:nvSpPr>
          <p:cNvPr id="9" name="Google Shape;276;p7">
            <a:extLst>
              <a:ext uri="{FF2B5EF4-FFF2-40B4-BE49-F238E27FC236}">
                <a16:creationId xmlns:a16="http://schemas.microsoft.com/office/drawing/2014/main" id="{D33CB0D1-8FD9-7C5D-268F-E2711EEE24E1}"/>
              </a:ext>
            </a:extLst>
          </p:cNvPr>
          <p:cNvSpPr/>
          <p:nvPr/>
        </p:nvSpPr>
        <p:spPr>
          <a:xfrm>
            <a:off x="965847" y="2113892"/>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tích cực</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529584" y="2155590"/>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say mê</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607066" y="3146954"/>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tình</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380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244580" y="-1365521"/>
            <a:ext cx="5980476" cy="9856967"/>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9" name="Picture 8"/>
          <p:cNvPicPr>
            <a:picLocks noChangeAspect="1"/>
          </p:cNvPicPr>
          <p:nvPr/>
        </p:nvPicPr>
        <p:blipFill>
          <a:blip r:embed="rId8"/>
          <a:stretch>
            <a:fillRect/>
          </a:stretch>
        </p:blipFill>
        <p:spPr>
          <a:xfrm>
            <a:off x="2719860" y="453183"/>
            <a:ext cx="7151228" cy="7571888"/>
          </a:xfrm>
          <a:prstGeom prst="rect">
            <a:avLst/>
          </a:prstGeom>
        </p:spPr>
      </p:pic>
    </p:spTree>
    <p:extLst>
      <p:ext uri="{BB962C8B-B14F-4D97-AF65-F5344CB8AC3E}">
        <p14:creationId xmlns:p14="http://schemas.microsoft.com/office/powerpoint/2010/main" val="26605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dũng</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cảm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965846" y="2187044"/>
            <a:ext cx="2947785"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kiên</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cường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272413" y="3146954"/>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táo</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bạo</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122434" y="4076073"/>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anh</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hùng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6879126" y="4016226"/>
            <a:ext cx="4834547" cy="1926503"/>
          </a:xfrm>
          <a:prstGeom prst="rect">
            <a:avLst/>
          </a:prstGeom>
        </p:spPr>
      </p:pic>
      <p:sp>
        <p:nvSpPr>
          <p:cNvPr id="12" name="Google Shape;276;p7">
            <a:extLst>
              <a:ext uri="{FF2B5EF4-FFF2-40B4-BE49-F238E27FC236}">
                <a16:creationId xmlns:a16="http://schemas.microsoft.com/office/drawing/2014/main" id="{D33CB0D1-8FD9-7C5D-268F-E2711EEE24E1}"/>
              </a:ext>
            </a:extLst>
          </p:cNvPr>
          <p:cNvSpPr/>
          <p:nvPr/>
        </p:nvSpPr>
        <p:spPr>
          <a:xfrm>
            <a:off x="2842646" y="5041768"/>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mạnh mẽ</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1506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13" name="TextBox 12"/>
          <p:cNvSpPr txBox="1"/>
          <p:nvPr/>
        </p:nvSpPr>
        <p:spPr>
          <a:xfrm>
            <a:off x="6893751" y="4345180"/>
            <a:ext cx="4829589" cy="1200329"/>
          </a:xfrm>
          <a:prstGeom prst="rect">
            <a:avLst/>
          </a:prstGeom>
          <a:noFill/>
        </p:spPr>
        <p:txBody>
          <a:bodyPr wrap="square" rtlCol="0">
            <a:spAutoFit/>
          </a:bodyPr>
          <a:lstStyle/>
          <a:p>
            <a:pPr algn="ctr"/>
            <a:r>
              <a:rPr lang="en-US" sz="72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Đặt</a:t>
            </a:r>
            <a:r>
              <a:rPr lang="en-US" sz="7200" b="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câu</a:t>
            </a:r>
          </a:p>
        </p:txBody>
      </p:sp>
      <p:sp>
        <p:nvSpPr>
          <p:cNvPr id="15" name="TextBox 14"/>
          <p:cNvSpPr txBox="1"/>
          <p:nvPr/>
        </p:nvSpPr>
        <p:spPr>
          <a:xfrm>
            <a:off x="1093326" y="807624"/>
            <a:ext cx="4447938" cy="2431435"/>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là một vị anh hùng tràn đầy nhiệt huyết, dũng cảm.</a:t>
            </a:r>
            <a:r>
              <a:rPr lang="vi-VN" sz="3800" b="1">
                <a:solidFill>
                  <a:srgbClr val="990033"/>
                </a:solidFill>
                <a:latin typeface="Cambria" panose="02040503050406030204" pitchFamily="18" charset="0"/>
                <a:ea typeface="Cambria" panose="02040503050406030204" pitchFamily="18" charset="0"/>
              </a:rPr>
              <a:t> </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6" name="TextBox 15"/>
          <p:cNvSpPr txBox="1"/>
          <p:nvPr/>
        </p:nvSpPr>
        <p:spPr>
          <a:xfrm>
            <a:off x="914400" y="3243317"/>
            <a:ext cx="4720782" cy="3016210"/>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rất dũng cảm khi ra đi tìm đường cứu nước với hai bàn tay trắng.</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858117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51643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242985" y="572724"/>
            <a:ext cx="12571042" cy="7571888"/>
          </a:xfrm>
          <a:prstGeom prst="rect">
            <a:avLst/>
          </a:prstGeom>
        </p:spPr>
      </p:pic>
    </p:spTree>
    <p:extLst>
      <p:ext uri="{BB962C8B-B14F-4D97-AF65-F5344CB8AC3E}">
        <p14:creationId xmlns:p14="http://schemas.microsoft.com/office/powerpoint/2010/main" val="108509962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6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48025"/>
            <a:ext cx="6000750" cy="3609975"/>
          </a:xfrm>
          <a:prstGeom prst="rect">
            <a:avLst/>
          </a:prstGeom>
          <a:ln>
            <a:noFill/>
          </a:ln>
          <a:effectLst>
            <a:softEdge rad="112500"/>
          </a:effectLst>
        </p:spPr>
      </p:pic>
      <p:pic>
        <p:nvPicPr>
          <p:cNvPr id="3" name="Picture 2">
            <a:extLst>
              <a:ext uri="{FF2B5EF4-FFF2-40B4-BE49-F238E27FC236}">
                <a16:creationId xmlns:a16="http://schemas.microsoft.com/office/drawing/2014/main" id="{4C236A29-BDB1-9AE8-A2ED-171B09B26720}"/>
              </a:ext>
            </a:extLst>
          </p:cNvPr>
          <p:cNvPicPr>
            <a:picLocks noChangeAspect="1"/>
          </p:cNvPicPr>
          <p:nvPr/>
        </p:nvPicPr>
        <p:blipFill rotWithShape="1">
          <a:blip r:embed="rId3"/>
          <a:srcRect r="57164"/>
          <a:stretch/>
        </p:blipFill>
        <p:spPr>
          <a:xfrm>
            <a:off x="6543485" y="3089679"/>
            <a:ext cx="2871923" cy="3768321"/>
          </a:xfrm>
          <a:prstGeom prst="rect">
            <a:avLst/>
          </a:prstGeom>
        </p:spPr>
      </p:pic>
      <p:pic>
        <p:nvPicPr>
          <p:cNvPr id="4" name="Picture 3">
            <a:extLst>
              <a:ext uri="{FF2B5EF4-FFF2-40B4-BE49-F238E27FC236}">
                <a16:creationId xmlns:a16="http://schemas.microsoft.com/office/drawing/2014/main" id="{F3982F99-2B72-6355-3301-8FEE155BFAD7}"/>
              </a:ext>
            </a:extLst>
          </p:cNvPr>
          <p:cNvPicPr>
            <a:picLocks noChangeAspect="1"/>
          </p:cNvPicPr>
          <p:nvPr/>
        </p:nvPicPr>
        <p:blipFill rotWithShape="1">
          <a:blip r:embed="rId3"/>
          <a:srcRect l="54148" t="519" r="3016" b="-519"/>
          <a:stretch/>
        </p:blipFill>
        <p:spPr>
          <a:xfrm>
            <a:off x="9069821" y="3248025"/>
            <a:ext cx="3005816" cy="3609975"/>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635922" y="366739"/>
            <a:ext cx="11043460" cy="1648778"/>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Trao</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đổi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với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bạn</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điều</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biết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về</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cuộc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đời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hoạt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Hồ</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655730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841640" y="1517027"/>
            <a:ext cx="10815241" cy="5444200"/>
          </a:xfrm>
          <a:prstGeom prst="rect">
            <a:avLst/>
          </a:prstGeom>
        </p:spPr>
      </p:pic>
    </p:spTree>
    <p:extLst>
      <p:ext uri="{BB962C8B-B14F-4D97-AF65-F5344CB8AC3E}">
        <p14:creationId xmlns:p14="http://schemas.microsoft.com/office/powerpoint/2010/main" val="178321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a:latin typeface="Cambria" panose="02040503050406030204" pitchFamily="18" charset="0"/>
              <a:ea typeface="Cambria" panose="02040503050406030204" pitchFamily="18" charset="0"/>
            </a:endParaRP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Ít hôm sau, anh đột nhiên hỏi người bạn rằng:</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Anh Lê, anh có yêu nước không?</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Người bạn đáp: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Tất nhiên là có chứ!</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Ba hỏi tiếp: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Anh có thể giữ bí mật không? Người bạn đáp: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Có.</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Ba nói tiếp: </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Tôi muốn đi ra nước ngoài, xem nước Pháp và các nước khác.</a:t>
            </a:r>
          </a:p>
          <a:p>
            <a:pPr algn="just">
              <a:lnSpc>
                <a:spcPct val="90000"/>
              </a:lnSpc>
            </a:pPr>
            <a:r>
              <a:rPr lang="vi-VN" sz="2900" dirty="0">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2215810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Lê đáp:</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Nhưng bạn ơi! Chúng ta lấy đâu ra tiền mà đi?</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nước</a:t>
            </a:r>
            <a:r>
              <a:rPr lang="en-US" sz="2900" dirty="0">
                <a:latin typeface="Cambria" panose="02040503050406030204" pitchFamily="18" charset="0"/>
                <a:ea typeface="Cambria" panose="02040503050406030204" pitchFamily="18" charset="0"/>
              </a:rPr>
              <a:t>,</a:t>
            </a:r>
            <a:r>
              <a:rPr lang="vi-VN" sz="2900" dirty="0">
                <a:latin typeface="Cambria" panose="02040503050406030204" pitchFamily="18" charset="0"/>
                <a:ea typeface="Cambria" panose="02040503050406030204" pitchFamily="18" charset="0"/>
              </a:rPr>
              <a:t> cứu </a:t>
            </a:r>
            <a:r>
              <a:rPr lang="en-US" sz="2900" dirty="0" err="1">
                <a:latin typeface="Cambria" panose="02040503050406030204" pitchFamily="18" charset="0"/>
                <a:ea typeface="Cambria" panose="02040503050406030204" pitchFamily="18" charset="0"/>
              </a:rPr>
              <a:t>dân</a:t>
            </a:r>
            <a:r>
              <a:rPr lang="vi-VN" sz="2900" dirty="0">
                <a:latin typeface="Cambria" panose="02040503050406030204" pitchFamily="18" charset="0"/>
                <a:ea typeface="Cambria" panose="02040503050406030204" pitchFamily="18" charset="0"/>
              </a:rPr>
              <a:t>. Người thanh niên ấy chính là Bác Hồ của chúng ta. </a:t>
            </a:r>
            <a:r>
              <a:rPr lang="en-US" sz="2900" dirty="0">
                <a:latin typeface="Cambria" panose="02040503050406030204" pitchFamily="18" charset="0"/>
                <a:ea typeface="Cambria" panose="02040503050406030204" pitchFamily="18" charset="0"/>
              </a:rPr>
              <a:t> </a:t>
            </a:r>
          </a:p>
          <a:p>
            <a:pPr algn="r"/>
            <a:r>
              <a:rPr lang="en-US" sz="2900" i="1" dirty="0">
                <a:latin typeface="Cambria" panose="02040503050406030204" pitchFamily="18" charset="0"/>
                <a:ea typeface="Cambria" panose="02040503050406030204" pitchFamily="18" charset="0"/>
              </a:rPr>
              <a:t>(Theo </a:t>
            </a:r>
            <a:r>
              <a:rPr lang="en-US" sz="2900" i="1" dirty="0" err="1">
                <a:latin typeface="Cambria" panose="02040503050406030204" pitchFamily="18" charset="0"/>
                <a:ea typeface="Cambria" panose="02040503050406030204" pitchFamily="18" charset="0"/>
              </a:rPr>
              <a:t>Trần</a:t>
            </a:r>
            <a:r>
              <a:rPr lang="en-US" sz="2900" i="1" dirty="0">
                <a:latin typeface="Cambria" panose="02040503050406030204" pitchFamily="18" charset="0"/>
                <a:ea typeface="Cambria" panose="02040503050406030204" pitchFamily="18" charset="0"/>
              </a:rPr>
              <a:t> </a:t>
            </a:r>
            <a:r>
              <a:rPr lang="en-US" sz="2900" i="1" dirty="0" err="1">
                <a:latin typeface="Cambria" panose="02040503050406030204" pitchFamily="18" charset="0"/>
                <a:ea typeface="Cambria" panose="02040503050406030204" pitchFamily="18" charset="0"/>
              </a:rPr>
              <a:t>Dân</a:t>
            </a:r>
            <a:r>
              <a:rPr lang="en-US" sz="2900" i="1" dirty="0">
                <a:latin typeface="Cambria" panose="02040503050406030204" pitchFamily="18" charset="0"/>
                <a:ea typeface="Cambria" panose="02040503050406030204" pitchFamily="18" charset="0"/>
              </a:rPr>
              <a:t> </a:t>
            </a:r>
            <a:r>
              <a:rPr lang="en-US" sz="2900" i="1" dirty="0" err="1">
                <a:latin typeface="Cambria" panose="02040503050406030204" pitchFamily="18" charset="0"/>
                <a:ea typeface="Cambria" panose="02040503050406030204" pitchFamily="18" charset="0"/>
              </a:rPr>
              <a:t>Tiên</a:t>
            </a:r>
            <a:r>
              <a:rPr lang="en-US" sz="2900" i="1" dirty="0">
                <a:latin typeface="Cambria" panose="02040503050406030204" pitchFamily="18" charset="0"/>
                <a:ea typeface="Cambria" panose="02040503050406030204" pitchFamily="18" charset="0"/>
              </a:rPr>
              <a:t>)</a:t>
            </a:r>
            <a:endParaRPr lang="vi-VN" sz="29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800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p:cNvPicPr>
            <a:picLocks noChangeAspect="1"/>
          </p:cNvPicPr>
          <p:nvPr/>
        </p:nvPicPr>
        <p:blipFill>
          <a:blip r:embed="rId6"/>
          <a:stretch>
            <a:fillRect/>
          </a:stretch>
        </p:blipFill>
        <p:spPr>
          <a:xfrm>
            <a:off x="638103" y="-387318"/>
            <a:ext cx="4974767" cy="4974767"/>
          </a:xfrm>
          <a:prstGeom prst="rect">
            <a:avLst/>
          </a:prstGeom>
        </p:spPr>
      </p:pic>
      <p:pic>
        <p:nvPicPr>
          <p:cNvPr id="6"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sp>
        <p:nvSpPr>
          <p:cNvPr id="7" name="Speech Bubble: Oval 9">
            <a:extLst>
              <a:ext uri="{FF2B5EF4-FFF2-40B4-BE49-F238E27FC236}">
                <a16:creationId xmlns:a16="http://schemas.microsoft.com/office/drawing/2014/main" id="{7242D3E7-C1CC-5917-A9C9-1DFAF6DBB850}"/>
              </a:ext>
            </a:extLst>
          </p:cNvPr>
          <p:cNvSpPr/>
          <p:nvPr/>
        </p:nvSpPr>
        <p:spPr>
          <a:xfrm flipH="1">
            <a:off x="4974767"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8" name="Speech Bubble: Oval 9">
            <a:extLst>
              <a:ext uri="{FF2B5EF4-FFF2-40B4-BE49-F238E27FC236}">
                <a16:creationId xmlns:a16="http://schemas.microsoft.com/office/drawing/2014/main" id="{7242D3E7-C1CC-5917-A9C9-1DFAF6DBB850}"/>
              </a:ext>
            </a:extLst>
          </p:cNvPr>
          <p:cNvSpPr/>
          <p:nvPr/>
        </p:nvSpPr>
        <p:spPr>
          <a:xfrm flipH="1">
            <a:off x="4987504"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3</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sp>
        <p:nvSpPr>
          <p:cNvPr id="9"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2725254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p:cNvGrpSpPr/>
          <p:nvPr/>
        </p:nvGrpSpPr>
        <p:grpSpPr>
          <a:xfrm>
            <a:off x="1222277" y="2570708"/>
            <a:ext cx="10184419" cy="866995"/>
            <a:chOff x="1689334" y="3066548"/>
            <a:chExt cx="10184419" cy="866995"/>
          </a:xfrm>
        </p:grpSpPr>
        <p:sp>
          <p:nvSpPr>
            <p:cNvPr id="11" name="TextBox 10"/>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1:</a:t>
              </a:r>
            </a:p>
          </p:txBody>
        </p:sp>
        <p:sp>
          <p:nvSpPr>
            <p:cNvPr id="13" name="TextBox 12"/>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thấy</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rất</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lạ</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p:cNvGrpSpPr/>
          <p:nvPr/>
        </p:nvGrpSpPr>
        <p:grpSpPr>
          <a:xfrm>
            <a:off x="1127249" y="3577291"/>
            <a:ext cx="10184419" cy="866995"/>
            <a:chOff x="1689334" y="3066548"/>
            <a:chExt cx="10184419" cy="866995"/>
          </a:xfrm>
        </p:grpSpPr>
        <p:sp>
          <p:nvSpPr>
            <p:cNvPr id="16" name="TextBox 15"/>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2:</a:t>
              </a:r>
            </a:p>
          </p:txBody>
        </p:sp>
        <p:sp>
          <p:nvSpPr>
            <p:cNvPr id="17" name="TextBox 16"/>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Tiếp</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với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tôi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chứ</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p:cNvGrpSpPr/>
          <p:nvPr/>
        </p:nvGrpSpPr>
        <p:grpSpPr>
          <a:xfrm>
            <a:off x="1127249" y="4584094"/>
            <a:ext cx="10184419" cy="866995"/>
            <a:chOff x="1689334" y="3066548"/>
            <a:chExt cx="10184419" cy="866995"/>
          </a:xfrm>
        </p:grpSpPr>
        <p:sp>
          <p:nvSpPr>
            <p:cNvPr id="19" name="TextBox 18"/>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3:</a:t>
              </a:r>
            </a:p>
          </p:txBody>
        </p:sp>
        <p:sp>
          <p:nvSpPr>
            <p:cNvPr id="20" name="TextBox 19"/>
            <p:cNvSpPr txBox="1"/>
            <p:nvPr/>
          </p:nvSpPr>
          <p:spPr>
            <a:xfrm>
              <a:off x="3792072" y="3066548"/>
              <a:ext cx="8081681" cy="707886"/>
            </a:xfrm>
            <a:prstGeom prst="rect">
              <a:avLst/>
            </a:prstGeom>
            <a:noFill/>
          </p:spPr>
          <p:txBody>
            <a:bodyPr wrap="square" rtlCol="0">
              <a:spAutoFit/>
            </a:bodyPr>
            <a:lstStyle/>
            <a:p>
              <a:pPr algn="just"/>
              <a:r>
                <a:rPr lang="en-US" sz="4000" b="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927637" y="570780"/>
            <a:ext cx="5502039" cy="2084757"/>
          </a:xfrm>
          <a:prstGeom prst="rect">
            <a:avLst/>
          </a:prstGeom>
        </p:spPr>
      </p:pic>
    </p:spTree>
    <p:extLst>
      <p:ext uri="{BB962C8B-B14F-4D97-AF65-F5344CB8AC3E}">
        <p14:creationId xmlns:p14="http://schemas.microsoft.com/office/powerpoint/2010/main" val="311689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TotalTime>
  <Words>1668</Words>
  <Application>Microsoft Office PowerPoint</Application>
  <PresentationFormat>Widescreen</PresentationFormat>
  <Paragraphs>108</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#9Slide05 Pattaya</vt:lpstr>
      <vt:lpstr>#9Slide07 HoneyCream</vt:lpstr>
      <vt:lpstr>Arial</vt:lpstr>
      <vt:lpstr>Calibri</vt:lpstr>
      <vt:lpstr>Cambria</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cp:lastModifiedBy>
  <cp:revision>37</cp:revision>
  <dcterms:created xsi:type="dcterms:W3CDTF">2023-11-19T07:39:47Z</dcterms:created>
  <dcterms:modified xsi:type="dcterms:W3CDTF">2024-05-29T18:11:27Z</dcterms:modified>
</cp:coreProperties>
</file>