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9" r:id="rId3"/>
    <p:sldId id="261" r:id="rId4"/>
    <p:sldId id="258" r:id="rId5"/>
    <p:sldId id="262" r:id="rId6"/>
    <p:sldId id="263" r:id="rId7"/>
    <p:sldId id="264" r:id="rId8"/>
    <p:sldId id="265" r:id="rId9"/>
    <p:sldId id="266" r:id="rId10"/>
    <p:sldId id="269" r:id="rId11"/>
    <p:sldId id="270" r:id="rId12"/>
    <p:sldId id="271" r:id="rId13"/>
    <p:sldId id="275" r:id="rId14"/>
    <p:sldId id="267" r:id="rId15"/>
    <p:sldId id="276" r:id="rId16"/>
    <p:sldId id="278" r:id="rId17"/>
    <p:sldId id="274"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3" d="100"/>
          <a:sy n="53" d="100"/>
        </p:scale>
        <p:origin x="1838" y="6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0892B-AA84-4888-8F71-D64D1D1A1008}"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1433-6DCD-43A5-9C60-A265FBCBBCB4}" type="slidenum">
              <a:rPr lang="en-US" smtClean="0"/>
              <a:t>‹#›</a:t>
            </a:fld>
            <a:endParaRPr lang="en-US"/>
          </a:p>
        </p:txBody>
      </p:sp>
    </p:spTree>
    <p:extLst>
      <p:ext uri="{BB962C8B-B14F-4D97-AF65-F5344CB8AC3E}">
        <p14:creationId xmlns:p14="http://schemas.microsoft.com/office/powerpoint/2010/main" val="3238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6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7275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905461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468370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357825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5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688" y="79767"/>
            <a:ext cx="2326605" cy="2326605"/>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274" y="413133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pic>
        <p:nvPicPr>
          <p:cNvPr id="12" name="Picture 11"/>
          <p:cNvPicPr>
            <a:picLocks noChangeAspect="1"/>
          </p:cNvPicPr>
          <p:nvPr/>
        </p:nvPicPr>
        <p:blipFill rotWithShape="1">
          <a:blip r:embed="rId10"/>
          <a:srcRect b="53723"/>
          <a:stretch/>
        </p:blipFill>
        <p:spPr>
          <a:xfrm rot="358301">
            <a:off x="2518750" y="1366959"/>
            <a:ext cx="7754784" cy="1847969"/>
          </a:xfrm>
          <a:prstGeom prst="rect">
            <a:avLst/>
          </a:prstGeom>
        </p:spPr>
      </p:pic>
      <p:grpSp>
        <p:nvGrpSpPr>
          <p:cNvPr id="4" name="Group 3"/>
          <p:cNvGrpSpPr/>
          <p:nvPr/>
        </p:nvGrpSpPr>
        <p:grpSpPr>
          <a:xfrm>
            <a:off x="2286468" y="2381702"/>
            <a:ext cx="7619062" cy="3094538"/>
            <a:chOff x="2268409" y="2462448"/>
            <a:chExt cx="7619062" cy="3094538"/>
          </a:xfrm>
        </p:grpSpPr>
        <p:pic>
          <p:nvPicPr>
            <p:cNvPr id="2" name="Picture 1"/>
            <p:cNvPicPr>
              <a:picLocks noChangeAspect="1"/>
            </p:cNvPicPr>
            <p:nvPr/>
          </p:nvPicPr>
          <p:blipFill>
            <a:blip r:embed="rId11"/>
            <a:stretch>
              <a:fillRect/>
            </a:stretch>
          </p:blipFill>
          <p:spPr>
            <a:xfrm>
              <a:off x="3767497" y="2462448"/>
              <a:ext cx="4652818" cy="1627014"/>
            </a:xfrm>
            <a:prstGeom prst="rect">
              <a:avLst/>
            </a:prstGeom>
          </p:spPr>
        </p:pic>
        <p:pic>
          <p:nvPicPr>
            <p:cNvPr id="3" name="Picture 2"/>
            <p:cNvPicPr>
              <a:picLocks noChangeAspect="1"/>
            </p:cNvPicPr>
            <p:nvPr/>
          </p:nvPicPr>
          <p:blipFill>
            <a:blip r:embed="rId12"/>
            <a:stretch>
              <a:fillRect/>
            </a:stretch>
          </p:blipFill>
          <p:spPr>
            <a:xfrm>
              <a:off x="2268409" y="3792572"/>
              <a:ext cx="7619062" cy="1764414"/>
            </a:xfrm>
            <a:prstGeom prst="rect">
              <a:avLst/>
            </a:prstGeom>
          </p:spPr>
        </p:pic>
      </p:grpSp>
      <p:pic>
        <p:nvPicPr>
          <p:cNvPr id="25" name="图片 10">
            <a:extLst>
              <a:ext uri="{FF2B5EF4-FFF2-40B4-BE49-F238E27FC236}">
                <a16:creationId xmlns:a16="http://schemas.microsoft.com/office/drawing/2014/main" id="{97D00A81-5758-C874-F684-852E0E4269A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059039" flipH="1">
            <a:off x="9146573" y="2727819"/>
            <a:ext cx="3211715" cy="3211715"/>
          </a:xfrm>
          <a:prstGeom prst="rect">
            <a:avLst/>
          </a:prstGeom>
        </p:spPr>
      </p:pic>
      <p:pic>
        <p:nvPicPr>
          <p:cNvPr id="26" name="图片 47108" descr="1-43"/>
          <p:cNvPicPr>
            <a:picLocks noChangeAspect="1"/>
          </p:cNvPicPr>
          <p:nvPr/>
        </p:nvPicPr>
        <p:blipFill>
          <a:blip r:embed="rId14"/>
          <a:stretch>
            <a:fillRect/>
          </a:stretch>
        </p:blipFill>
        <p:spPr>
          <a:xfrm>
            <a:off x="-240419" y="3581785"/>
            <a:ext cx="3886536" cy="3509352"/>
          </a:xfrm>
          <a:prstGeom prst="rect">
            <a:avLst/>
          </a:prstGeom>
          <a:noFill/>
          <a:ln w="9525">
            <a:noFill/>
          </a:ln>
        </p:spPr>
      </p:pic>
    </p:spTree>
    <p:extLst>
      <p:ext uri="{BB962C8B-B14F-4D97-AF65-F5344CB8AC3E}">
        <p14:creationId xmlns:p14="http://schemas.microsoft.com/office/powerpoint/2010/main" val="215717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grpSp>
        <p:nvGrpSpPr>
          <p:cNvPr id="2" name="Group 1"/>
          <p:cNvGrpSpPr/>
          <p:nvPr/>
        </p:nvGrpSpPr>
        <p:grpSpPr>
          <a:xfrm>
            <a:off x="4470245" y="1085850"/>
            <a:ext cx="8586907" cy="6115050"/>
            <a:chOff x="4470245" y="1085850"/>
            <a:chExt cx="8586907" cy="6115050"/>
          </a:xfrm>
        </p:grpSpPr>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245" y="1085850"/>
              <a:ext cx="8586907" cy="6115050"/>
            </a:xfrm>
            <a:prstGeom prst="rect">
              <a:avLst/>
            </a:prstGeom>
          </p:spPr>
        </p:pic>
        <p:sp>
          <p:nvSpPr>
            <p:cNvPr id="5" name="TextBox 4"/>
            <p:cNvSpPr txBox="1"/>
            <p:nvPr/>
          </p:nvSpPr>
          <p:spPr>
            <a:xfrm>
              <a:off x="6192648" y="2010338"/>
              <a:ext cx="5142099" cy="4401205"/>
            </a:xfrm>
            <a:prstGeom prst="rect">
              <a:avLst/>
            </a:prstGeom>
            <a:noFill/>
          </p:spPr>
          <p:txBody>
            <a:bodyPr wrap="square" rtlCol="0">
              <a:spAutoFit/>
            </a:bodyPr>
            <a:lstStyle/>
            <a:p>
              <a:pPr algn="just"/>
              <a:r>
                <a:rPr lang="nl-NL" sz="4000" b="1">
                  <a:solidFill>
                    <a:schemeClr val="accent2">
                      <a:lumMod val="50000"/>
                    </a:schemeClr>
                  </a:solidFill>
                  <a:latin typeface="Cambria" panose="02040503050406030204" pitchFamily="18" charset="0"/>
                  <a:ea typeface="Cambria" panose="02040503050406030204" pitchFamily="18" charset="0"/>
                </a:rPr>
                <a:t>+ Phân công thư kí ghi chép kết quả của từng thành viên</a:t>
              </a:r>
              <a:endParaRPr lang="en-US" sz="4000" b="1">
                <a:solidFill>
                  <a:schemeClr val="accent2">
                    <a:lumMod val="50000"/>
                  </a:schemeClr>
                </a:solidFill>
                <a:latin typeface="Cambria" panose="02040503050406030204" pitchFamily="18" charset="0"/>
                <a:ea typeface="Cambria" panose="02040503050406030204" pitchFamily="18" charset="0"/>
              </a:endParaRPr>
            </a:p>
            <a:p>
              <a:pPr algn="just"/>
              <a:r>
                <a:rPr lang="nl-NL" sz="4000" b="1">
                  <a:solidFill>
                    <a:schemeClr val="accent2">
                      <a:lumMod val="50000"/>
                    </a:schemeClr>
                  </a:solidFill>
                  <a:latin typeface="Cambria" panose="02040503050406030204" pitchFamily="18" charset="0"/>
                  <a:ea typeface="Cambria" panose="02040503050406030204" pitchFamily="18" charset="0"/>
                </a:rPr>
                <a:t>+ HS nêu những khó khăn và thuận lợi khi thực hiện nhiệm vụ của mình.</a:t>
              </a:r>
              <a:endParaRPr lang="en-US" sz="4000" b="1">
                <a:solidFill>
                  <a:schemeClr val="accent2">
                    <a:lumMod val="50000"/>
                  </a:schemeClr>
                </a:solidFill>
                <a:latin typeface="Cambria" panose="02040503050406030204" pitchFamily="18" charset="0"/>
                <a:ea typeface="Cambria" panose="02040503050406030204" pitchFamily="18" charset="0"/>
              </a:endParaRPr>
            </a:p>
          </p:txBody>
        </p:sp>
      </p:gr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grpSp>
        <p:nvGrpSpPr>
          <p:cNvPr id="7" name="Group 6"/>
          <p:cNvGrpSpPr/>
          <p:nvPr/>
        </p:nvGrpSpPr>
        <p:grpSpPr>
          <a:xfrm>
            <a:off x="1394753" y="290831"/>
            <a:ext cx="9595790" cy="1322798"/>
            <a:chOff x="4212772" y="465550"/>
            <a:chExt cx="6955971" cy="922254"/>
          </a:xfrm>
        </p:grpSpPr>
        <p:sp>
          <p:nvSpPr>
            <p:cNvPr id="8" name="Pentagon 7"/>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59729" y="465550"/>
              <a:ext cx="6284260" cy="836869"/>
            </a:xfrm>
            <a:prstGeom prst="rect">
              <a:avLst/>
            </a:prstGeom>
            <a:noFill/>
          </p:spPr>
          <p:txBody>
            <a:bodyPr wrap="square" rtlCol="0">
              <a:spAutoFit/>
            </a:bodyPr>
            <a:lstStyle/>
            <a:p>
              <a:pPr algn="just"/>
              <a:r>
                <a:rPr lang="nl-NL" sz="3600" b="1">
                  <a:latin typeface="Cambria" panose="02040503050406030204" pitchFamily="18" charset="0"/>
                  <a:ea typeface="Cambria" panose="02040503050406030204" pitchFamily="18" charset="0"/>
                </a:rPr>
                <a:t>Báo cáo kết quả thực hiện nhiệm vụ của từng thành viên trong nhóm:</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00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911106" y="371136"/>
              <a:ext cx="10162622" cy="1252701"/>
            </a:xfrm>
            <a:prstGeom prst="rect">
              <a:avLst/>
            </a:prstGeom>
            <a:noFill/>
          </p:spPr>
          <p:txBody>
            <a:bodyPr wrap="square" rtlCol="0">
              <a:spAutoFit/>
            </a:bodyPr>
            <a:lstStyle/>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được</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giao nhiệm vụ gì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đã</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hoàn thành xong nhiệm vụ của mình chưa?</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60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gặp</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thuận lợi hay khó khăn gì trong khi thực hiện nhiệm vụ? </a:t>
              </a:r>
            </a:p>
            <a:p>
              <a:pPr marR="0" lvl="0" algn="just" defTabSz="914400" rtl="0" eaLnBrk="1" fontAlgn="auto" latinLnBrk="0" hangingPunct="1">
                <a:spcBef>
                  <a:spcPts val="600"/>
                </a:spcBef>
                <a:spcAft>
                  <a:spcPts val="0"/>
                </a:spcAft>
                <a:buClrTx/>
                <a:buSzTx/>
                <a:tabLst/>
                <a:defRPr/>
              </a:pPr>
              <a:r>
                <a:rPr lang="en-US" sz="3600" b="1" noProof="0">
                  <a:solidFill>
                    <a:srgbClr val="002060"/>
                  </a:solidFill>
                  <a:latin typeface="Cambria" panose="02040503050406030204" pitchFamily="18" charset="0"/>
                  <a:ea typeface="Cambria" panose="02040503050406030204" pitchFamily="18" charset="0"/>
                </a:rPr>
                <a:t>- Em cần sự giúp đỡ gì từ các thành viên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5404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5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cáo những kết quả mà thư kí đã tổng hợp được.</a:t>
              </a:r>
              <a:endPar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630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862322"/>
          </a:xfrm>
          <a:prstGeom prst="rect">
            <a:avLst/>
          </a:prstGeom>
          <a:noFill/>
        </p:spPr>
        <p:txBody>
          <a:bodyPr wrap="square" rtlCol="0">
            <a:spAutoFit/>
          </a:bodyPr>
          <a:lstStyle/>
          <a:p>
            <a:pPr lvl="0" algn="just"/>
            <a:r>
              <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rPr>
              <a:t>    </a:t>
            </a:r>
            <a:r>
              <a:rPr lang="nl-NL" sz="3600" b="1">
                <a:solidFill>
                  <a:schemeClr val="accent2">
                    <a:lumMod val="50000"/>
                  </a:schemeClr>
                </a:solidFill>
                <a:latin typeface="Cambria" panose="02040503050406030204" pitchFamily="18" charset="0"/>
                <a:ea typeface="Cambria" panose="02040503050406030204" pitchFamily="18"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02381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8"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9"/>
          <a:stretch>
            <a:fillRect/>
          </a:stretch>
        </p:blipFill>
        <p:spPr>
          <a:xfrm rot="21318256">
            <a:off x="1236731" y="1110074"/>
            <a:ext cx="4109060" cy="2755631"/>
          </a:xfrm>
          <a:prstGeom prst="rect">
            <a:avLst/>
          </a:prstGeom>
        </p:spPr>
      </p:pic>
      <p:pic>
        <p:nvPicPr>
          <p:cNvPr id="13" name="Picture 12"/>
          <p:cNvPicPr>
            <a:picLocks noChangeAspect="1"/>
          </p:cNvPicPr>
          <p:nvPr/>
        </p:nvPicPr>
        <p:blipFill>
          <a:blip r:embed="rId10"/>
          <a:stretch>
            <a:fillRect/>
          </a:stretch>
        </p:blipFill>
        <p:spPr>
          <a:xfrm>
            <a:off x="1834974" y="2630401"/>
            <a:ext cx="8371122" cy="3022680"/>
          </a:xfrm>
          <a:prstGeom prst="rect">
            <a:avLst/>
          </a:prstGeom>
        </p:spPr>
      </p:pic>
    </p:spTree>
    <p:extLst>
      <p:ext uri="{BB962C8B-B14F-4D97-AF65-F5344CB8AC3E}">
        <p14:creationId xmlns:p14="http://schemas.microsoft.com/office/powerpoint/2010/main" val="213555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14"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6" name="图片 21">
            <a:extLst>
              <a:ext uri="{FF2B5EF4-FFF2-40B4-BE49-F238E27FC236}">
                <a16:creationId xmlns:a16="http://schemas.microsoft.com/office/drawing/2014/main" id="{11383293-C77C-9648-97C9-A5D9D40447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99683" y="2719999"/>
            <a:ext cx="2613462" cy="4152900"/>
          </a:xfrm>
          <a:prstGeom prst="rect">
            <a:avLst/>
          </a:prstGeom>
        </p:spPr>
      </p:pic>
      <p:pic>
        <p:nvPicPr>
          <p:cNvPr id="17" name="图片 17">
            <a:extLst>
              <a:ext uri="{FF2B5EF4-FFF2-40B4-BE49-F238E27FC236}">
                <a16:creationId xmlns:a16="http://schemas.microsoft.com/office/drawing/2014/main" id="{ACA7C86E-E886-D892-A6DB-6E7AD9F7923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19" y="4148614"/>
            <a:ext cx="2678942" cy="2724285"/>
          </a:xfrm>
          <a:prstGeom prst="rect">
            <a:avLst/>
          </a:prstGeom>
        </p:spPr>
      </p:pic>
      <p:pic>
        <p:nvPicPr>
          <p:cNvPr id="9" name="Picture 8"/>
          <p:cNvPicPr>
            <a:picLocks noChangeAspect="1"/>
          </p:cNvPicPr>
          <p:nvPr/>
        </p:nvPicPr>
        <p:blipFill>
          <a:blip r:embed="rId8"/>
          <a:stretch>
            <a:fillRect/>
          </a:stretch>
        </p:blipFill>
        <p:spPr>
          <a:xfrm>
            <a:off x="1778237" y="2037790"/>
            <a:ext cx="8352244" cy="3103133"/>
          </a:xfrm>
          <a:prstGeom prst="rect">
            <a:avLst/>
          </a:prstGeom>
        </p:spPr>
      </p:pic>
    </p:spTree>
    <p:extLst>
      <p:ext uri="{BB962C8B-B14F-4D97-AF65-F5344CB8AC3E}">
        <p14:creationId xmlns:p14="http://schemas.microsoft.com/office/powerpoint/2010/main" val="27928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6947" y="146708"/>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YÊ</a:t>
              </a:r>
              <a:r>
                <a:rPr lang="en-US" sz="4000" b="1">
                  <a:solidFill>
                    <a:srgbClr val="002060"/>
                  </a:solidFill>
                  <a:latin typeface="Cambria" panose="02040503050406030204" pitchFamily="18" charset="0"/>
                  <a:ea typeface="Cambria" panose="02040503050406030204" pitchFamily="18" charset="0"/>
                </a:rPr>
                <a:t>U CẦU</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874374" y="460372"/>
              <a:ext cx="10162622" cy="1064566"/>
            </a:xfrm>
            <a:prstGeom prst="rect">
              <a:avLst/>
            </a:prstGeom>
            <a:noFill/>
          </p:spPr>
          <p:txBody>
            <a:bodyPr wrap="square" rtlCol="0">
              <a:spAutoFit/>
            </a:bodyPr>
            <a:lstStyle/>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Phân công thư ký tính thời gian thực hiện kế hoạch giới thiệu sách và ghi chép những vấn đề gặp phải trong quá trình thực hiện kế hoạch.</a:t>
              </a:r>
              <a:endParaRPr lang="en-US" sz="3600" b="1">
                <a:solidFill>
                  <a:srgbClr val="0070C0"/>
                </a:solidFill>
                <a:latin typeface="Cambria" panose="02040503050406030204" pitchFamily="18" charset="0"/>
                <a:ea typeface="Cambria" panose="02040503050406030204" pitchFamily="18" charset="0"/>
              </a:endParaRPr>
            </a:p>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Chuẩn bị và sắp xếp các đồ dùng, đạo cụ, trang phục cần sử dụng cho hoạt động giới thiệu sách của nhóm.</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25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Tiếp</a:t>
            </a:r>
            <a:r>
              <a:rPr kumimoji="0" lang="en-US" alt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tục luyện tập tiết mục giới thiệu sách.</a:t>
            </a:r>
            <a:endPar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Chuẩn bị tiết</a:t>
            </a:r>
            <a:r>
              <a:rPr kumimoji="0" lang="en-US" sz="36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mục giới thiệu sách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tiết Sinh hoạt lớp.</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775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Tree>
    <p:extLst>
      <p:ext uri="{BB962C8B-B14F-4D97-AF65-F5344CB8AC3E}">
        <p14:creationId xmlns:p14="http://schemas.microsoft.com/office/powerpoint/2010/main" val="1155437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đặc thù:</a:t>
            </a:r>
          </a:p>
          <a:p>
            <a:r>
              <a:rPr lang="nl-NL" sz="3200" b="1">
                <a:solidFill>
                  <a:schemeClr val="accent3">
                    <a:lumMod val="50000"/>
                  </a:schemeClr>
                </a:solidFill>
                <a:latin typeface="Cambria" panose="02040503050406030204" pitchFamily="18" charset="0"/>
                <a:ea typeface="Cambria" panose="02040503050406030204" pitchFamily="18" charset="0"/>
              </a:rPr>
              <a:t>- </a:t>
            </a:r>
            <a:r>
              <a:rPr lang="en-US" sz="3200" b="1">
                <a:solidFill>
                  <a:schemeClr val="accent3">
                    <a:lumMod val="50000"/>
                  </a:schemeClr>
                </a:solidFill>
                <a:latin typeface="Cambria" panose="02040503050406030204" pitchFamily="18" charset="0"/>
                <a:ea typeface="Cambria" panose="02040503050406030204" pitchFamily="18" charset="0"/>
              </a:rPr>
              <a:t>Học sinh chủ động thực hiện nhiệm vụ giới thiệu sách theo kế hoạch.</a:t>
            </a:r>
          </a:p>
          <a:p>
            <a:r>
              <a:rPr lang="en-US" sz="3200" b="1">
                <a:solidFill>
                  <a:schemeClr val="accent3">
                    <a:lumMod val="50000"/>
                  </a:schemeClr>
                </a:solidFill>
                <a:latin typeface="Cambria" panose="02040503050406030204" pitchFamily="18" charset="0"/>
                <a:ea typeface="Cambria" panose="02040503050406030204" pitchFamily="18" charset="0"/>
              </a:rPr>
              <a:t>- Rèn luyện và phát triển kĩ năng nghe – nói góp phần phát triển năng lực ngôn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chung: giao tiếp và hợp tác, tự giải quyết vấn đề và sáng tạo, tự chủ và tự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Phẩm chất: 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7793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13" name="Picture 12"/>
          <p:cNvPicPr>
            <a:picLocks noChangeAspect="1"/>
          </p:cNvPicPr>
          <p:nvPr/>
        </p:nvPicPr>
        <p:blipFill>
          <a:blip r:embed="rId5"/>
          <a:stretch>
            <a:fillRect/>
          </a:stretch>
        </p:blipFill>
        <p:spPr>
          <a:xfrm>
            <a:off x="2743300" y="2592220"/>
            <a:ext cx="7095814" cy="1668450"/>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9070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descr="C:\Users\Am'be'r\Desktop\千库网_弹奏尤克里里的小女生_元素编号12279769.png千库网_弹奏尤克里里的小女生_元素编号12279769"/>
          <p:cNvPicPr>
            <a:picLocks noChangeAspect="1"/>
          </p:cNvPicPr>
          <p:nvPr/>
        </p:nvPicPr>
        <p:blipFill>
          <a:blip r:embed="rId2"/>
          <a:srcRect/>
          <a:stretch>
            <a:fillRect/>
          </a:stretch>
        </p:blipFill>
        <p:spPr>
          <a:xfrm>
            <a:off x="-389966" y="2084293"/>
            <a:ext cx="4538195" cy="4538195"/>
          </a:xfrm>
          <a:prstGeom prst="rect">
            <a:avLst/>
          </a:prstGeom>
          <a:effectLst>
            <a:outerShdw blurRad="88900" dist="1270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2791153" y="541926"/>
            <a:ext cx="9400847" cy="5962405"/>
          </a:xfrm>
          <a:prstGeom prst="rect">
            <a:avLst/>
          </a:prstGeom>
        </p:spPr>
      </p:pic>
    </p:spTree>
    <p:extLst>
      <p:ext uri="{BB962C8B-B14F-4D97-AF65-F5344CB8AC3E}">
        <p14:creationId xmlns:p14="http://schemas.microsoft.com/office/powerpoint/2010/main" val="9187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Piano Chill - Những Bản Nhạc Piano Nhẹ Nhàng Giúp Bạn Học Bài Tốt Hơn _ 1Hour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48717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97D00A81-5758-C874-F684-852E0E4269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1383390"/>
            <a:ext cx="5319279" cy="5319279"/>
          </a:xfrm>
          <a:prstGeom prst="rect">
            <a:avLst/>
          </a:prstGeom>
        </p:spPr>
      </p:pic>
      <p:grpSp>
        <p:nvGrpSpPr>
          <p:cNvPr id="5" name="Group 4"/>
          <p:cNvGrpSpPr/>
          <p:nvPr/>
        </p:nvGrpSpPr>
        <p:grpSpPr>
          <a:xfrm>
            <a:off x="3948894" y="-544007"/>
            <a:ext cx="7629023" cy="6875987"/>
            <a:chOff x="3948894" y="-544007"/>
            <a:chExt cx="7629023" cy="687598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948894" y="-544007"/>
              <a:ext cx="7629023" cy="6875987"/>
            </a:xfrm>
            <a:prstGeom prst="rect">
              <a:avLst/>
            </a:prstGeom>
          </p:spPr>
        </p:pic>
        <p:sp>
          <p:nvSpPr>
            <p:cNvPr id="4" name="TextBox 3"/>
            <p:cNvSpPr txBox="1"/>
            <p:nvPr/>
          </p:nvSpPr>
          <p:spPr>
            <a:xfrm>
              <a:off x="5862917" y="2018619"/>
              <a:ext cx="4450977" cy="2123658"/>
            </a:xfrm>
            <a:prstGeom prst="rect">
              <a:avLst/>
            </a:prstGeom>
            <a:noFill/>
          </p:spPr>
          <p:txBody>
            <a:bodyPr wrap="square" rtlCol="0">
              <a:spAutoFit/>
            </a:bodyPr>
            <a:lstStyle/>
            <a:p>
              <a:pPr algn="ctr"/>
              <a:r>
                <a:rPr lang="nl-NL" sz="4400" b="1" dirty="0">
                  <a:solidFill>
                    <a:srgbClr val="002060"/>
                  </a:solidFill>
                  <a:latin typeface="Cambria" panose="02040503050406030204" pitchFamily="18" charset="0"/>
                  <a:ea typeface="Cambria" panose="02040503050406030204" pitchFamily="18" charset="0"/>
                </a:rPr>
                <a:t>Qua hoạt động, em cảm thấy thế nào?</a:t>
              </a:r>
              <a:endParaRPr lang="en-US" sz="4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6616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0" y="81157"/>
            <a:ext cx="12192001" cy="6863107"/>
          </a:xfrm>
          <a:prstGeom prst="rect">
            <a:avLst/>
          </a:prstGeom>
        </p:spPr>
      </p:pic>
      <p:pic>
        <p:nvPicPr>
          <p:cNvPr id="6"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8" name="Group 7"/>
          <p:cNvGrpSpPr/>
          <p:nvPr/>
        </p:nvGrpSpPr>
        <p:grpSpPr>
          <a:xfrm>
            <a:off x="1460274" y="1086192"/>
            <a:ext cx="9093426" cy="5149028"/>
            <a:chOff x="1460274" y="1086192"/>
            <a:chExt cx="9093426" cy="5149028"/>
          </a:xfrm>
        </p:grpSpPr>
        <p:pic>
          <p:nvPicPr>
            <p:cNvPr id="5" name="图片 3075" descr="5"/>
            <p:cNvPicPr>
              <a:picLocks noChangeAspect="1"/>
            </p:cNvPicPr>
            <p:nvPr/>
          </p:nvPicPr>
          <p:blipFill>
            <a:blip r:embed="rId4"/>
            <a:stretch>
              <a:fillRect/>
            </a:stretch>
          </p:blipFill>
          <p:spPr>
            <a:xfrm>
              <a:off x="1460274" y="1086192"/>
              <a:ext cx="9093426" cy="5149028"/>
            </a:xfrm>
            <a:prstGeom prst="rect">
              <a:avLst/>
            </a:prstGeom>
            <a:noFill/>
            <a:ln w="9525">
              <a:noFill/>
            </a:ln>
          </p:spPr>
        </p:pic>
        <p:sp>
          <p:nvSpPr>
            <p:cNvPr id="7" name="TextBox 6"/>
            <p:cNvSpPr txBox="1"/>
            <p:nvPr/>
          </p:nvSpPr>
          <p:spPr>
            <a:xfrm>
              <a:off x="2724150" y="1676400"/>
              <a:ext cx="7334250" cy="3970318"/>
            </a:xfrm>
            <a:prstGeom prst="rect">
              <a:avLst/>
            </a:prstGeom>
            <a:noFill/>
          </p:spPr>
          <p:txBody>
            <a:bodyPr wrap="square" rtlCol="0">
              <a:spAutoFit/>
            </a:bodyPr>
            <a:lstStyle/>
            <a:p>
              <a:pPr algn="just"/>
              <a:r>
                <a:rPr lang="nl-NL" sz="3600" dirty="0">
                  <a:solidFill>
                    <a:schemeClr val="accent4">
                      <a:lumMod val="50000"/>
                    </a:schemeClr>
                  </a:solidFill>
                  <a:latin typeface="Cambria" panose="02040503050406030204" pitchFamily="18" charset="0"/>
                  <a:ea typeface="Cambria" panose="02040503050406030204" pitchFamily="18" charset="0"/>
                </a:rPr>
                <a:t>Trong quá trình đọc sách hay học tập, việc thư giãn và thả lỏng cơ thể sẽ giúp tinh thần thoải mái, cơ thể khỏe khoắn để làm việc được hiệu quả hơn. Bên cạnh đó, việc tập thể dục cho mắt giúp mắt được thư giãn cũng quan trọng không kém.</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8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7" name="Picture 16"/>
          <p:cNvPicPr>
            <a:picLocks noChangeAspect="1"/>
          </p:cNvPicPr>
          <p:nvPr/>
        </p:nvPicPr>
        <p:blipFill>
          <a:blip r:embed="rId7"/>
          <a:stretch>
            <a:fillRect/>
          </a:stretch>
        </p:blipFill>
        <p:spPr>
          <a:xfrm>
            <a:off x="2222281" y="2547670"/>
            <a:ext cx="7747435" cy="1631883"/>
          </a:xfrm>
          <a:prstGeom prst="rect">
            <a:avLst/>
          </a:prstGeom>
        </p:spPr>
      </p:pic>
    </p:spTree>
    <p:extLst>
      <p:ext uri="{BB962C8B-B14F-4D97-AF65-F5344CB8AC3E}">
        <p14:creationId xmlns:p14="http://schemas.microsoft.com/office/powerpoint/2010/main" val="11543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pic>
        <p:nvPicPr>
          <p:cNvPr id="14"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10"/>
          <a:stretch>
            <a:fillRect/>
          </a:stretch>
        </p:blipFill>
        <p:spPr>
          <a:xfrm>
            <a:off x="2373284" y="2494718"/>
            <a:ext cx="7495346" cy="3322544"/>
          </a:xfrm>
          <a:prstGeom prst="rect">
            <a:avLst/>
          </a:prstGeom>
        </p:spPr>
      </p:pic>
    </p:spTree>
    <p:extLst>
      <p:ext uri="{BB962C8B-B14F-4D97-AF65-F5344CB8AC3E}">
        <p14:creationId xmlns:p14="http://schemas.microsoft.com/office/powerpoint/2010/main" val="297926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406</Words>
  <Application>Microsoft Office PowerPoint</Application>
  <PresentationFormat>Widescreen</PresentationFormat>
  <Paragraphs>30</Paragraphs>
  <Slides>18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#9Slide07 HoneyCream</vt:lpstr>
      <vt:lpstr>Arial</vt:lpstr>
      <vt:lpstr>Calibri</vt:lpstr>
      <vt:lpstr>Cambria</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18</cp:revision>
  <dcterms:created xsi:type="dcterms:W3CDTF">2023-10-28T12:22:10Z</dcterms:created>
  <dcterms:modified xsi:type="dcterms:W3CDTF">2024-05-29T18:04:44Z</dcterms:modified>
</cp:coreProperties>
</file>