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26"/>
  </p:notesMasterIdLst>
  <p:sldIdLst>
    <p:sldId id="257" r:id="rId3"/>
    <p:sldId id="258" r:id="rId4"/>
    <p:sldId id="260" r:id="rId5"/>
    <p:sldId id="333" r:id="rId6"/>
    <p:sldId id="334" r:id="rId7"/>
    <p:sldId id="336" r:id="rId8"/>
    <p:sldId id="335" r:id="rId9"/>
    <p:sldId id="287" r:id="rId10"/>
    <p:sldId id="290" r:id="rId11"/>
    <p:sldId id="291" r:id="rId12"/>
    <p:sldId id="337" r:id="rId13"/>
    <p:sldId id="289" r:id="rId14"/>
    <p:sldId id="298" r:id="rId15"/>
    <p:sldId id="300" r:id="rId16"/>
    <p:sldId id="338" r:id="rId17"/>
    <p:sldId id="302" r:id="rId18"/>
    <p:sldId id="317" r:id="rId19"/>
    <p:sldId id="339" r:id="rId20"/>
    <p:sldId id="340" r:id="rId21"/>
    <p:sldId id="342" r:id="rId22"/>
    <p:sldId id="322" r:id="rId23"/>
    <p:sldId id="325" r:id="rId24"/>
    <p:sldId id="32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99ppt" initials="9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952"/>
    <a:srgbClr val="FFBA1D"/>
    <a:srgbClr val="65A1C2"/>
    <a:srgbClr val="FE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4660"/>
  </p:normalViewPr>
  <p:slideViewPr>
    <p:cSldViewPr snapToGrid="0">
      <p:cViewPr>
        <p:scale>
          <a:sx n="53" d="100"/>
          <a:sy n="53" d="100"/>
        </p:scale>
        <p:origin x="2006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27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6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5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0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6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9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4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7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8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1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5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3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slide" Target="slide5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slide" Target="slide7.xml"/><Relationship Id="rId5" Type="http://schemas.openxmlformats.org/officeDocument/2006/relationships/image" Target="../media/image25.png"/><Relationship Id="rId15" Type="http://schemas.microsoft.com/office/2007/relationships/hdphoto" Target="../media/hdphoto1.wdp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image" Target="../media/image23.jp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23.jpg"/><Relationship Id="rId12" Type="http://schemas.openxmlformats.org/officeDocument/2006/relationships/image" Target="../media/image37.pn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23.jpg"/><Relationship Id="rId12" Type="http://schemas.openxmlformats.org/officeDocument/2006/relationships/image" Target="../media/image37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 rot="344791">
            <a:off x="3474736" y="918835"/>
            <a:ext cx="7856631" cy="4737184"/>
          </a:xfrm>
          <a:prstGeom prst="rect">
            <a:avLst/>
          </a:prstGeom>
          <a:solidFill>
            <a:srgbClr val="FE8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506366"/>
            <a:ext cx="1727420" cy="109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60" y="668911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395" y="2046962"/>
            <a:ext cx="8360922" cy="3457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5363" y="62902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506" y="733962"/>
            <a:ext cx="9610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200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9649" y="2409084"/>
            <a:ext cx="94031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1225" y="3164643"/>
            <a:ext cx="59862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4500" dirty="0"/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" y="269316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73752" y="60606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6220" y="876935"/>
            <a:ext cx="2184400" cy="13887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9650" y="760494"/>
            <a:ext cx="79959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 bốt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9650" y="2283404"/>
            <a:ext cx="9403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8835" y="3077223"/>
            <a:ext cx="82032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44" y="3495073"/>
            <a:ext cx="2495626" cy="2707233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36" y="4280712"/>
            <a:ext cx="4605020" cy="19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3749076"/>
            <a:ext cx="4755515" cy="2971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746" y="481794"/>
            <a:ext cx="108077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bạn.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839" y="1158902"/>
            <a:ext cx="109767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5839" y="1882067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(45 000 + 75 000) + 25 000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342" y="2401972"/>
            <a:ext cx="598626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120 000 + 25 000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endParaRPr lang="en-US" sz="3500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907039"/>
            <a:ext cx="940319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 +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75 000 + 25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000)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5810" y="2470140"/>
            <a:ext cx="82032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45 000 + 100 000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145 000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971858" y="2011716"/>
            <a:ext cx="0" cy="17373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25" y="3738214"/>
            <a:ext cx="5927288" cy="246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0200" y="533401"/>
            <a:ext cx="11287399" cy="5713776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80252"/>
              </p:ext>
            </p:extLst>
          </p:nvPr>
        </p:nvGraphicFramePr>
        <p:xfrm>
          <a:off x="0" y="1407295"/>
          <a:ext cx="12235631" cy="3664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147469651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86244164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19499744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632176930"/>
                    </a:ext>
                  </a:extLst>
                </a:gridCol>
                <a:gridCol w="3917131">
                  <a:extLst>
                    <a:ext uri="{9D8B030D-6E8A-4147-A177-3AD203B41FA5}">
                      <a16:colId xmlns:a16="http://schemas.microsoft.com/office/drawing/2014/main" val="745255192"/>
                    </a:ext>
                  </a:extLst>
                </a:gridCol>
              </a:tblGrid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(a+b) +c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a+ (b+c)</a:t>
                      </a:r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11944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800231"/>
                  </a:ext>
                </a:extLst>
              </a:tr>
              <a:tr h="1221486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7339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8135" y="5038750"/>
            <a:ext cx="103050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hai biểu thức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(a+b) +c và a+ (b+c) luôn bằng nhau.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0509" y="3907222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9" descr="0b82e659d36695b0db7f3074aee8e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371" y="5227778"/>
            <a:ext cx="3285855" cy="2292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2031" y="2619004"/>
            <a:ext cx="400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6+ (4+8) = 6+  12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=18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841" y="2573366"/>
            <a:ext cx="4295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(6+ 4) + 8 = 10 +  8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=18  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7188" y="3893386"/>
            <a:ext cx="429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39 + (18+82) = 39 + 100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= 139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13" y="742758"/>
            <a:ext cx="1170211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và so sánh kết quả của hai biểu thức trong bảng:</a:t>
            </a:r>
            <a:endParaRPr lang="en-US" sz="3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3898" y="49753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615f9a6bf40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32" y="2962710"/>
            <a:ext cx="4594225" cy="4521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724"/>
            <a:ext cx="1958827" cy="39143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3898" y="1700511"/>
            <a:ext cx="9234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2543" y="3743001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= a + (b + c) 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97" y="889127"/>
            <a:ext cx="7926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40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chất kết hợp của phép cộng.</a:t>
            </a:r>
            <a:endParaRPr lang="en-US" sz="4000" b="1" dirty="0">
              <a:solidFill>
                <a:srgbClr val="FD495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9" y="13189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9405" y="322972"/>
            <a:ext cx="11563300" cy="592519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339" y="2997172"/>
            <a:ext cx="1958827" cy="3914339"/>
          </a:xfrm>
          <a:prstGeom prst="rect">
            <a:avLst/>
          </a:prstGeom>
        </p:spPr>
      </p:pic>
      <p:pic>
        <p:nvPicPr>
          <p:cNvPr id="7" name="图片 6" descr="61af0faad64f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46" y="3074217"/>
            <a:ext cx="4755515" cy="2971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3850" y="465453"/>
            <a:ext cx="10584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2 cách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làm,</a:t>
            </a:r>
            <a:r>
              <a:rPr lang="pt-B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làm nào thuận tiện hơn, nhanh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96000" y="1542671"/>
            <a:ext cx="0" cy="20116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08" y="4502019"/>
            <a:ext cx="5927288" cy="2469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039" y="2796456"/>
            <a:ext cx="5406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này nhanh </a:t>
            </a:r>
            <a:r>
              <a:rPr lang="pt-BR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vì nhóm thành tổng của 2 số là số tròn trăm nghìn, thuận tiện cho việc tính </a:t>
            </a:r>
            <a:r>
              <a:rPr lang="vi-VN" sz="3200" b="1" dirty="0">
                <a:solidFill>
                  <a:srgbClr val="FD49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toán.</a:t>
            </a:r>
            <a:endParaRPr lang="en-US" sz="3200" b="1" dirty="0">
              <a:solidFill>
                <a:srgbClr val="FD49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850" y="1749071"/>
            <a:ext cx="502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(39+ 18) + 82 = 57 + 82 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139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4205" y="1735774"/>
            <a:ext cx="5447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39 + (18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82) = 39 + 100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139</a:t>
            </a:r>
          </a:p>
        </p:txBody>
      </p:sp>
    </p:spTree>
    <p:extLst>
      <p:ext uri="{BB962C8B-B14F-4D97-AF65-F5344CB8AC3E}">
        <p14:creationId xmlns:p14="http://schemas.microsoft.com/office/powerpoint/2010/main" val="28226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84" y="3851560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" y="567858"/>
            <a:ext cx="10467956" cy="4979407"/>
          </a:xfrm>
          <a:prstGeom prst="rect">
            <a:avLst/>
          </a:prstGeom>
        </p:spPr>
      </p:pic>
      <p:pic>
        <p:nvPicPr>
          <p:cNvPr id="10" name="图片 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9663" y="2685448"/>
            <a:ext cx="3235434" cy="439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87898" y="6965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0266" y="720117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1651692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6503" y="1943703"/>
            <a:ext cx="42210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+ 207 + 3 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6941938" y="1657711"/>
            <a:ext cx="4408632" cy="1277994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2309" y="1928280"/>
            <a:ext cx="44678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027771" y="3652146"/>
            <a:ext cx="4220501" cy="136356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9058" y="3821879"/>
            <a:ext cx="405591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+ 99 + 340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977288" y="3652146"/>
            <a:ext cx="5768641" cy="142478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2122" y="397566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3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</a:t>
            </a: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pt-BR" sz="4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75" y="4868440"/>
            <a:ext cx="5090604" cy="2120726"/>
          </a:xfrm>
          <a:prstGeom prst="rect">
            <a:avLst/>
          </a:prstGeom>
        </p:spPr>
      </p:pic>
      <p:pic>
        <p:nvPicPr>
          <p:cNvPr id="27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292" y="2750327"/>
            <a:ext cx="87091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68 + 207 + 3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(207 + 3)</a:t>
            </a:r>
          </a:p>
          <a:p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+ 210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        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278</a:t>
            </a:r>
          </a:p>
          <a:p>
            <a:br>
              <a:rPr lang="pt-BR" dirty="0"/>
            </a:br>
            <a:br>
              <a:rPr lang="pt-BR" dirty="0"/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9" y="-734793"/>
            <a:ext cx="11885046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03667" y="2700630"/>
            <a:ext cx="870910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+ 159 + 75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(25 + 75) + 159</a:t>
            </a:r>
          </a:p>
          <a:p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+ 159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pt-BR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259</a:t>
            </a:r>
          </a:p>
          <a:p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8" y="4179933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1" y="5015709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5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81" y="5029711"/>
            <a:ext cx="3454400" cy="19995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668" y="-768866"/>
            <a:ext cx="6542419" cy="28941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6897" y="1213735"/>
            <a:ext cx="84808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giải quyết vấn đề, năng lực giao tiếp toán học thông qua làm các bài tập.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kĩ năng hợp tác và giao tiếp, rèn tính cẩn thận.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133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31520" y="220544"/>
            <a:ext cx="11145962" cy="610686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84240" y="199748"/>
            <a:ext cx="6691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图片 9" descr="d3742103aa205ac1d90cd3583763ef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1" y="-744418"/>
            <a:ext cx="12359257" cy="94157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26788" y="2808475"/>
            <a:ext cx="870910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372 + 290 + 10 + 28 = (372 + 28) + (290 + 10)</a:t>
            </a:r>
          </a:p>
          <a:p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         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400 + 300 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700</a:t>
            </a:r>
          </a:p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4" y="4242267"/>
            <a:ext cx="5090604" cy="2120726"/>
          </a:xfrm>
          <a:prstGeom prst="rect">
            <a:avLst/>
          </a:prstGeom>
        </p:spPr>
      </p:pic>
      <p:pic>
        <p:nvPicPr>
          <p:cNvPr id="3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455" y="4250840"/>
            <a:ext cx="1959081" cy="2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4582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37813" y="763180"/>
            <a:ext cx="10778294" cy="273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>
                <a:schemeClr val="tx2"/>
              </a:buClr>
              <a:buSzPct val="90000"/>
              <a:buNone/>
            </a:pP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+ c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1 975, b = 1 991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= 2 025.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zh-CN" altLang="en-US" sz="1800" dirty="0">
              <a:solidFill>
                <a:srgbClr val="002060"/>
              </a:solidFill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4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56" y="2348564"/>
            <a:ext cx="8470557" cy="342625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73507" y="2712443"/>
            <a:ext cx="1016167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 a = 1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975, b = 1 991 và c = 2 025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 + 2 025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(1 975 + 2 025)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4 000 + 1 991</a:t>
            </a:r>
          </a:p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pt-BR" sz="3500" b="1" dirty="0">
                <a:latin typeface="Cambria" panose="02040503050406030204" pitchFamily="18" charset="0"/>
                <a:ea typeface="Cambria" panose="02040503050406030204" pitchFamily="18" charset="0"/>
              </a:rPr>
              <a:t>= 5 991</a:t>
            </a:r>
          </a:p>
          <a:p>
            <a:endParaRPr lang="en-US" dirty="0"/>
          </a:p>
        </p:txBody>
      </p:sp>
      <p:pic>
        <p:nvPicPr>
          <p:cNvPr id="16" name="图片 6" descr="包图网_19766793父亲与儿子读书父亲节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199" y="2332985"/>
            <a:ext cx="50292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888" y="906154"/>
            <a:ext cx="8339071" cy="4665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3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42" y="684450"/>
            <a:ext cx="9925958" cy="485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9" y="2047340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5" y="1695585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2023" y="277284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8" y="6389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93" y="5253488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1552" y="4980496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1645" y="5057202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20389" y="138073"/>
                <a:ext cx="6297845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Điền vào chỗ trống: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m+ n = n+...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20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62" name="Heart 6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6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6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3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7"/>
            <a:chOff x="568413" y="71646"/>
            <a:chExt cx="11429706" cy="1913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0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18715" y="227062"/>
                <a:ext cx="7036315" cy="1150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So sánh:</a:t>
                </a:r>
              </a:p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13 598 + 58 090 .... 58 090 + 13 598 </a:t>
                </a:r>
                <a:endPara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42466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&gt;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5158"/>
              <a:ext cx="9359358" cy="1133415"/>
              <a:chOff x="335021" y="21983"/>
              <a:chExt cx="8572280" cy="155530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81803" y="21983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=</a:t>
                </a:r>
                <a:r>
                  <a:rPr kumimoji="0" lang="vi-VN" sz="6000" b="1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358729"/>
            <a:chOff x="1407464" y="5025851"/>
            <a:chExt cx="9359358" cy="13587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4848" y="158018"/>
                <a:ext cx="7036315" cy="139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&lt;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6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8" name="Heart 67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7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09353" y="352905"/>
                <a:ext cx="6655040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Cho biểu thức 28 264 + 76 098 biểu thức nào sau đây có giá trị bằng biểu thức đã cho?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28 264 + 76 089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38640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76 098 + 28 264 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941995"/>
            <a:chOff x="1407464" y="5092254"/>
            <a:chExt cx="9359358" cy="19419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781766"/>
              <a:chOff x="335021" y="23792"/>
              <a:chExt cx="8572280" cy="24449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2153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76 089+ 28 264 </a:t>
                </a:r>
                <a:endParaRPr lang="en-US" sz="48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6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5" name="Heart 64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1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2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3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3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4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5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9" y="2266620"/>
            <a:ext cx="3597910" cy="4156075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129" y="526109"/>
            <a:ext cx="7491262" cy="594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184" y="1744320"/>
            <a:ext cx="8231560" cy="417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6" y="0"/>
            <a:ext cx="8369981" cy="636270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207278"/>
            <a:ext cx="3962400" cy="16507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899467">
            <a:off x="2636797" y="993022"/>
            <a:ext cx="1170827" cy="165849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808640">
            <a:off x="2696669" y="1009273"/>
            <a:ext cx="14394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dứa 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45000 </a:t>
            </a:r>
            <a:r>
              <a:rPr lang="en-US" sz="14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1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nho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75000 đồng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sấu dầm</a:t>
            </a:r>
          </a:p>
          <a:p>
            <a:r>
              <a:rPr lang="vi-VN" sz="1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 đồng</a:t>
            </a:r>
          </a:p>
          <a:p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1096</Words>
  <Application>Microsoft Office PowerPoint</Application>
  <PresentationFormat>Widescreen</PresentationFormat>
  <Paragraphs>111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#9Slide05 Aphrodite Pro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字魂58号-创中黑</vt:lpstr>
      <vt:lpstr>字魂95号-手刻宋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MANG NON</dc:creator>
  <cp:keywords>MĂNG NON TEAM</cp:keywords>
  <cp:lastModifiedBy>Admin</cp:lastModifiedBy>
  <cp:revision>53</cp:revision>
  <dcterms:created xsi:type="dcterms:W3CDTF">2022-01-21T08:54:00Z</dcterms:created>
  <dcterms:modified xsi:type="dcterms:W3CDTF">2024-05-29T17:52:18Z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5561435B722E4CDB99CB67086831DAD7</vt:lpwstr>
  </property>
  <property fmtid="{D5CDD505-2E9C-101B-9397-08002B2CF9AE}" pid="3" name="KSOProductBuildVer">
    <vt:lpwstr>2052-11.1.0.11294</vt:lpwstr>
  </property>
</Properties>
</file>