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4" r:id="rId4"/>
    <p:sldMasterId id="2147483676" r:id="rId5"/>
    <p:sldMasterId id="2147483678" r:id="rId6"/>
    <p:sldMasterId id="2147483680" r:id="rId7"/>
  </p:sldMasterIdLst>
  <p:notesMasterIdLst>
    <p:notesMasterId r:id="rId35"/>
  </p:notesMasterIdLst>
  <p:sldIdLst>
    <p:sldId id="264" r:id="rId8"/>
    <p:sldId id="290" r:id="rId9"/>
    <p:sldId id="291" r:id="rId10"/>
    <p:sldId id="292" r:id="rId11"/>
    <p:sldId id="293" r:id="rId12"/>
    <p:sldId id="294" r:id="rId13"/>
    <p:sldId id="257" r:id="rId14"/>
    <p:sldId id="258" r:id="rId15"/>
    <p:sldId id="263" r:id="rId16"/>
    <p:sldId id="268" r:id="rId17"/>
    <p:sldId id="269" r:id="rId18"/>
    <p:sldId id="298" r:id="rId19"/>
    <p:sldId id="287" r:id="rId20"/>
    <p:sldId id="296" r:id="rId21"/>
    <p:sldId id="270" r:id="rId22"/>
    <p:sldId id="267" r:id="rId23"/>
    <p:sldId id="299" r:id="rId24"/>
    <p:sldId id="273" r:id="rId25"/>
    <p:sldId id="280" r:id="rId26"/>
    <p:sldId id="271" r:id="rId27"/>
    <p:sldId id="301" r:id="rId28"/>
    <p:sldId id="302" r:id="rId29"/>
    <p:sldId id="303" r:id="rId30"/>
    <p:sldId id="272" r:id="rId31"/>
    <p:sldId id="304"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542" autoAdjust="0"/>
  </p:normalViewPr>
  <p:slideViewPr>
    <p:cSldViewPr snapToGrid="0">
      <p:cViewPr>
        <p:scale>
          <a:sx n="34" d="100"/>
          <a:sy n="34" d="100"/>
        </p:scale>
        <p:origin x="2578" y="8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16</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17</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18</a:t>
            </a:fld>
            <a:endParaRPr lang="en-US"/>
          </a:p>
        </p:txBody>
      </p:sp>
    </p:spTree>
    <p:extLst>
      <p:ext uri="{BB962C8B-B14F-4D97-AF65-F5344CB8AC3E}">
        <p14:creationId xmlns:p14="http://schemas.microsoft.com/office/powerpoint/2010/main" val="3990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20</a:t>
            </a:fld>
            <a:endParaRPr lang="en-US"/>
          </a:p>
        </p:txBody>
      </p:sp>
    </p:spTree>
    <p:extLst>
      <p:ext uri="{BB962C8B-B14F-4D97-AF65-F5344CB8AC3E}">
        <p14:creationId xmlns:p14="http://schemas.microsoft.com/office/powerpoint/2010/main" val="311453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21</a:t>
            </a:fld>
            <a:endParaRPr lang="en-US"/>
          </a:p>
        </p:txBody>
      </p:sp>
    </p:spTree>
    <p:extLst>
      <p:ext uri="{BB962C8B-B14F-4D97-AF65-F5344CB8AC3E}">
        <p14:creationId xmlns:p14="http://schemas.microsoft.com/office/powerpoint/2010/main" val="36929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22</a:t>
            </a:fld>
            <a:endParaRPr lang="en-US"/>
          </a:p>
        </p:txBody>
      </p:sp>
    </p:spTree>
    <p:extLst>
      <p:ext uri="{BB962C8B-B14F-4D97-AF65-F5344CB8AC3E}">
        <p14:creationId xmlns:p14="http://schemas.microsoft.com/office/powerpoint/2010/main" val="364985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23</a:t>
            </a:fld>
            <a:endParaRPr lang="en-US"/>
          </a:p>
        </p:txBody>
      </p:sp>
    </p:spTree>
    <p:extLst>
      <p:ext uri="{BB962C8B-B14F-4D97-AF65-F5344CB8AC3E}">
        <p14:creationId xmlns:p14="http://schemas.microsoft.com/office/powerpoint/2010/main" val="107664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24</a:t>
            </a:fld>
            <a:endParaRPr lang="en-US"/>
          </a:p>
        </p:txBody>
      </p:sp>
    </p:spTree>
    <p:extLst>
      <p:ext uri="{BB962C8B-B14F-4D97-AF65-F5344CB8AC3E}">
        <p14:creationId xmlns:p14="http://schemas.microsoft.com/office/powerpoint/2010/main" val="17279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478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13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670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78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5/29/2024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99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6136D77-EE1B-4FE1-9857-D74397BB9F1E}" type="datetimeFigureOut">
              <a:rPr lang="en-US" smtClean="0"/>
              <a:t>5/29/2024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103998176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16489483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875845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569186845"/>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38678989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25.gif"/><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25.gif"/><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25.gif"/><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25.gif"/><Relationship Id="rId1" Type="http://schemas.openxmlformats.org/officeDocument/2006/relationships/slideLayout" Target="../slideLayouts/slideLayout1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8.png"/><Relationship Id="rId15" Type="http://schemas.openxmlformats.org/officeDocument/2006/relationships/image" Target="../media/image24.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45" y="706944"/>
            <a:ext cx="11564398" cy="5353387"/>
          </a:xfrm>
          <a:prstGeom prst="rect">
            <a:avLst/>
          </a:prstGeom>
        </p:spPr>
      </p:pic>
    </p:spTree>
    <p:extLst>
      <p:ext uri="{BB962C8B-B14F-4D97-AF65-F5344CB8AC3E}">
        <p14:creationId xmlns:p14="http://schemas.microsoft.com/office/powerpoint/2010/main" val="8894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a:solidFill>
                  <a:schemeClr val="bg1"/>
                </a:solidFill>
                <a:latin typeface="Cambria" panose="02040503050406030204" pitchFamily="18" charset="0"/>
                <a:ea typeface="Cambria" panose="02040503050406030204" pitchFamily="18" charset="0"/>
              </a:rPr>
              <a:t>3.1. </a:t>
            </a:r>
            <a:r>
              <a:rPr lang="en-US" sz="2800" b="1" dirty="0" err="1">
                <a:solidFill>
                  <a:schemeClr val="bg1"/>
                </a:solidFill>
                <a:latin typeface="Cambria" panose="02040503050406030204" pitchFamily="18" charset="0"/>
                <a:ea typeface="Cambria" panose="02040503050406030204" pitchFamily="18" charset="0"/>
              </a:rPr>
              <a:t>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truyền</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nào</a:t>
            </a:r>
            <a:r>
              <a:rPr lang="en-US" sz="2800" b="1" dirty="0">
                <a:solidFill>
                  <a:schemeClr val="bg1"/>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646331"/>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a:ln w="3175">
                  <a:noFill/>
                </a:ln>
                <a:solidFill>
                  <a:schemeClr val="bg1"/>
                </a:solidFill>
                <a:latin typeface="#9Slide05 SVNVanilla Daisy Pro" panose="00000500000000000000" pitchFamily="2" charset="0"/>
                <a:ea typeface="Cambria" panose="02040503050406030204" pitchFamily="18" charset="0"/>
              </a:rPr>
              <a:t>Thí</a:t>
            </a:r>
            <a:r>
              <a:rPr lang="en-US" sz="3600" dirty="0">
                <a:ln w="3175">
                  <a:noFill/>
                </a:ln>
                <a:solidFill>
                  <a:schemeClr val="bg1"/>
                </a:solidFill>
                <a:latin typeface="#9Slide05 SVNVanilla Daisy Pro" panose="00000500000000000000" pitchFamily="2" charset="0"/>
                <a:ea typeface="Cambria" panose="02040503050406030204" pitchFamily="18" charset="0"/>
              </a:rPr>
              <a:t> </a:t>
            </a:r>
            <a:r>
              <a:rPr lang="en-US" sz="3600" dirty="0" err="1">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Chuẩn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a:latin typeface="Cambria" panose="02040503050406030204" pitchFamily="18" charset="0"/>
                <a:ea typeface="Cambria" panose="02040503050406030204" pitchFamily="18" charset="0"/>
              </a:rPr>
              <a:t>3 </a:t>
            </a:r>
            <a:r>
              <a:rPr lang="en-US" sz="2400" b="1" i="1" dirty="0" err="1">
                <a:latin typeface="Cambria" panose="02040503050406030204" pitchFamily="18" charset="0"/>
                <a:ea typeface="Cambria" panose="02040503050406030204" pitchFamily="18" charset="0"/>
              </a:rPr>
              <a:t>ngôi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sao</a:t>
            </a:r>
            <a:r>
              <a:rPr lang="en-US" sz="2400" b="1" i="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Tiến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luận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nghiệm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đoán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truyền</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tấm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nhựa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hình</a:t>
            </a:r>
            <a:r>
              <a:rPr lang="en-US" sz="2200" dirty="0">
                <a:latin typeface="Cambria" panose="02040503050406030204" pitchFamily="18" charset="0"/>
                <a:ea typeface="Cambria" panose="02040503050406030204" pitchFamily="18" charset="0"/>
              </a:rPr>
              <a:t> 6). </a:t>
            </a:r>
            <a:r>
              <a:rPr lang="en-US" sz="2200" dirty="0" err="1">
                <a:latin typeface="Cambria" panose="02040503050406030204" pitchFamily="18" charset="0"/>
                <a:ea typeface="Cambria" panose="02040503050406030204" pitchFamily="18" charset="0"/>
              </a:rPr>
              <a:t>Bật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a:t>
            </a: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a:solidFill>
                  <a:schemeClr val="bg1"/>
                </a:solidFill>
                <a:latin typeface="Cambria" panose="02040503050406030204" pitchFamily="18" charset="0"/>
                <a:ea typeface="Cambria" panose="02040503050406030204" pitchFamily="18" charset="0"/>
              </a:rPr>
              <a:t>Em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gì</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tấm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nhựa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trắng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sau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mỗi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trường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hợp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của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thí</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nghiệm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cản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a:t>
            </a: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735945220"/>
                    </a:ext>
                  </a:extLst>
                </a:gridCol>
                <a:gridCol w="3017520">
                  <a:extLst>
                    <a:ext uri="{9D8B030D-6E8A-4147-A177-3AD203B41FA5}">
                      <a16:colId xmlns:a16="http://schemas.microsoft.com/office/drawing/2014/main" val="4018448629"/>
                    </a:ext>
                  </a:extLst>
                </a:gridCol>
                <a:gridCol w="3017520">
                  <a:extLst>
                    <a:ext uri="{9D8B030D-6E8A-4147-A177-3AD203B41FA5}">
                      <a16:colId xmlns:a16="http://schemas.microsoft.com/office/drawing/2014/main" val="1226574537"/>
                    </a:ext>
                  </a:extLst>
                </a:gridCol>
                <a:gridCol w="3017520">
                  <a:extLst>
                    <a:ext uri="{9D8B030D-6E8A-4147-A177-3AD203B41FA5}">
                      <a16:colId xmlns:a16="http://schemas.microsoft.com/office/drawing/2014/main"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4044" y="1642862"/>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5931817"/>
              </p:ext>
            </p:extLst>
          </p:nvPr>
        </p:nvGraphicFramePr>
        <p:xfrm>
          <a:off x="473799" y="2450076"/>
          <a:ext cx="10937240" cy="2987040"/>
        </p:xfrm>
        <a:graphic>
          <a:graphicData uri="http://schemas.openxmlformats.org/drawingml/2006/table">
            <a:tbl>
              <a:tblPr/>
              <a:tblGrid>
                <a:gridCol w="2246252">
                  <a:extLst>
                    <a:ext uri="{9D8B030D-6E8A-4147-A177-3AD203B41FA5}">
                      <a16:colId xmlns:a16="http://schemas.microsoft.com/office/drawing/2014/main" val="1003994625"/>
                    </a:ext>
                  </a:extLst>
                </a:gridCol>
                <a:gridCol w="4210428">
                  <a:extLst>
                    <a:ext uri="{9D8B030D-6E8A-4147-A177-3AD203B41FA5}">
                      <a16:colId xmlns:a16="http://schemas.microsoft.com/office/drawing/2014/main" val="1992412253"/>
                    </a:ext>
                  </a:extLst>
                </a:gridCol>
                <a:gridCol w="4480560">
                  <a:extLst>
                    <a:ext uri="{9D8B030D-6E8A-4147-A177-3AD203B41FA5}">
                      <a16:colId xmlns:a16="http://schemas.microsoft.com/office/drawing/2014/main" val="2932485720"/>
                    </a:ext>
                  </a:extLst>
                </a:gridCol>
              </a:tblGrid>
              <a:tr h="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Loại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ngôi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sao</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Hiện tượng trên </a:t>
                      </a:r>
                      <a:endParaRPr lang="en-US" sz="2800" b="1" dirty="0">
                        <a:solidFill>
                          <a:srgbClr val="000000"/>
                        </a:solidFill>
                        <a:effectLst/>
                        <a:latin typeface="Cambria" panose="02040503050406030204" pitchFamily="18" charset="0"/>
                        <a:ea typeface="Cambria" panose="02040503050406030204" pitchFamily="18" charset="0"/>
                      </a:endParaRPr>
                    </a:p>
                    <a:p>
                      <a:pPr algn="ctr"/>
                      <a:r>
                        <a:rPr lang="vi-VN" sz="2800" b="1" dirty="0">
                          <a:solidFill>
                            <a:srgbClr val="000000"/>
                          </a:solidFill>
                          <a:effectLst/>
                          <a:latin typeface="Cambria" panose="02040503050406030204" pitchFamily="18" charset="0"/>
                          <a:ea typeface="Cambria" panose="02040503050406030204" pitchFamily="18" charset="0"/>
                        </a:rPr>
                        <a:t>tấm nhựa trắng</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b="1" dirty="0">
                          <a:solidFill>
                            <a:srgbClr val="000000"/>
                          </a:solidFill>
                          <a:effectLst/>
                          <a:latin typeface="Cambria" panose="02040503050406030204" pitchFamily="18" charset="0"/>
                          <a:ea typeface="Cambria" panose="02040503050406030204" pitchFamily="18" charset="0"/>
                        </a:rPr>
                        <a:t>Cho/</a:t>
                      </a:r>
                      <a:r>
                        <a:rPr lang="en-US" sz="2800" b="1" dirty="0" err="1">
                          <a:solidFill>
                            <a:srgbClr val="000000"/>
                          </a:solidFill>
                          <a:effectLst/>
                          <a:latin typeface="Cambria" panose="02040503050406030204" pitchFamily="18" charset="0"/>
                          <a:ea typeface="Cambria" panose="02040503050406030204" pitchFamily="18" charset="0"/>
                        </a:rPr>
                        <a:t>Không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cho</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sáng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truyền</a:t>
                      </a:r>
                      <a:r>
                        <a:rPr lang="en-US" sz="2800" b="1" dirty="0">
                          <a:solidFill>
                            <a:srgbClr val="000000"/>
                          </a:solidFill>
                          <a:effectLst/>
                          <a:latin typeface="Cambria" panose="02040503050406030204" pitchFamily="18" charset="0"/>
                          <a:ea typeface="Cambria" panose="02040503050406030204" pitchFamily="18" charset="0"/>
                        </a:rPr>
                        <a:t> qua</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768551"/>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trong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Cho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76884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đen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907025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Bìa cứng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66884727"/>
                  </a:ext>
                </a:extLst>
              </a:tr>
            </a:tbl>
          </a:graphicData>
        </a:graphic>
      </p:graphicFrame>
    </p:spTree>
    <p:extLst>
      <p:ext uri="{BB962C8B-B14F-4D97-AF65-F5344CB8AC3E}">
        <p14:creationId xmlns:p14="http://schemas.microsoft.com/office/powerpoint/2010/main" val="2802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a:solidFill>
                  <a:schemeClr val="accent2">
                    <a:lumMod val="75000"/>
                  </a:schemeClr>
                </a:solidFill>
                <a:latin typeface="Cambria" panose="02040503050406030204" pitchFamily="18" charset="0"/>
                <a:ea typeface="Cambria" panose="02040503050406030204" pitchFamily="18" charset="0"/>
              </a:rPr>
              <a:t>Em</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có</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nhận</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xét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gì</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về</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chất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liệu</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những</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vật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này</a:t>
            </a:r>
            <a:r>
              <a:rPr lang="en-US" sz="3600" b="1" i="1" dirty="0">
                <a:solidFill>
                  <a:schemeClr val="accent2">
                    <a:lumMod val="75000"/>
                  </a:schemeClr>
                </a:solidFill>
                <a:latin typeface="Cambria" panose="02040503050406030204" pitchFamily="18" charset="0"/>
                <a:ea typeface="Cambria" panose="02040503050406030204" pitchFamily="18" charset="0"/>
              </a:rPr>
              <a:t>?</a:t>
            </a: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1318" y="3055501"/>
            <a:ext cx="11338331" cy="3416320"/>
          </a:xfrm>
          <a:prstGeom prst="rect">
            <a:avLst/>
          </a:prstGeom>
          <a:solidFill>
            <a:schemeClr val="accent2">
              <a:lumMod val="40000"/>
              <a:lumOff val="60000"/>
            </a:schemeClr>
          </a:solidFill>
          <a:ln w="57150">
            <a:solidFill>
              <a:schemeClr val="tx1"/>
            </a:solidFill>
            <a:prstDash val="dash"/>
          </a:ln>
          <a:effectLst>
            <a:glow rad="139700">
              <a:schemeClr val="accent2">
                <a:satMod val="175000"/>
                <a:alpha val="40000"/>
              </a:schemeClr>
            </a:glow>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trong</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suốt</a:t>
            </a:r>
            <a:r>
              <a:rPr lang="en-US" sz="5400" i="1" dirty="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không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cản</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sáng</a:t>
            </a:r>
            <a:r>
              <a:rPr lang="en-US" sz="5400" i="1" dirty="0">
                <a:latin typeface="Cambria" panose="02040503050406030204" pitchFamily="18" charset="0"/>
                <a:ea typeface="Cambria" panose="02040503050406030204" pitchFamily="18" charset="0"/>
              </a:rPr>
              <a:t>).</a:t>
            </a:r>
            <a:endParaRPr lang="en-US" sz="96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271334" y="0"/>
            <a:ext cx="4090771" cy="2804403"/>
          </a:xfrm>
          <a:prstGeom prst="rect">
            <a:avLst/>
          </a:prstGeom>
        </p:spPr>
      </p:pic>
    </p:spTree>
    <p:extLst>
      <p:ext uri="{BB962C8B-B14F-4D97-AF65-F5344CB8AC3E}">
        <p14:creationId xmlns:p14="http://schemas.microsoft.com/office/powerpoint/2010/main" val="19240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a:latin typeface="Cambria" panose="02040503050406030204" pitchFamily="18" charset="0"/>
                <a:ea typeface="Cambria" panose="02040503050406030204" pitchFamily="18" charset="0"/>
              </a:rPr>
              <a:t>Ở thí nghiệm 6, tại sao trên tấm nhựa trắng có bóng của ngôi sao nhựa 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rên 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a:latin typeface="Cambria" panose="02040503050406030204" pitchFamily="18" charset="0"/>
                <a:ea typeface="Cambria" panose="02040503050406030204" pitchFamily="18" charset="0"/>
              </a:rPr>
              <a:t>Tiếp tục tiến hành thí nghiệm 3 Dự đoán thay đổi kích thước bóng của ngôi sao khi:</a:t>
            </a:r>
          </a:p>
          <a:p>
            <a:pPr algn="just"/>
            <a:endParaRPr lang="pt-BR" sz="2600" dirty="0">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a:solidFill>
                <a:srgbClr val="C00000"/>
              </a:solidFill>
              <a:latin typeface="Cambria" panose="02040503050406030204" pitchFamily="18" charset="0"/>
              <a:ea typeface="Cambria" panose="02040503050406030204" pitchFamily="18" charset="0"/>
            </a:endParaRPr>
          </a:p>
          <a:p>
            <a:r>
              <a:rPr lang="pt-BR" sz="2600" i="1" dirty="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8" name="TextBox 8"/>
          <p:cNvSpPr txBox="1"/>
          <p:nvPr/>
        </p:nvSpPr>
        <p:spPr>
          <a:xfrm>
            <a:off x="1652167" y="3226229"/>
            <a:ext cx="8822043" cy="859210"/>
          </a:xfrm>
          <a:prstGeom prst="rect">
            <a:avLst/>
          </a:prstGeom>
        </p:spPr>
        <p:txBody>
          <a:bodyPr lIns="0" tIns="0" rIns="0" bIns="0" rtlCol="0" anchor="t">
            <a:spAutoFit/>
          </a:bodyPr>
          <a:lstStyle/>
          <a:p>
            <a:pPr marL="0" marR="0" lvl="0" indent="0" algn="ctr" defTabSz="609630" rtl="0" eaLnBrk="1" fontAlgn="auto" latinLnBrk="0" hangingPunct="1">
              <a:lnSpc>
                <a:spcPts val="6713"/>
              </a:lnSpc>
              <a:spcBef>
                <a:spcPts val="0"/>
              </a:spcBef>
              <a:spcAft>
                <a:spcPts val="0"/>
              </a:spcAft>
              <a:buClrTx/>
              <a:buSzTx/>
              <a:buFontTx/>
              <a:buNone/>
              <a:tabLst/>
              <a:defRPr/>
            </a:pPr>
            <a:r>
              <a:rPr kumimoji="0" lang="en-US" sz="9734" b="0" i="0" u="none" strike="noStrike" kern="1200" cap="none" spc="0" normalizeH="0" baseline="0" noProof="0" dirty="0">
                <a:ln>
                  <a:noFill/>
                </a:ln>
                <a:solidFill>
                  <a:srgbClr val="000000"/>
                </a:solidFill>
                <a:effectLst/>
                <a:uLnTx/>
                <a:uFillTx/>
                <a:latin typeface="SVN-KG Ten Thousand Reasons" panose="02040603050506020204" pitchFamily="18" charset="0"/>
                <a:ea typeface="+mn-ea"/>
                <a:cs typeface="+mn-cs"/>
              </a:rPr>
              <a:t>CHỌN ĐÁP ÁN ĐÚNG</a:t>
            </a:r>
          </a:p>
        </p:txBody>
      </p:sp>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3"/>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4"/>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5"/>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6"/>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7"/>
            <a:stretch>
              <a:fillRect/>
            </a:stretch>
          </a:blipFill>
        </p:spPr>
      </p:sp>
      <p:grpSp>
        <p:nvGrpSpPr>
          <p:cNvPr id="17" name="Group 17"/>
          <p:cNvGrpSpPr/>
          <p:nvPr/>
        </p:nvGrpSpPr>
        <p:grpSpPr>
          <a:xfrm>
            <a:off x="884215" y="466300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10235" y="4688154"/>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3628435" y="466300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3654455" y="4688154"/>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6372655" y="466300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6398675" y="4688154"/>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9116875" y="4663002"/>
            <a:ext cx="2457955" cy="1024077"/>
            <a:chOff x="0" y="0"/>
            <a:chExt cx="1703194" cy="709615"/>
          </a:xfrm>
        </p:grpSpPr>
        <p:sp>
          <p:nvSpPr>
            <p:cNvPr id="51" name="Freeform 5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52" name="TextBox 5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9142895" y="4688154"/>
            <a:ext cx="2408734" cy="971912"/>
            <a:chOff x="0" y="0"/>
            <a:chExt cx="1669088" cy="673469"/>
          </a:xfrm>
        </p:grpSpPr>
        <p:sp>
          <p:nvSpPr>
            <p:cNvPr id="54" name="Freeform 5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55" name="TextBox 5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 name="Picture 60"/>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100000" l="75244" r="98441"/>
                    </a14:imgEffect>
                  </a14:imgLayer>
                </a14:imgProps>
              </a:ext>
            </a:extLst>
          </a:blip>
          <a:srcRect l="76797" t="-6707" b="1"/>
          <a:stretch/>
        </p:blipFill>
        <p:spPr>
          <a:xfrm>
            <a:off x="9948221" y="4436934"/>
            <a:ext cx="1117600" cy="1803354"/>
          </a:xfrm>
          <a:prstGeom prst="rect">
            <a:avLst/>
          </a:prstGeom>
        </p:spPr>
      </p:pic>
      <p:pic>
        <p:nvPicPr>
          <p:cNvPr id="62" name="Picture 61"/>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100000" l="50097" r="76413"/>
                    </a14:imgEffect>
                  </a14:imgLayer>
                </a14:imgProps>
              </a:ext>
            </a:extLst>
          </a:blip>
          <a:srcRect l="47033" t="4332" r="21781"/>
          <a:stretch/>
        </p:blipFill>
        <p:spPr>
          <a:xfrm>
            <a:off x="6910873" y="4019695"/>
            <a:ext cx="1524000" cy="1640371"/>
          </a:xfrm>
          <a:prstGeom prst="rect">
            <a:avLst/>
          </a:prstGeom>
        </p:spPr>
      </p:pic>
      <p:pic>
        <p:nvPicPr>
          <p:cNvPr id="63" name="Picture 62"/>
          <p:cNvPicPr>
            <a:picLocks noChangeAspect="1"/>
          </p:cNvPicPr>
          <p:nvPr/>
        </p:nvPicPr>
        <p:blipFill rotWithShape="1">
          <a:blip r:embed="rId11">
            <a:extLst>
              <a:ext uri="{BEBA8EAE-BF5A-486C-A8C5-ECC9F3942E4B}">
                <a14:imgProps xmlns:a14="http://schemas.microsoft.com/office/drawing/2010/main">
                  <a14:imgLayer r:embed="rId9">
                    <a14:imgEffect>
                      <a14:backgroundRemoval t="14444" b="100000" l="29630" r="49903"/>
                    </a14:imgEffect>
                  </a14:imgLayer>
                </a14:imgProps>
              </a:ext>
            </a:extLst>
          </a:blip>
          <a:srcRect l="27288" t="5551" r="47373"/>
          <a:stretch/>
        </p:blipFill>
        <p:spPr>
          <a:xfrm>
            <a:off x="4279356" y="4567109"/>
            <a:ext cx="1371601" cy="1793875"/>
          </a:xfrm>
          <a:prstGeom prst="rect">
            <a:avLst/>
          </a:prstGeom>
        </p:spPr>
      </p:pic>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9">
                    <a14:imgEffect>
                      <a14:backgroundRemoval t="10000" b="95000" l="2534" r="27290"/>
                    </a14:imgEffect>
                  </a14:imgLayer>
                </a14:imgProps>
              </a:ext>
            </a:extLst>
          </a:blip>
          <a:srcRect r="72589"/>
          <a:stretch/>
        </p:blipFill>
        <p:spPr>
          <a:xfrm>
            <a:off x="1387361" y="3852358"/>
            <a:ext cx="1369202" cy="1752669"/>
          </a:xfrm>
          <a:prstGeom prst="rect">
            <a:avLst/>
          </a:prstGeom>
        </p:spPr>
      </p:pic>
      <p:pic>
        <p:nvPicPr>
          <p:cNvPr id="65" name="Picture 64"/>
          <p:cNvPicPr>
            <a:picLocks noChangeAspect="1"/>
          </p:cNvPicPr>
          <p:nvPr/>
        </p:nvPicPr>
        <p:blipFill rotWithShape="1">
          <a:blip r:embed="rId13"/>
          <a:srcRect l="10289" t="39314" r="7047"/>
          <a:stretch/>
        </p:blipFill>
        <p:spPr>
          <a:xfrm>
            <a:off x="-50799" y="-25400"/>
            <a:ext cx="12242800" cy="3196589"/>
          </a:xfrm>
          <a:prstGeom prst="rect">
            <a:avLst/>
          </a:prstGeom>
        </p:spPr>
      </p:pic>
    </p:spTree>
    <p:extLst>
      <p:ext uri="{BB962C8B-B14F-4D97-AF65-F5344CB8AC3E}">
        <p14:creationId xmlns:p14="http://schemas.microsoft.com/office/powerpoint/2010/main" val="33168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ppt_x"/>
                                          </p:val>
                                        </p:tav>
                                        <p:tav tm="100000">
                                          <p:val>
                                            <p:strVal val="#ppt_x"/>
                                          </p:val>
                                        </p:tav>
                                      </p:tavLst>
                                    </p:anim>
                                    <p:anim calcmode="lin" valueType="num">
                                      <p:cBhvr additive="base">
                                        <p:cTn id="54" dur="500" fill="hold"/>
                                        <p:tgtEl>
                                          <p:spTgt spid="6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ppt_x"/>
                                          </p:val>
                                        </p:tav>
                                        <p:tav tm="100000">
                                          <p:val>
                                            <p:strVal val="#ppt_x"/>
                                          </p:val>
                                        </p:tav>
                                      </p:tavLst>
                                    </p:anim>
                                    <p:anim calcmode="lin" valueType="num">
                                      <p:cBhvr additive="base">
                                        <p:cTn id="58" dur="500" fill="hold"/>
                                        <p:tgtEl>
                                          <p:spTgt spid="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ppt_x"/>
                                          </p:val>
                                        </p:tav>
                                        <p:tav tm="100000">
                                          <p:val>
                                            <p:strVal val="#ppt_x"/>
                                          </p:val>
                                        </p:tav>
                                      </p:tavLst>
                                    </p:anim>
                                    <p:anim calcmode="lin" valueType="num">
                                      <p:cBhvr additive="base">
                                        <p:cTn id="62" dur="500" fill="hold"/>
                                        <p:tgtEl>
                                          <p:spTgt spid="6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ppt_x"/>
                                          </p:val>
                                        </p:tav>
                                        <p:tav tm="100000">
                                          <p:val>
                                            <p:strVal val="#ppt_x"/>
                                          </p:val>
                                        </p:tav>
                                      </p:tavLst>
                                    </p:anim>
                                    <p:anim calcmode="lin" valueType="num">
                                      <p:cBhvr additive="base">
                                        <p:cTn id="6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4865" y="852808"/>
            <a:ext cx="6486243" cy="5262979"/>
          </a:xfrm>
          <a:prstGeom prst="rect">
            <a:avLst/>
          </a:prstGeom>
          <a:noFill/>
          <a:ln w="28575">
            <a:noFill/>
          </a:ln>
        </p:spPr>
        <p:txBody>
          <a:bodyPr wrap="square" rtlCol="0">
            <a:spAutoFit/>
          </a:bodyPr>
          <a:lstStyle/>
          <a:p>
            <a:pPr algn="ctr"/>
            <a:r>
              <a:rPr lang="en-US" sz="4800" b="1" dirty="0" err="1">
                <a:solidFill>
                  <a:srgbClr val="C00000"/>
                </a:solidFill>
                <a:latin typeface="#9Slide05 SVNVanilla Daisy Pro" panose="00000500000000000000" pitchFamily="2" charset="0"/>
                <a:ea typeface="Cambria" panose="02040503050406030204" pitchFamily="18" charset="0"/>
              </a:rPr>
              <a:t>Câu</a:t>
            </a:r>
            <a:r>
              <a:rPr lang="en-US" sz="4800" b="1" dirty="0">
                <a:solidFill>
                  <a:srgbClr val="C00000"/>
                </a:solidFill>
                <a:latin typeface="#9Slide05 SVNVanilla Daisy Pro" panose="00000500000000000000" pitchFamily="2" charset="0"/>
                <a:ea typeface="Cambria" panose="02040503050406030204" pitchFamily="18" charset="0"/>
              </a:rPr>
              <a:t> 1: </a:t>
            </a:r>
          </a:p>
          <a:p>
            <a:pPr algn="just"/>
            <a:r>
              <a:rPr lang="en-US" sz="3600" i="1"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Quan</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sát</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hình</a:t>
            </a:r>
            <a:r>
              <a:rPr lang="en-US" sz="3600" b="1" i="1" u="sng" dirty="0">
                <a:latin typeface="Cambria" panose="02040503050406030204" pitchFamily="18" charset="0"/>
                <a:ea typeface="Cambria" panose="02040503050406030204" pitchFamily="18" charset="0"/>
              </a:rPr>
              <a:t> 7:</a:t>
            </a:r>
            <a:r>
              <a:rPr lang="en-US" sz="3600" b="1" i="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a:stretch>
            <a:fillRect/>
          </a:stretch>
        </p:blipFill>
        <p:spPr>
          <a:xfrm>
            <a:off x="7096505" y="1627775"/>
            <a:ext cx="4831213" cy="4488012"/>
          </a:xfrm>
          <a:prstGeom prst="rect">
            <a:avLst/>
          </a:prstGeom>
        </p:spPr>
      </p:pic>
    </p:spTree>
    <p:extLst>
      <p:ext uri="{BB962C8B-B14F-4D97-AF65-F5344CB8AC3E}">
        <p14:creationId xmlns:p14="http://schemas.microsoft.com/office/powerpoint/2010/main" val="34102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4813" y="1049320"/>
            <a:ext cx="7225799" cy="5262979"/>
          </a:xfrm>
          <a:prstGeom prst="rect">
            <a:avLst/>
          </a:prstGeom>
          <a:noFill/>
          <a:ln w="28575">
            <a:noFill/>
          </a:ln>
        </p:spPr>
        <p:txBody>
          <a:bodyPr wrap="square" rtlCol="0">
            <a:spAutoFit/>
          </a:bodyPr>
          <a:lstStyle/>
          <a:p>
            <a:pPr algn="just"/>
            <a:r>
              <a:rPr lang="en-US" sz="2800" dirty="0">
                <a:solidFill>
                  <a:srgbClr val="C00000"/>
                </a:solidFill>
                <a:latin typeface="Cambria" panose="02040503050406030204" pitchFamily="18" charset="0"/>
                <a:ea typeface="Cambria" panose="02040503050406030204" pitchFamily="18" charset="0"/>
              </a:rPr>
              <a:t>- </a:t>
            </a:r>
            <a:r>
              <a:rPr lang="vi-VN" sz="2800" dirty="0">
                <a:solidFill>
                  <a:srgbClr val="C00000"/>
                </a:solidFill>
                <a:latin typeface="Cambria" panose="02040503050406030204" pitchFamily="18" charset="0"/>
                <a:ea typeface="Cambria" panose="02040503050406030204" pitchFamily="18" charset="0"/>
              </a:rPr>
              <a:t>Bộ phận của đồ vật cho ánh sáng truyền qua</a:t>
            </a:r>
          </a:p>
          <a:p>
            <a:pPr algn="just"/>
            <a:r>
              <a:rPr lang="vi-VN" sz="2800" dirty="0">
                <a:latin typeface="Cambria" panose="02040503050406030204" pitchFamily="18" charset="0"/>
                <a:ea typeface="Cambria" panose="02040503050406030204" pitchFamily="18" charset="0"/>
              </a:rPr>
              <a:t>a - Thông gió bằng thủy tinh</a:t>
            </a:r>
          </a:p>
          <a:p>
            <a:pPr algn="just"/>
            <a:r>
              <a:rPr lang="vi-VN" sz="2800" dirty="0">
                <a:latin typeface="Cambria" panose="02040503050406030204" pitchFamily="18" charset="0"/>
                <a:ea typeface="Cambria" panose="02040503050406030204" pitchFamily="18" charset="0"/>
              </a:rPr>
              <a:t>b - Mặt kính đồng hồ</a:t>
            </a:r>
          </a:p>
          <a:p>
            <a:pPr algn="just"/>
            <a:r>
              <a:rPr lang="vi-VN" sz="2800" dirty="0">
                <a:latin typeface="Cambria" panose="02040503050406030204" pitchFamily="18" charset="0"/>
                <a:ea typeface="Cambria" panose="02040503050406030204" pitchFamily="18" charset="0"/>
              </a:rPr>
              <a:t>c - Thành bể cá</a:t>
            </a:r>
          </a:p>
          <a:p>
            <a:pPr algn="just"/>
            <a:r>
              <a:rPr lang="vi-VN" sz="2800" dirty="0">
                <a:latin typeface="Cambria" panose="02040503050406030204" pitchFamily="18" charset="0"/>
                <a:ea typeface="Cambria" panose="02040503050406030204" pitchFamily="18" charset="0"/>
              </a:rPr>
              <a:t>d - Mặt kính của bức tranh</a:t>
            </a:r>
          </a:p>
          <a:p>
            <a:pPr algn="just"/>
            <a:r>
              <a:rPr lang="vi-VN" sz="2800" dirty="0">
                <a:latin typeface="Cambria" panose="02040503050406030204" pitchFamily="18" charset="0"/>
                <a:ea typeface="Cambria" panose="02040503050406030204" pitchFamily="18" charset="0"/>
              </a:rPr>
              <a:t>- Không dùng các bộ phận đó bằng vật cản sáng vì chúng ta sẽ không quan sát được ánh sáng từ đèn, số chỉ đồng hồ, cá cảnh hay bức tranh do không có ánh sáng chiếu đến vật làm phản xạ lại truyền đến mắt ta.</a:t>
            </a:r>
          </a:p>
          <a:p>
            <a:pPr algn="just"/>
            <a:r>
              <a:rPr lang="vi-VN" sz="2800" dirty="0">
                <a:latin typeface="Cambria" panose="02040503050406030204" pitchFamily="18" charset="0"/>
                <a:ea typeface="Cambria" panose="02040503050406030204" pitchFamily="18" charset="0"/>
              </a:rPr>
              <a:t>- Một số vật cản sáng mà em biết: rèm che, tấm chắn nắng ở ô tô, khăn bịt mắt khi ngủ, ...</a:t>
            </a:r>
          </a:p>
        </p:txBody>
      </p:sp>
      <p:pic>
        <p:nvPicPr>
          <p:cNvPr id="2" name="Picture 1"/>
          <p:cNvPicPr>
            <a:picLocks noChangeAspect="1"/>
          </p:cNvPicPr>
          <p:nvPr/>
        </p:nvPicPr>
        <p:blipFill>
          <a:blip r:embed="rId4"/>
          <a:stretch>
            <a:fillRect/>
          </a:stretch>
        </p:blipFill>
        <p:spPr>
          <a:xfrm>
            <a:off x="7861241" y="1662499"/>
            <a:ext cx="4066477" cy="3777602"/>
          </a:xfrm>
          <a:prstGeom prst="rect">
            <a:avLst/>
          </a:prstGeom>
        </p:spPr>
      </p:pic>
    </p:spTree>
    <p:extLst>
      <p:ext uri="{BB962C8B-B14F-4D97-AF65-F5344CB8AC3E}">
        <p14:creationId xmlns:p14="http://schemas.microsoft.com/office/powerpoint/2010/main" val="18001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6244" y="937549"/>
            <a:ext cx="7926424" cy="2492990"/>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2: </a:t>
            </a:r>
          </a:p>
          <a:p>
            <a:pPr algn="just"/>
            <a:r>
              <a:rPr lang="vi-VN" sz="3600" b="1" i="1" dirty="0">
                <a:solidFill>
                  <a:schemeClr val="tx1">
                    <a:lumMod val="85000"/>
                    <a:lumOff val="15000"/>
                  </a:schemeClr>
                </a:solidFill>
                <a:latin typeface="Cambria" panose="02040503050406030204" pitchFamily="18" charset="0"/>
                <a:ea typeface="Cambria" panose="02040503050406030204" pitchFamily="18" charset="0"/>
              </a:rPr>
              <a:t>Vì sao khi ánh sáng mặt trời chiếu sau lưng em (Hình 8) thì em thấy bóng của mình đổ về phía trước mặt?</a:t>
            </a:r>
            <a:endParaRPr lang="en-US" sz="60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8678444" y="1254078"/>
            <a:ext cx="3054361" cy="4352921"/>
          </a:xfrm>
          <a:prstGeom prst="rect">
            <a:avLst/>
          </a:prstGeom>
        </p:spPr>
      </p:pic>
      <p:sp>
        <p:nvSpPr>
          <p:cNvPr id="6" name="Rectangle 5"/>
          <p:cNvSpPr/>
          <p:nvPr/>
        </p:nvSpPr>
        <p:spPr>
          <a:xfrm>
            <a:off x="546244" y="3650458"/>
            <a:ext cx="7831890" cy="206210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vi-VN" sz="3200" dirty="0">
                <a:solidFill>
                  <a:srgbClr val="000000"/>
                </a:solidFill>
                <a:latin typeface="Cambria" panose="02040503050406030204" pitchFamily="18" charset="0"/>
                <a:ea typeface="Cambria" panose="02040503050406030204" pitchFamily="18" charset="0"/>
              </a:rPr>
              <a:t>Vì khi được chiếu sáng thì phía sau của vật cản ánh sáng có bóng của vật đó, mà ánh sáng từ mặt trời chiếu sau lưng em nên bóng sẽ có ở trước mặt em.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5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422032"/>
            <a:ext cx="11692647" cy="6221960"/>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19863" y="422032"/>
            <a:ext cx="11201133" cy="1938992"/>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3: </a:t>
            </a:r>
          </a:p>
          <a:p>
            <a:pPr algn="ctr"/>
            <a:r>
              <a:rPr lang="en-US" sz="3600" b="1" i="1" dirty="0" err="1">
                <a:latin typeface="Cambria" panose="02040503050406030204" pitchFamily="18" charset="0"/>
                <a:ea typeface="Cambria" panose="02040503050406030204" pitchFamily="18" charset="0"/>
              </a:rPr>
              <a:t>Vì</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ngày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trời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đang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bỗng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sầm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phút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a:t>
            </a:r>
            <a:endParaRPr lang="en-US" sz="199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p:cNvSpPr/>
          <p:nvPr/>
        </p:nvSpPr>
        <p:spPr>
          <a:xfrm>
            <a:off x="607745" y="2517349"/>
            <a:ext cx="5868506" cy="3970318"/>
          </a:xfrm>
          <a:prstGeom prst="rect">
            <a:avLst/>
          </a:prstGeom>
        </p:spPr>
        <p:txBody>
          <a:bodyPr wrap="square">
            <a:spAutoFit/>
          </a:bodyPr>
          <a:lstStyle/>
          <a:p>
            <a:pPr algn="just"/>
            <a:r>
              <a:rPr lang="en-US" sz="36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bỗng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6146" name="Picture 2" descr="5h chiều bầu trời Hà Nội bất ngờ tối sầm, người đi đường vội vàng về nhà  trong cơn mưa giờ cao đi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80" y="2664514"/>
            <a:ext cx="5045006" cy="336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64080"/>
            <a:ext cx="11692647" cy="5535038"/>
          </a:xfrm>
          <a:prstGeom prst="rect">
            <a:avLst/>
          </a:prstGeom>
          <a:solidFill>
            <a:schemeClr val="bg1">
              <a:alpha val="87000"/>
            </a:schemeClr>
          </a:solidFill>
          <a:ln w="28575">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1524" y="1066807"/>
            <a:ext cx="11470533" cy="5632311"/>
          </a:xfrm>
          <a:prstGeom prst="rect">
            <a:avLst/>
          </a:prstGeom>
          <a:noFill/>
        </p:spPr>
        <p:txBody>
          <a:bodyPr wrap="square" rtlCol="0">
            <a:spAutoFit/>
          </a:bodyPr>
          <a:lstStyle/>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giúp</a:t>
            </a:r>
            <a:r>
              <a:rPr lang="en-US" sz="3600" dirty="0">
                <a:latin typeface="Cambria" panose="02040503050406030204" pitchFamily="18" charset="0"/>
                <a:ea typeface="Cambria" panose="02040503050406030204" pitchFamily="18" charset="0"/>
              </a:rPr>
              <a:t> ta </a:t>
            </a:r>
            <a:r>
              <a:rPr lang="en-US" sz="3600" dirty="0" err="1">
                <a:latin typeface="Cambria" panose="02040503050406030204" pitchFamily="18" charset="0"/>
                <a:ea typeface="Cambria" panose="02040503050406030204" pitchFamily="18" charset="0"/>
              </a:rPr>
              <a:t>nhìn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endParaRPr lang="en-US" sz="3600" dirty="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thẳng</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a:t>
            </a:r>
          </a:p>
        </p:txBody>
      </p:sp>
      <p:sp>
        <p:nvSpPr>
          <p:cNvPr id="10" name="Rounded Rectangle 9"/>
          <p:cNvSpPr/>
          <p:nvPr/>
        </p:nvSpPr>
        <p:spPr>
          <a:xfrm>
            <a:off x="340468" y="143000"/>
            <a:ext cx="3733800" cy="807720"/>
          </a:xfrm>
          <a:prstGeom prst="roundRect">
            <a:avLst/>
          </a:prstGeom>
          <a:solidFill>
            <a:schemeClr val="accent4">
              <a:lumMod val="40000"/>
              <a:lumOff val="6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5 SVNVanilla Daisy Pro" panose="00000500000000000000" pitchFamily="2" charset="0"/>
              </a:rPr>
              <a:t>Em</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đã</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học</a:t>
            </a:r>
            <a:endParaRPr lang="en-US" sz="3600" dirty="0">
              <a:solidFill>
                <a:schemeClr val="tx1"/>
              </a:solidFill>
              <a:latin typeface="#9Slide05 SVNVanilla Daisy Pro" panose="00000500000000000000" pitchFamily="2" charset="0"/>
            </a:endParaRPr>
          </a:p>
        </p:txBody>
      </p:sp>
    </p:spTree>
    <p:extLst>
      <p:ext uri="{BB962C8B-B14F-4D97-AF65-F5344CB8AC3E}">
        <p14:creationId xmlns:p14="http://schemas.microsoft.com/office/powerpoint/2010/main" val="9083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p>
          <a:p>
            <a:pPr algn="ctr"/>
            <a:r>
              <a:rPr lang="en-US" sz="3600" dirty="0" err="1">
                <a:solidFill>
                  <a:srgbClr val="000000"/>
                </a:solidFill>
                <a:latin typeface="Cambria" panose="02040503050406030204" pitchFamily="18" charset="0"/>
                <a:ea typeface="Cambria" panose="02040503050406030204" pitchFamily="18" charset="0"/>
              </a:rPr>
              <a:t>Giải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65" name="Picture 64"/>
          <p:cNvPicPr>
            <a:picLocks noChangeAspect="1"/>
          </p:cNvPicPr>
          <p:nvPr/>
        </p:nvPicPr>
        <p:blipFill rotWithShape="1">
          <a:blip r:embed="rId14"/>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15"/>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93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4"/>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stretch>
              <a:fillRect/>
            </a:stretch>
          </a:blipFill>
        </p:spPr>
      </p:sp>
      <p:sp>
        <p:nvSpPr>
          <p:cNvPr id="29" name="TextBox 29"/>
          <p:cNvSpPr txBox="1"/>
          <p:nvPr/>
        </p:nvSpPr>
        <p:spPr>
          <a:xfrm>
            <a:off x="7497889" y="3483606"/>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6"/>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7"/>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8"/>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9"/>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0"/>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1"/>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2"/>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3"/>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14"/>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5" y="3495150"/>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Trăng</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85449" y="5657458"/>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16415" y="5656814"/>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679232" y="626467"/>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l" defTabSz="609630" rtl="0" eaLnBrk="1" fontAlgn="auto" latinLnBrk="0" hangingPunct="1">
              <a:lnSpc>
                <a:spcPts val="8867"/>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phát</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p:txBody>
      </p:sp>
      <p:grpSp>
        <p:nvGrpSpPr>
          <p:cNvPr id="2" name="Group 1"/>
          <p:cNvGrpSpPr/>
          <p:nvPr/>
        </p:nvGrpSpPr>
        <p:grpSpPr>
          <a:xfrm>
            <a:off x="306553" y="296194"/>
            <a:ext cx="3461106" cy="1367587"/>
            <a:chOff x="-6786642" y="446901"/>
            <a:chExt cx="5191659" cy="2051381"/>
          </a:xfrm>
        </p:grpSpPr>
        <p:sp>
          <p:nvSpPr>
            <p:cNvPr id="13" name="TextBox 13"/>
            <p:cNvSpPr txBox="1"/>
            <p:nvPr/>
          </p:nvSpPr>
          <p:spPr>
            <a:xfrm>
              <a:off x="-6786642" y="974787"/>
              <a:ext cx="519165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15"/>
              <a:stretch>
                <a:fillRect/>
              </a:stretch>
            </a:blipFill>
          </p:spPr>
        </p:sp>
      </p:grpSp>
      <p:pic>
        <p:nvPicPr>
          <p:cNvPr id="3074" name="Picture 2" descr="Animated Goma Cat Sending Hearts Sticker GIF | GIFDB.com"/>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4"/>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6"/>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7"/>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8"/>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9"/>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0"/>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1"/>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2"/>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3"/>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14"/>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82712" y="2669274"/>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688273" y="855150"/>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ts val="8867"/>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được</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chiếu</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endPar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499689" y="-27724"/>
            <a:ext cx="2683318" cy="1015663"/>
            <a:chOff x="-6496938" y="-38977"/>
            <a:chExt cx="4024977" cy="1523495"/>
          </a:xfrm>
        </p:grpSpPr>
        <p:sp>
          <p:nvSpPr>
            <p:cNvPr id="13" name="TextBox 13"/>
            <p:cNvSpPr txBox="1"/>
            <p:nvPr/>
          </p:nvSpPr>
          <p:spPr>
            <a:xfrm>
              <a:off x="-5488601" y="-38977"/>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496938" y="262928"/>
              <a:ext cx="978816" cy="975255"/>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15"/>
              <a:stretch>
                <a:fillRect/>
              </a:stretch>
            </a:blipFill>
          </p:spPr>
        </p:sp>
      </p:grpSp>
      <p:pic>
        <p:nvPicPr>
          <p:cNvPr id="3074" name="Picture 2" descr="Animated Goma Cat Sending Hearts Sticker GIF | GIFDB.com"/>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37228" y="2709525"/>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79513" y="2618130"/>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808315" y="4904792"/>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795060" y="4938368"/>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Bóng</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đèn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49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4"/>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6"/>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7"/>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8"/>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9"/>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0"/>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1"/>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2"/>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3"/>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14"/>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904067" y="2810635"/>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2786657" y="200822"/>
            <a:ext cx="9117071" cy="1354345"/>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Ta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nhìn</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thấy</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nhờ</a:t>
            </a:r>
            <a:endPar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03338" y="252889"/>
            <a:ext cx="2605396" cy="1160853"/>
            <a:chOff x="-6571915" y="349794"/>
            <a:chExt cx="3908093" cy="1741280"/>
          </a:xfrm>
        </p:grpSpPr>
        <p:sp>
          <p:nvSpPr>
            <p:cNvPr id="13" name="TextBox 13"/>
            <p:cNvSpPr txBox="1"/>
            <p:nvPr/>
          </p:nvSpPr>
          <p:spPr>
            <a:xfrm>
              <a:off x="-5680461" y="567579"/>
              <a:ext cx="301663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571915" y="349794"/>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15"/>
              <a:stretch>
                <a:fillRect/>
              </a:stretch>
            </a:blipFill>
          </p:spPr>
        </p:sp>
      </p:grpSp>
      <p:pic>
        <p:nvPicPr>
          <p:cNvPr id="3074" name="Picture 2" descr="Animated Goma Cat Sending Hearts Sticker GIF | GIFDB.com"/>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flipH="1">
            <a:off x="-269950" y="4335453"/>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300868" y="2759491"/>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629670" y="5046153"/>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616415" y="5079729"/>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 sáng từ nước truyền vào 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63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3"/>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4"/>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5"/>
            <a:stretch>
              <a:fillRect/>
            </a:stretch>
          </a:blipFill>
        </p:spPr>
      </p:sp>
      <p:sp>
        <p:nvSpPr>
          <p:cNvPr id="29" name="TextBox 29"/>
          <p:cNvSpPr txBox="1"/>
          <p:nvPr/>
        </p:nvSpPr>
        <p:spPr>
          <a:xfrm>
            <a:off x="7486588" y="3206463"/>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r:embed="rId6"/>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r:embed="rId7"/>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r:embed="rId8"/>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r:embed="rId9"/>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r:embed="rId10"/>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r:embed="rId11"/>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2"/>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3"/>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r:embed="rId14"/>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07634" y="3218007"/>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nến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74148" y="5380315"/>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Đèn</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05114" y="5379671"/>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3514913" y="226132"/>
            <a:ext cx="8388815" cy="1661993"/>
          </a:xfrm>
          <a:prstGeom prst="rect">
            <a:avLst/>
          </a:prstGeom>
          <a:solidFill>
            <a:schemeClr val="accent4">
              <a:lumMod val="75000"/>
            </a:schemeClr>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Vào buổi tối, vật nào sau đây là vật được chiếu sáng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9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545494" y="491963"/>
            <a:ext cx="2707526" cy="1015663"/>
            <a:chOff x="-6512178" y="141948"/>
            <a:chExt cx="4061290" cy="1523495"/>
          </a:xfrm>
        </p:grpSpPr>
        <p:sp>
          <p:nvSpPr>
            <p:cNvPr id="13" name="TextBox 13"/>
            <p:cNvSpPr txBox="1"/>
            <p:nvPr/>
          </p:nvSpPr>
          <p:spPr>
            <a:xfrm>
              <a:off x="-5467528" y="141948"/>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8064A2">
                      <a:lumMod val="75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4</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r:embed="rId15"/>
              <a:stretch>
                <a:fillRect/>
              </a:stretch>
            </a:blipFill>
          </p:spPr>
        </p:sp>
      </p:grpSp>
      <p:pic>
        <p:nvPicPr>
          <p:cNvPr id="3074" name="Picture 2" descr="Animated Goma Cat Sending Hearts Sticker GIF | GIFDB.com"/>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1938" y="182301"/>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5" y="5832404"/>
            <a:ext cx="932769" cy="957155"/>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752272" y="1062979"/>
            <a:ext cx="10852825" cy="5543056"/>
          </a:xfrm>
          <a:prstGeom prst="rect">
            <a:avLst/>
          </a:prstGeom>
          <a:ln w="28575">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hay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291" y="212917"/>
            <a:ext cx="5608806" cy="1237595"/>
          </a:xfrm>
          <a:prstGeom prst="rect">
            <a:avLst/>
          </a:prstGeom>
        </p:spPr>
      </p:pic>
    </p:spTree>
    <p:extLst>
      <p:ext uri="{BB962C8B-B14F-4D97-AF65-F5344CB8AC3E}">
        <p14:creationId xmlns:p14="http://schemas.microsoft.com/office/powerpoint/2010/main" val="340271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83" y="560782"/>
            <a:ext cx="11858017" cy="5703829"/>
          </a:xfrm>
          <a:prstGeom prst="rect">
            <a:avLst/>
          </a:prstGeom>
        </p:spPr>
      </p:pic>
    </p:spTree>
    <p:extLst>
      <p:ext uri="{BB962C8B-B14F-4D97-AF65-F5344CB8AC3E}">
        <p14:creationId xmlns:p14="http://schemas.microsoft.com/office/powerpoint/2010/main" val="35637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1352</Words>
  <Application>Microsoft Office PowerPoint</Application>
  <PresentationFormat>Widescreen</PresentationFormat>
  <Paragraphs>146</Paragraphs>
  <Slides>27</Slides>
  <Notes>8</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27</vt:i4>
      </vt:variant>
    </vt:vector>
  </HeadingPairs>
  <TitlesOfParts>
    <vt:vector size="40" baseType="lpstr">
      <vt:lpstr>#9Slide05 SVNVanilla Daisy Pro</vt:lpstr>
      <vt:lpstr>Arial</vt:lpstr>
      <vt:lpstr>Calibri</vt:lpstr>
      <vt:lpstr>Cambria</vt:lpstr>
      <vt:lpstr>SVN-KG Ten Thousand Reasons</vt:lpstr>
      <vt:lpstr>Wingdings</vt:lpstr>
      <vt:lpstr>Office Theme</vt:lpstr>
      <vt:lpstr>4_Office Theme</vt:lpstr>
      <vt:lpstr>5_Office Theme</vt:lpstr>
      <vt:lpstr>1_Office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32</cp:revision>
  <dcterms:created xsi:type="dcterms:W3CDTF">2023-08-27T04:24:13Z</dcterms:created>
  <dcterms:modified xsi:type="dcterms:W3CDTF">2024-05-29T11:11:24Z</dcterms:modified>
</cp:coreProperties>
</file>