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96" r:id="rId2"/>
    <p:sldId id="297" r:id="rId3"/>
    <p:sldId id="311" r:id="rId4"/>
    <p:sldId id="308" r:id="rId5"/>
    <p:sldId id="312" r:id="rId6"/>
    <p:sldId id="313" r:id="rId7"/>
    <p:sldId id="315" r:id="rId8"/>
    <p:sldId id="314" r:id="rId9"/>
    <p:sldId id="316" r:id="rId10"/>
    <p:sldId id="317" r:id="rId11"/>
    <p:sldId id="318" r:id="rId12"/>
    <p:sldId id="319" r:id="rId13"/>
    <p:sldId id="309" r:id="rId14"/>
    <p:sldId id="320" r:id="rId15"/>
    <p:sldId id="31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D1F"/>
    <a:srgbClr val="54A47B"/>
    <a:srgbClr val="FAE9EF"/>
    <a:srgbClr val="F0715A"/>
    <a:srgbClr val="CA5775"/>
    <a:srgbClr val="E17711"/>
    <a:srgbClr val="FFC56E"/>
    <a:srgbClr val="EF715A"/>
    <a:srgbClr val="F8AEA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p:scale>
          <a:sx n="39" d="100"/>
          <a:sy n="39" d="100"/>
        </p:scale>
        <p:origin x="2078" y="869"/>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2024/5/29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3795902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9685928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7531409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77904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44054784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263800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51117112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072420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847803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851864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2024/5/29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7757485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9" name="Picture 18">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0" name="Picture 19">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1" name="Picture 20">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24" name="Picture 23">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5" name="Picture 24">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6" name="Picture 25">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7" name="Picture 26">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87427"/>
            <a:ext cx="9013646" cy="6295833"/>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48724">
            <a:off x="-128600" y="2796300"/>
            <a:ext cx="3917722" cy="3917722"/>
          </a:xfrm>
          <a:prstGeom prst="rect">
            <a:avLst/>
          </a:prstGeom>
          <a:effectLst>
            <a:outerShdw blurRad="254000" sx="102000" sy="102000" algn="ctr" rotWithShape="0">
              <a:prstClr val="black">
                <a:alpha val="40000"/>
              </a:prstClr>
            </a:outerShdw>
          </a:effectLst>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pic>
        <p:nvPicPr>
          <p:cNvPr id="22" name="Picture 21">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9998102" y="-163310"/>
            <a:ext cx="2163494" cy="2142074"/>
          </a:xfrm>
          <a:prstGeom prst="rect">
            <a:avLst/>
          </a:prstGeom>
        </p:spPr>
      </p:pic>
      <p:pic>
        <p:nvPicPr>
          <p:cNvPr id="5" name="Picture 4"/>
          <p:cNvPicPr>
            <a:picLocks noChangeAspect="1"/>
          </p:cNvPicPr>
          <p:nvPr/>
        </p:nvPicPr>
        <p:blipFill>
          <a:blip r:embed="rId11"/>
          <a:stretch>
            <a:fillRect/>
          </a:stretch>
        </p:blipFill>
        <p:spPr>
          <a:xfrm>
            <a:off x="1493445" y="1198079"/>
            <a:ext cx="8504657" cy="4346825"/>
          </a:xfrm>
          <a:prstGeom prst="rect">
            <a:avLst/>
          </a:prstGeom>
        </p:spPr>
      </p:pic>
    </p:spTree>
    <p:extLst>
      <p:ext uri="{BB962C8B-B14F-4D97-AF65-F5344CB8AC3E}">
        <p14:creationId xmlns:p14="http://schemas.microsoft.com/office/powerpoint/2010/main" val="1481357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38199"/>
            <a:ext cx="11978640" cy="6817251"/>
          </a:xfrm>
          <a:prstGeom prst="rect">
            <a:avLst/>
          </a:prstGeom>
          <a:solidFill>
            <a:schemeClr val="bg1"/>
          </a:solidFill>
        </p:spPr>
        <p:txBody>
          <a:bodyPr wrap="square">
            <a:spAutoFit/>
          </a:bodyPr>
          <a:lstStyle/>
          <a:p>
            <a:pPr algn="just"/>
            <a:r>
              <a:rPr lang="vi-VN" sz="2300" dirty="0">
                <a:solidFill>
                  <a:srgbClr val="000000"/>
                </a:solidFill>
                <a:latin typeface="Cambria" panose="02040503050406030204" pitchFamily="18" charset="0"/>
                <a:ea typeface="Cambria" panose="02040503050406030204" pitchFamily="18" charset="0"/>
              </a:rPr>
              <a:t>        Trong các câu chuyện đã được nghe, em thích nhất là câu chuyện Sự tích cây vú sữa.</a:t>
            </a:r>
            <a:endParaRPr lang="en-US" sz="2300" dirty="0">
              <a:solidFill>
                <a:srgbClr val="000000"/>
              </a:solidFill>
              <a:latin typeface="Cambria" panose="02040503050406030204" pitchFamily="18" charset="0"/>
              <a:ea typeface="Cambria" panose="02040503050406030204" pitchFamily="18" charset="0"/>
            </a:endParaRPr>
          </a:p>
          <a:p>
            <a:pPr algn="just"/>
            <a:r>
              <a:rPr lang="en-US" sz="2300" dirty="0">
                <a:solidFill>
                  <a:srgbClr val="000000"/>
                </a:solidFill>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Ngày xưa, có một cậu bé được mẹ cưng chiều nên rất nghịch và ham chơi. Một lần, bị mẹ mắng, cậu vùng vằng bỏ đi. Cậu la cà khắp nơi, mẹ cậu ở nhà không biết cậu ở đâu nên buồn lắm. Ngày ngày mẹ ngồi trên bậc cửa ngóng cậu về. Một thời gian trôi qua mà cậu vẫn không về. Ví quá đau buồn và kiệt sức, mẹ cậu gục xuống. Không biết cậu đã đi bao lâu. Một hôm, vừa đói vừa rét, lại bị trẻ lớn hơn đánh, cậu mới nhớ đến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“Phải rồi, khi mình đói, mẹ vẫn cho mình ăn, khi mình bị đứa khác bắt nạt, mẹ vẫn bênh mình, về với mẹ thôi”.</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liền tìm đường về nhà. Ở nhà, cảnh vật vẫn như xưa, nhưng không thấy mẹ đâu. Cậu khản tiếng gọi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Mẹ ơi, mẹ đi đâu rồi, con đói quá ! – Cậu bé gục xuống, rồi ôm một cây xanh trong vườn mà khóc.</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Kỳ lạ thay, cây xanh bỗng run rẩy. Từ các cành lá, những đài hoa bé tí trổ ra, nở trắng như mây. Hoa tàn, quả xuất hiện, lớn nhanh, da căng mịn, xanh óng ánh. Cây nghiêng cành, một quả to rơi vào tay cậu bé.</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bé cắn một miếng thật to. Chát quá</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Quả thứ hai rơi xuống. Cậu lột vỏ, cắn vào hạt quả. Cứng quá.</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Quả thứ ba rơi xuống. Cậu khẽ bóp quanh quanh quả, lớp vỏ mềm dần rồi khẽ nứt ra một kẽ nhỏ. Một dòng sữa trắng sóng sánh trào ra, ngọt thơm như sữa mẹ.</a:t>
            </a:r>
          </a:p>
        </p:txBody>
      </p:sp>
    </p:spTree>
    <p:extLst>
      <p:ext uri="{BB962C8B-B14F-4D97-AF65-F5344CB8AC3E}">
        <p14:creationId xmlns:p14="http://schemas.microsoft.com/office/powerpoint/2010/main" val="279674269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5"/>
          <p:cNvSpPr/>
          <p:nvPr/>
        </p:nvSpPr>
        <p:spPr>
          <a:xfrm>
            <a:off x="142240" y="190500"/>
            <a:ext cx="11877040" cy="645160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66898" y="361617"/>
            <a:ext cx="11552382" cy="6109365"/>
          </a:xfrm>
          <a:prstGeom prst="rect">
            <a:avLst/>
          </a:prstGeom>
        </p:spPr>
        <p:txBody>
          <a:bodyPr wrap="square">
            <a:spAutoFit/>
          </a:bodyPr>
          <a:lstStyle/>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bé ghé môi hứng lấy dòng sữa ngọt ngào, thơm ngon như sữa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Cây rung rinh cành lá, thì thào :</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“Ăn trái ba lần mới biết trái ngon. Con có lớn khôn mới hay lòng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oà lên khóc. Mẹ đã không còn nữa. Cậu nhìn lên tán lá, lá một mặt xanh bóng, mặt kia đỏ hoe như mắt mẹ khóc chờ con. Cậu ôm lấy thân cây mà khóc, thân cây xù xì, thô ráp như đôi bàn tay làm lụng của mẹ. Cậu luôn miệng nói lời xin lỗi mẹ, cầu mong mẹ tha thứ cho sự bướng bỉnh của mình. Cây xanh ôm chặt lấy cậu, từ thân cây toát ra hơi ấm và tiếp đập của trái tim người mẹ. Bỗng chốc, cây xanh biến thành người mẹ hiền, xoa đầu cậu và cảm động nói:</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Từ nay, con nhớ phải vâng lời mẹ, không được ham chơi nữa, con nhớ không?</a:t>
            </a:r>
          </a:p>
          <a:p>
            <a:pPr algn="just"/>
            <a:r>
              <a:rPr lang="vi-VN" sz="2300" dirty="0">
                <a:latin typeface="Cambria" panose="02040503050406030204" pitchFamily="18" charset="0"/>
                <a:ea typeface="Cambria" panose="02040503050406030204" pitchFamily="18" charset="0"/>
              </a:rPr>
              <a:t>Cậu bé vừa sung sướng, những giọt nước mắt cứ thế tuôn ra vì hạnh phúc. Cậu trả lời mẹ thật to:</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Con xin lỗi mẹ. Con hứa từ nay sẽ không bao giờ khiến mẹ buồn nữa.</a:t>
            </a:r>
            <a:endParaRPr lang="en-US" sz="2300" dirty="0">
              <a:latin typeface="Cambria" panose="02040503050406030204" pitchFamily="18" charset="0"/>
              <a:ea typeface="Cambria" panose="02040503050406030204" pitchFamily="18" charset="0"/>
            </a:endParaRPr>
          </a:p>
          <a:p>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Từ đó hai mẹ con sống hạnh phúc bên nhau.</a:t>
            </a:r>
            <a:endParaRPr lang="en-US" sz="2300" dirty="0">
              <a:latin typeface="Cambria" panose="02040503050406030204" pitchFamily="18" charset="0"/>
              <a:ea typeface="Cambria" panose="02040503050406030204" pitchFamily="18" charset="0"/>
            </a:endParaRP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Câu chuyện trên đã để lại cho chúng ta một bài học sâu sắc về sự biết ơn công lao sinh</a:t>
            </a:r>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thành của cha mẹ. Là một người con, chúng ta nên thấu hiểu sự yêu thương, hy sinh của cha mẹ. Vì thế hãy cố gắng trở thành một người con ngoan các bạn nhé!</a:t>
            </a:r>
            <a:endParaRPr lang="en-US" sz="2300" dirty="0"/>
          </a:p>
        </p:txBody>
      </p:sp>
    </p:spTree>
    <p:extLst>
      <p:ext uri="{BB962C8B-B14F-4D97-AF65-F5344CB8AC3E}">
        <p14:creationId xmlns:p14="http://schemas.microsoft.com/office/powerpoint/2010/main" val="7436746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778000" y="1203165"/>
            <a:ext cx="8636000" cy="418525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540923" y="2455334"/>
            <a:ext cx="7435274" cy="2308324"/>
          </a:xfrm>
          <a:prstGeom prst="rect">
            <a:avLst/>
          </a:prstGeom>
        </p:spPr>
        <p:txBody>
          <a:bodyPr wrap="square">
            <a:spAutoFit/>
          </a:bodyPr>
          <a:lstStyle/>
          <a:p>
            <a:pPr algn="just"/>
            <a:r>
              <a:rPr lang="vi-VN" sz="3600" dirty="0">
                <a:solidFill>
                  <a:srgbClr val="000000"/>
                </a:solidFill>
                <a:latin typeface="Cambria" panose="02040503050406030204" pitchFamily="18" charset="0"/>
                <a:ea typeface="Cambria" panose="02040503050406030204" pitchFamily="18" charset="0"/>
              </a:rPr>
              <a:t>- Trình bày rõ những điều tưởng tượng dựa trên câu chuyện đã chọn.</a:t>
            </a:r>
          </a:p>
          <a:p>
            <a:pPr algn="just"/>
            <a:r>
              <a:rPr lang="vi-VN" sz="3600" dirty="0">
                <a:solidFill>
                  <a:srgbClr val="000000"/>
                </a:solidFill>
                <a:latin typeface="Cambria" panose="02040503050406030204" pitchFamily="18" charset="0"/>
                <a:ea typeface="Cambria" panose="02040503050406030204" pitchFamily="18" charset="0"/>
              </a:rPr>
              <a:t>- Nội dung tưởng tượng thể hiện sự sáng tạo.</a:t>
            </a:r>
          </a:p>
        </p:txBody>
      </p:sp>
      <p:sp>
        <p:nvSpPr>
          <p:cNvPr id="3" name="Rounded Rectangle 2"/>
          <p:cNvSpPr/>
          <p:nvPr/>
        </p:nvSpPr>
        <p:spPr>
          <a:xfrm>
            <a:off x="4462547" y="1494423"/>
            <a:ext cx="3266905" cy="712378"/>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3. Chỉnh sửa</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184544" y="0"/>
            <a:ext cx="3020657" cy="2406331"/>
          </a:xfrm>
          <a:prstGeom prst="rect">
            <a:avLst/>
          </a:prstGeom>
        </p:spPr>
      </p:pic>
    </p:spTree>
    <p:extLst>
      <p:ext uri="{BB962C8B-B14F-4D97-AF65-F5344CB8AC3E}">
        <p14:creationId xmlns:p14="http://schemas.microsoft.com/office/powerpoint/2010/main" val="3009258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1713707" y="985736"/>
            <a:ext cx="7451387" cy="3618690"/>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r:embed="rId3"/>
                </a:ext>
              </a:extLst>
            </a:blip>
            <a:stretch>
              <a:fillRect/>
            </a:stretch>
          </a:blipFill>
        </p:spPr>
      </p:sp>
      <p:sp>
        <p:nvSpPr>
          <p:cNvPr id="3" name="Rectangle 2"/>
          <p:cNvSpPr/>
          <p:nvPr/>
        </p:nvSpPr>
        <p:spPr>
          <a:xfrm>
            <a:off x="2003897" y="1979473"/>
            <a:ext cx="6871006"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câu chuyện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797" y="2536757"/>
            <a:ext cx="4487045" cy="4487045"/>
          </a:xfrm>
          <a:prstGeom prst="rect">
            <a:avLst/>
          </a:prstGeom>
        </p:spPr>
      </p:pic>
    </p:spTree>
    <p:extLst>
      <p:ext uri="{BB962C8B-B14F-4D97-AF65-F5344CB8AC3E}">
        <p14:creationId xmlns:p14="http://schemas.microsoft.com/office/powerpoint/2010/main" val="386642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sp>
      <p:pic>
        <p:nvPicPr>
          <p:cNvPr id="3" name="Picture 2"/>
          <p:cNvPicPr>
            <a:picLocks noChangeAspect="1"/>
          </p:cNvPicPr>
          <p:nvPr/>
        </p:nvPicPr>
        <p:blipFill>
          <a:blip r:embed="rId3"/>
          <a:stretch>
            <a:fillRect/>
          </a:stretch>
        </p:blipFill>
        <p:spPr>
          <a:xfrm>
            <a:off x="1616579" y="2181049"/>
            <a:ext cx="9948056" cy="2495902"/>
          </a:xfrm>
          <a:prstGeom prst="rect">
            <a:avLst/>
          </a:prstGeom>
        </p:spPr>
      </p:pic>
      <p:pic>
        <p:nvPicPr>
          <p:cNvPr id="4"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21" y="2674531"/>
            <a:ext cx="4755164" cy="4183469"/>
          </a:xfrm>
          <a:prstGeom prst="rect">
            <a:avLst/>
          </a:prstGeom>
        </p:spPr>
      </p:pic>
    </p:spTree>
    <p:extLst>
      <p:ext uri="{BB962C8B-B14F-4D97-AF65-F5344CB8AC3E}">
        <p14:creationId xmlns:p14="http://schemas.microsoft.com/office/powerpoint/2010/main" val="2067469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7" name="Picture 16"/>
          <p:cNvPicPr>
            <a:picLocks noChangeAspect="1"/>
          </p:cNvPicPr>
          <p:nvPr/>
        </p:nvPicPr>
        <p:blipFill>
          <a:blip r:embed="rId7"/>
          <a:stretch>
            <a:fillRect/>
          </a:stretch>
        </p:blipFill>
        <p:spPr>
          <a:xfrm>
            <a:off x="1809606" y="1392241"/>
            <a:ext cx="8860927" cy="4101897"/>
          </a:xfrm>
          <a:prstGeom prst="rect">
            <a:avLst/>
          </a:prstGeom>
        </p:spPr>
      </p:pic>
    </p:spTree>
    <p:extLst>
      <p:ext uri="{BB962C8B-B14F-4D97-AF65-F5344CB8AC3E}">
        <p14:creationId xmlns:p14="http://schemas.microsoft.com/office/powerpoint/2010/main" val="983614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67624" y="475573"/>
            <a:ext cx="8456751" cy="5906854"/>
          </a:xfrm>
          <a:prstGeom prst="rect">
            <a:avLst/>
          </a:prstGeom>
        </p:spPr>
      </p:pic>
      <p:sp>
        <p:nvSpPr>
          <p:cNvPr id="3" name="TextBox 2"/>
          <p:cNvSpPr txBox="1"/>
          <p:nvPr/>
        </p:nvSpPr>
        <p:spPr>
          <a:xfrm>
            <a:off x="2754741" y="2026310"/>
            <a:ext cx="6828819" cy="3170099"/>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Chia </a:t>
            </a:r>
            <a:r>
              <a:rPr lang="en-US" sz="4000" b="1" dirty="0" err="1">
                <a:solidFill>
                  <a:srgbClr val="002060"/>
                </a:solidFill>
                <a:latin typeface="Cambria" panose="02040503050406030204" pitchFamily="18" charset="0"/>
                <a:ea typeface="Cambria" panose="02040503050406030204" pitchFamily="18" charset="0"/>
              </a:rPr>
              <a:t>sẻ</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em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Trong các câu chuyện đó, em có thấy hối tiếc về kết thúc của câu chuyện nào không?</a:t>
            </a: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509121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1263473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299" y="129009"/>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1298448" y="621146"/>
            <a:ext cx="9976103" cy="1420236"/>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207008" y="702109"/>
            <a:ext cx="10067544" cy="1323439"/>
          </a:xfrm>
          <a:prstGeom prst="rect">
            <a:avLst/>
          </a:prstGeom>
          <a:noFill/>
        </p:spPr>
        <p:txBody>
          <a:bodyPr wrap="square" rtlCol="0">
            <a:spAutoFit/>
          </a:bodyPr>
          <a:lstStyle/>
          <a:p>
            <a:pPr algn="ctr"/>
            <a:r>
              <a:rPr lang="vi-VN" sz="4000" b="1" i="1" u="sng" dirty="0">
                <a:solidFill>
                  <a:srgbClr val="FFFF00"/>
                </a:solidFill>
                <a:latin typeface="Cambria" panose="02040503050406030204" pitchFamily="18" charset="0"/>
                <a:ea typeface="Cambria" panose="02040503050406030204" pitchFamily="18" charset="0"/>
              </a:rPr>
              <a:t>Đề bài:</a:t>
            </a:r>
            <a:r>
              <a:rPr lang="vi-VN" sz="4000" b="1" i="1" dirty="0">
                <a:solidFill>
                  <a:srgbClr val="FFFF00"/>
                </a:solidFill>
                <a:latin typeface="Cambria" panose="02040503050406030204" pitchFamily="18" charset="0"/>
                <a:ea typeface="Cambria" panose="02040503050406030204" pitchFamily="18" charset="0"/>
              </a:rPr>
              <a:t> </a:t>
            </a:r>
            <a:r>
              <a:rPr lang="vi-VN" sz="4000" b="1" dirty="0">
                <a:solidFill>
                  <a:schemeClr val="bg1"/>
                </a:solidFill>
                <a:latin typeface="Cambria" panose="02040503050406030204" pitchFamily="18" charset="0"/>
                <a:ea typeface="Cambria" panose="02040503050406030204" pitchFamily="18" charset="0"/>
              </a:rPr>
              <a:t>Viết đoạn văn tưởng tượng dựa vào câu chuyện đã đọc hoặc đã nghe.</a:t>
            </a:r>
            <a:endParaRPr lang="en-US" sz="40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703257" y="2718556"/>
            <a:ext cx="9163119" cy="3477875"/>
          </a:xfrm>
          <a:prstGeom prst="rect">
            <a:avLst/>
          </a:prstGeom>
        </p:spPr>
        <p:txBody>
          <a:bodyPr wrap="square">
            <a:spAutoFit/>
          </a:bodyPr>
          <a:lstStyle/>
          <a:p>
            <a:pPr algn="just"/>
            <a:r>
              <a:rPr lang="vi-VN" sz="4400" b="1" dirty="0">
                <a:solidFill>
                  <a:schemeClr val="tx1">
                    <a:lumMod val="75000"/>
                    <a:lumOff val="25000"/>
                  </a:schemeClr>
                </a:solidFill>
                <a:latin typeface="Cambria" panose="02040503050406030204" pitchFamily="18" charset="0"/>
                <a:ea typeface="Cambria" panose="02040503050406030204" pitchFamily="18" charset="0"/>
              </a:rPr>
              <a:t> </a:t>
            </a:r>
          </a:p>
          <a:p>
            <a:pPr marL="514350" indent="-514350" algn="just">
              <a:buAutoNum type="alphaLcPeriod"/>
            </a:pPr>
            <a:r>
              <a:rPr lang="en-US" sz="4400" b="1" dirty="0">
                <a:solidFill>
                  <a:schemeClr val="tx1">
                    <a:lumMod val="75000"/>
                    <a:lumOff val="25000"/>
                  </a:schemeClr>
                </a:solidFill>
                <a:latin typeface="Cambria" panose="02040503050406030204" pitchFamily="18" charset="0"/>
                <a:ea typeface="Cambria" panose="02040503050406030204" pitchFamily="18" charset="0"/>
              </a:rPr>
              <a:t>  </a:t>
            </a:r>
            <a:r>
              <a:rPr lang="vi-VN" sz="4400" b="1" dirty="0">
                <a:solidFill>
                  <a:schemeClr val="tx1">
                    <a:lumMod val="75000"/>
                    <a:lumOff val="25000"/>
                  </a:schemeClr>
                </a:solidFill>
                <a:latin typeface="Cambria" panose="02040503050406030204" pitchFamily="18" charset="0"/>
                <a:ea typeface="Cambria" panose="02040503050406030204" pitchFamily="18" charset="0"/>
              </a:rPr>
              <a:t>Lựa chọn câu chuyện yêu thích.</a:t>
            </a:r>
          </a:p>
          <a:p>
            <a:pPr algn="just"/>
            <a:r>
              <a:rPr lang="vi-VN" sz="4400" b="1" dirty="0">
                <a:solidFill>
                  <a:schemeClr val="tx1">
                    <a:lumMod val="75000"/>
                    <a:lumOff val="25000"/>
                  </a:schemeClr>
                </a:solidFill>
                <a:latin typeface="Cambria" panose="02040503050406030204" pitchFamily="18" charset="0"/>
                <a:ea typeface="Cambria" panose="02040503050406030204" pitchFamily="18" charset="0"/>
              </a:rPr>
              <a:t>b.</a:t>
            </a:r>
            <a:r>
              <a:rPr lang="en-US" sz="4400" b="1" dirty="0">
                <a:solidFill>
                  <a:schemeClr val="tx1">
                    <a:lumMod val="75000"/>
                    <a:lumOff val="25000"/>
                  </a:schemeClr>
                </a:solidFill>
                <a:latin typeface="Cambria" panose="02040503050406030204" pitchFamily="18" charset="0"/>
                <a:ea typeface="Cambria" panose="02040503050406030204" pitchFamily="18" charset="0"/>
              </a:rPr>
              <a:t> </a:t>
            </a:r>
            <a:r>
              <a:rPr lang="vi-VN" sz="4400" b="1" dirty="0">
                <a:solidFill>
                  <a:schemeClr val="tx1">
                    <a:lumMod val="75000"/>
                    <a:lumOff val="25000"/>
                  </a:schemeClr>
                </a:solidFill>
                <a:latin typeface="Cambria" panose="02040503050406030204" pitchFamily="18" charset="0"/>
                <a:ea typeface="Cambria" panose="02040503050406030204" pitchFamily="18" charset="0"/>
              </a:rPr>
              <a:t>Lựa chọn một phương án viết đoạn văn tưởng tượng.</a:t>
            </a:r>
          </a:p>
          <a:p>
            <a:pPr algn="just"/>
            <a:endParaRPr lang="en-US" sz="4400" dirty="0">
              <a:solidFill>
                <a:schemeClr val="tx1">
                  <a:lumMod val="75000"/>
                  <a:lumOff val="25000"/>
                </a:schemeClr>
              </a:solidFill>
            </a:endParaRPr>
          </a:p>
        </p:txBody>
      </p:sp>
      <p:sp>
        <p:nvSpPr>
          <p:cNvPr id="27" name="Rounded Rectangle 26"/>
          <p:cNvSpPr/>
          <p:nvPr/>
        </p:nvSpPr>
        <p:spPr>
          <a:xfrm>
            <a:off x="703257" y="2406731"/>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422" y="3331713"/>
            <a:ext cx="3473491" cy="3473491"/>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Rounded Rectangle 6"/>
          <p:cNvSpPr/>
          <p:nvPr/>
        </p:nvSpPr>
        <p:spPr>
          <a:xfrm>
            <a:off x="1469085" y="1207173"/>
            <a:ext cx="9048518" cy="743189"/>
          </a:xfrm>
          <a:prstGeom prst="roundRect">
            <a:avLst/>
          </a:prstGeom>
          <a:solidFill>
            <a:srgbClr val="FAE9EF"/>
          </a:solidFill>
          <a:ln w="3810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b="1" i="1" dirty="0">
                <a:solidFill>
                  <a:srgbClr val="54A47B"/>
                </a:solidFill>
                <a:latin typeface="Cambria" panose="02040503050406030204" pitchFamily="18" charset="0"/>
                <a:ea typeface="Cambria" panose="02040503050406030204" pitchFamily="18" charset="0"/>
                <a:cs typeface="Calibri" panose="020F0502020204030204" pitchFamily="34" charset="0"/>
              </a:rPr>
              <a:t>Phương án 1: </a:t>
            </a:r>
            <a:r>
              <a:rPr lang="vi-VN" sz="3200" b="1" dirty="0">
                <a:solidFill>
                  <a:srgbClr val="54A47B"/>
                </a:solidFill>
                <a:latin typeface="Cambria" panose="02040503050406030204" pitchFamily="18" charset="0"/>
                <a:ea typeface="Cambria" panose="02040503050406030204" pitchFamily="18" charset="0"/>
                <a:cs typeface="Calibri" panose="020F0502020204030204" pitchFamily="34" charset="0"/>
              </a:rPr>
              <a:t>Bổ sung lời kể, tả cho câu chuyện. </a:t>
            </a:r>
            <a:endParaRPr lang="en-US" sz="3200" b="1" dirty="0">
              <a:solidFill>
                <a:srgbClr val="54A47B"/>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44255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grayscl/>
              <a:extLst>
                <a:ext uri="{96DAC541-7B7A-43D3-8B79-37D633B846F1}">
                  <asvg:svgBlip xmlns:asvg="http://schemas.microsoft.com/office/drawing/2016/SVG/main" r:embed="rId5"/>
                </a:ext>
              </a:extLst>
            </a:blip>
            <a:stretch>
              <a:fillRect/>
            </a:stretch>
          </a:blipFill>
        </p:spPr>
      </p:sp>
      <p:sp>
        <p:nvSpPr>
          <p:cNvPr id="18" name="Rectangle 17"/>
          <p:cNvSpPr/>
          <p:nvPr/>
        </p:nvSpPr>
        <p:spPr>
          <a:xfrm>
            <a:off x="474223" y="2473158"/>
            <a:ext cx="5213999" cy="3323987"/>
          </a:xfrm>
          <a:prstGeom prst="rect">
            <a:avLst/>
          </a:prstGeom>
        </p:spPr>
        <p:txBody>
          <a:bodyPr wrap="square">
            <a:spAutoFit/>
          </a:bodyPr>
          <a:lstStyle/>
          <a:p>
            <a:pPr algn="ctr"/>
            <a:r>
              <a:rPr lang="en-US" sz="3500" b="1" dirty="0" err="1">
                <a:latin typeface="Cambria" panose="02040503050406030204" pitchFamily="18" charset="0"/>
                <a:ea typeface="Cambria" panose="02040503050406030204" pitchFamily="18" charset="0"/>
                <a:cs typeface="Aachen" panose="02020500000000000000" pitchFamily="18" charset="0"/>
              </a:rPr>
              <a:t>Cách</a:t>
            </a:r>
            <a:r>
              <a:rPr lang="en-US" sz="3500" b="1" dirty="0">
                <a:latin typeface="Cambria" panose="02040503050406030204" pitchFamily="18" charset="0"/>
                <a:ea typeface="Cambria" panose="02040503050406030204" pitchFamily="18" charset="0"/>
                <a:cs typeface="Aachen" panose="02020500000000000000" pitchFamily="18" charset="0"/>
              </a:rPr>
              <a:t> 1:</a:t>
            </a:r>
            <a:endParaRPr lang="vi-VN" sz="3500" b="1" dirty="0">
              <a:latin typeface="Cambria" panose="02040503050406030204" pitchFamily="18" charset="0"/>
              <a:ea typeface="Cambria" panose="02040503050406030204" pitchFamily="18" charset="0"/>
              <a:cs typeface="Aachen" panose="02020500000000000000" pitchFamily="18" charset="0"/>
            </a:endParaRPr>
          </a:p>
          <a:p>
            <a:pPr algn="ctr"/>
            <a:r>
              <a:rPr lang="en-US" sz="3500" dirty="0" err="1">
                <a:latin typeface="Cambria" panose="02040503050406030204" pitchFamily="18" charset="0"/>
                <a:ea typeface="Cambria" panose="02040503050406030204" pitchFamily="18" charset="0"/>
                <a:cs typeface="Aachen" panose="02020500000000000000" pitchFamily="18" charset="0"/>
              </a:rPr>
              <a:t>Tả</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cụ</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thể</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tâm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trạng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nhớ</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mẹ</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của</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c</a:t>
            </a:r>
            <a:r>
              <a:rPr lang="en-US" sz="3500" dirty="0" err="1">
                <a:latin typeface="Cambria" panose="02040503050406030204" pitchFamily="18" charset="0"/>
                <a:ea typeface="Cambria" panose="02040503050406030204" pitchFamily="18" charset="0"/>
                <a:cs typeface="Aachen" panose="02020500000000000000" pitchFamily="18" charset="0"/>
              </a:rPr>
              <a:t>ậu</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bé</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và</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hành</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trình</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tìm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mẹ</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vô</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cùng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gian</a:t>
            </a:r>
            <a:r>
              <a:rPr lang="en-US" sz="3500" dirty="0">
                <a:latin typeface="Cambria" panose="02040503050406030204" pitchFamily="18" charset="0"/>
                <a:ea typeface="Cambria" panose="02040503050406030204" pitchFamily="18" charset="0"/>
                <a:cs typeface="Aachen" panose="02020500000000000000" pitchFamily="18" charset="0"/>
              </a:rPr>
              <a:t> nan, </a:t>
            </a:r>
            <a:r>
              <a:rPr lang="en-US" sz="3500" dirty="0" err="1">
                <a:latin typeface="Cambria" panose="02040503050406030204" pitchFamily="18" charset="0"/>
                <a:ea typeface="Cambria" panose="02040503050406030204" pitchFamily="18" charset="0"/>
                <a:cs typeface="Aachen" panose="02020500000000000000" pitchFamily="18" charset="0"/>
              </a:rPr>
              <a:t>cuối</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cùng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cậu</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bé </a:t>
            </a:r>
            <a:r>
              <a:rPr lang="en-US" sz="3500" dirty="0" err="1">
                <a:latin typeface="Cambria" panose="02040503050406030204" pitchFamily="18" charset="0"/>
                <a:ea typeface="Cambria" panose="02040503050406030204" pitchFamily="18" charset="0"/>
                <a:cs typeface="Aachen" panose="02020500000000000000" pitchFamily="18" charset="0"/>
              </a:rPr>
              <a:t>đã</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tìm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được</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mẹ.</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45409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duotone>
                <a:schemeClr val="accent6">
                  <a:shade val="45000"/>
                  <a:satMod val="135000"/>
                </a:schemeClr>
                <a:prstClr val="white"/>
              </a:duotone>
              <a:extLst>
                <a:ext uri="{96DAC541-7B7A-43D3-8B79-37D633B846F1}">
                  <asvg:svgBlip xmlns:asvg="http://schemas.microsoft.com/office/drawing/2016/SVG/main" r:embed="rId5"/>
                </a:ext>
              </a:extLst>
            </a:blip>
            <a:stretch>
              <a:fillRect/>
            </a:stretch>
          </a:blipFill>
        </p:spPr>
      </p:sp>
      <p:sp>
        <p:nvSpPr>
          <p:cNvPr id="20" name="Rectangle 19"/>
          <p:cNvSpPr/>
          <p:nvPr/>
        </p:nvSpPr>
        <p:spPr>
          <a:xfrm>
            <a:off x="6568944" y="2498940"/>
            <a:ext cx="5207000" cy="3323987"/>
          </a:xfrm>
          <a:prstGeom prst="rect">
            <a:avLst/>
          </a:prstGeom>
        </p:spPr>
        <p:txBody>
          <a:bodyPr wrap="square">
            <a:spAutoFit/>
          </a:bodyPr>
          <a:lstStyle/>
          <a:p>
            <a:pPr algn="ctr"/>
            <a:r>
              <a:rPr lang="en-US" sz="3500" b="1" dirty="0" err="1">
                <a:latin typeface="Cambria" panose="02040503050406030204" pitchFamily="18" charset="0"/>
                <a:ea typeface="Cambria" panose="02040503050406030204" pitchFamily="18" charset="0"/>
                <a:cs typeface="Aachen" panose="02020500000000000000" pitchFamily="18" charset="0"/>
              </a:rPr>
              <a:t>Cách</a:t>
            </a:r>
            <a:r>
              <a:rPr lang="en-US" sz="3500" b="1" dirty="0">
                <a:latin typeface="Cambria" panose="02040503050406030204" pitchFamily="18" charset="0"/>
                <a:ea typeface="Cambria" panose="02040503050406030204" pitchFamily="18" charset="0"/>
                <a:cs typeface="Aachen" panose="02020500000000000000" pitchFamily="18" charset="0"/>
              </a:rPr>
              <a:t> </a:t>
            </a:r>
            <a:r>
              <a:rPr lang="vi-VN" sz="3500" b="1" dirty="0">
                <a:latin typeface="Cambria" panose="02040503050406030204" pitchFamily="18" charset="0"/>
                <a:ea typeface="Cambria" panose="02040503050406030204" pitchFamily="18" charset="0"/>
                <a:cs typeface="Aachen" panose="02020500000000000000" pitchFamily="18" charset="0"/>
              </a:rPr>
              <a:t>2</a:t>
            </a:r>
            <a:r>
              <a:rPr lang="en-US" sz="3500" b="1" dirty="0">
                <a:latin typeface="Cambria" panose="02040503050406030204" pitchFamily="18" charset="0"/>
                <a:ea typeface="Cambria" panose="02040503050406030204" pitchFamily="18" charset="0"/>
                <a:cs typeface="Aachen" panose="02020500000000000000" pitchFamily="18" charset="0"/>
              </a:rPr>
              <a:t>:</a:t>
            </a:r>
            <a:endParaRPr lang="vi-VN" sz="3500" b="1" dirty="0">
              <a:latin typeface="Cambria" panose="02040503050406030204" pitchFamily="18" charset="0"/>
              <a:ea typeface="Cambria" panose="02040503050406030204" pitchFamily="18" charset="0"/>
              <a:cs typeface="Aachen" panose="02020500000000000000" pitchFamily="18" charset="0"/>
            </a:endParaRPr>
          </a:p>
          <a:p>
            <a:pPr algn="ctr"/>
            <a:r>
              <a:rPr lang="vi-VN" sz="3500" dirty="0">
                <a:latin typeface="Cambria" panose="02040503050406030204" pitchFamily="18" charset="0"/>
                <a:ea typeface="Cambria" panose="02040503050406030204" pitchFamily="18" charset="0"/>
                <a:cs typeface="Aachen" panose="02020500000000000000" pitchFamily="18" charset="0"/>
              </a:rPr>
              <a:t>Kể về sự thay đổi của cậu bé khi nhận ra lỗi lầm của mình: chăm chỉ làm lụng, tự giác làm theo lời mẹ khuyên bảo trước đây...</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Tree>
    <p:extLst>
      <p:ext uri="{BB962C8B-B14F-4D97-AF65-F5344CB8AC3E}">
        <p14:creationId xmlns:p14="http://schemas.microsoft.com/office/powerpoint/2010/main" val="457754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Rounded Rectangle 6"/>
          <p:cNvSpPr/>
          <p:nvPr/>
        </p:nvSpPr>
        <p:spPr>
          <a:xfrm>
            <a:off x="1625658" y="1266490"/>
            <a:ext cx="8713591" cy="743189"/>
          </a:xfrm>
          <a:prstGeom prst="roundRect">
            <a:avLst/>
          </a:prstGeom>
          <a:solidFill>
            <a:srgbClr val="F26D1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400" b="1" i="1"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vi-VN" sz="44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Viết tiếp đoạn 2</a:t>
            </a:r>
            <a:endPar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557404"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Rectangle 17"/>
          <p:cNvSpPr/>
          <p:nvPr/>
        </p:nvSpPr>
        <p:spPr>
          <a:xfrm>
            <a:off x="639368" y="2473158"/>
            <a:ext cx="5213999" cy="27853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a:solidFill>
                  <a:prstClr val="black"/>
                </a:solidFill>
                <a:latin typeface="Cambria" panose="02040503050406030204" pitchFamily="18" charset="0"/>
                <a:ea typeface="Cambria" panose="02040503050406030204" pitchFamily="18" charset="0"/>
                <a:cs typeface="Aachen" panose="02020500000000000000" pitchFamily="18" charset="0"/>
              </a:rPr>
              <a:t>Mẹ cậu trở về sau nhiều ngày đi tìm con, hai mẹ con được gặp nhau trong hạnh phúc.</a:t>
            </a:r>
            <a:endParaRPr kumimoji="0" lang="vi-VN"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147599"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Rectangle 19"/>
          <p:cNvSpPr/>
          <p:nvPr/>
        </p:nvSpPr>
        <p:spPr>
          <a:xfrm>
            <a:off x="6314050" y="2406238"/>
            <a:ext cx="5207000" cy="33239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2</a:t>
            </a:r>
            <a:r>
              <a:rPr kumimoji="0" lang="en-US"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a:t>
            </a:r>
            <a:endPar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a:solidFill>
                  <a:prstClr val="black"/>
                </a:solidFill>
                <a:latin typeface="Cambria" panose="02040503050406030204" pitchFamily="18" charset="0"/>
                <a:ea typeface="Cambria" panose="02040503050406030204" pitchFamily="18" charset="0"/>
                <a:cs typeface="Aachen" panose="02020500000000000000" pitchFamily="18" charset="0"/>
              </a:rPr>
              <a:t>Các sự việc trong câu chuyện chỉ là do cậu bé ngủ mơ. Nêu cảm nghĩ của cậu bé khi nhớ lại giấc mơ đáng sợ đó.</a:t>
            </a:r>
            <a:endPar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0" name="TextBox 9"/>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969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30261" y="2005361"/>
            <a:ext cx="8585142" cy="1238489"/>
          </a:xfrm>
          <a:prstGeom prst="round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000" b="1" i="1"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khác </a:t>
            </a:r>
            <a:endParaRPr kumimoji="0" lang="en-US" sz="4000" b="1" i="1"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(theo sự lựa chọn của em)</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969322" y="628157"/>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pic>
        <p:nvPicPr>
          <p:cNvPr id="1026" name="Picture 2" descr="Sự tích cây vú sữ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206" y="3619877"/>
            <a:ext cx="6616354" cy="2861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7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24" r="1241"/>
          <a:stretch/>
        </p:blipFill>
        <p:spPr>
          <a:xfrm>
            <a:off x="1137920" y="1503912"/>
            <a:ext cx="9763760" cy="4394432"/>
          </a:xfrm>
          <a:prstGeom prst="rect">
            <a:avLst/>
          </a:prstGeom>
          <a:ln w="76200" cap="sq">
            <a:solidFill>
              <a:schemeClr val="bg1"/>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4653973" y="385056"/>
            <a:ext cx="2432627" cy="773416"/>
          </a:xfrm>
          <a:prstGeom prst="roundRect">
            <a:avLst/>
          </a:prstGeom>
          <a:solidFill>
            <a:schemeClr val="accent3">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i="1" dirty="0">
                <a:latin typeface="Cambria" panose="02040503050406030204" pitchFamily="18" charset="0"/>
                <a:ea typeface="Cambria" panose="02040503050406030204" pitchFamily="18" charset="0"/>
                <a:cs typeface="Calibri" panose="020F0502020204030204" pitchFamily="34" charset="0"/>
              </a:rPr>
              <a:t>2. Tìm ý </a:t>
            </a:r>
            <a:endParaRPr lang="en-US" sz="4000" b="1" i="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85399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978</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等线</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2024-05-29T16:20:45Z</dcterms:modified>
</cp:coreProperties>
</file>