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sldIdLst>
    <p:sldId id="332" r:id="rId2"/>
    <p:sldId id="302" r:id="rId3"/>
    <p:sldId id="323" r:id="rId4"/>
    <p:sldId id="333" r:id="rId5"/>
    <p:sldId id="280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90" r:id="rId15"/>
    <p:sldId id="334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B1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 varScale="1">
        <p:scale>
          <a:sx n="85" d="100"/>
          <a:sy n="85" d="100"/>
        </p:scale>
        <p:origin x="96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2AF9E-C844-458F-8913-9DCDE0D5B7AE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7D0EA0-9FB0-4D32-A619-9181D9B6A4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0D65-E0AD-4A72-8E2B-33CEA4309E67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905D-CEC4-4A3E-9610-5843F49C7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44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BE80-1946-44CE-B5FD-F862FA6CEF74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E5B0D-9DC9-4C17-A815-82829063D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6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F626-FE40-403F-A4DD-A31CA2D93A78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6D351-6244-4B46-99C9-2EFDFF2FF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355B2-F63D-48CE-B054-F1F09694A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8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7A7F-4341-4189-B100-ECCEECBEEC21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9839A-116D-456A-A08A-73C0F2430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5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4A6F-2EF0-4C5C-B90A-837AA086E751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24297-1F71-48D5-BD9A-6DF4CFC20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80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2978-6EBF-4FDE-90FB-0C2AA73714FF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50DE-5E66-46A7-B0A8-C0FD7A577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70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8754-3118-452E-BB4C-3D2030A69607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EAEB5-356A-4D16-8BD2-9FD4D9214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8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0D61-E6DA-4FA9-BD94-8353BB1575D4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B22A-32AF-43A9-91A1-A2943A84E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9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1206-05DE-4046-9A4E-B44FD70CD687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1D477-17E2-45C8-8B8E-8315B8C23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9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80B1-24AA-48B0-99CA-6BFD6C4A9FC6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3AC37-3D39-4EFA-8FBF-70856095D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57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F75716-C197-4E38-A3DA-92566223A0D1}" type="datetimeFigureOut">
              <a:rPr lang="en-US"/>
              <a:pPr>
                <a:defRPr/>
              </a:pPr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9884DA-DB64-48C7-805F-8DEA208B3C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5" r:id="rId7"/>
    <p:sldLayoutId id="2147484651" r:id="rId8"/>
    <p:sldLayoutId id="2147484652" r:id="rId9"/>
    <p:sldLayoutId id="2147484653" r:id="rId10"/>
    <p:sldLayoutId id="2147484654" r:id="rId11"/>
    <p:sldLayoutId id="21474846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gif"/><Relationship Id="rId18" Type="http://schemas.openxmlformats.org/officeDocument/2006/relationships/image" Target="../media/image8.gif"/><Relationship Id="rId3" Type="http://schemas.openxmlformats.org/officeDocument/2006/relationships/audio" Target="../media/media1.mp3"/><Relationship Id="rId7" Type="http://schemas.openxmlformats.org/officeDocument/2006/relationships/image" Target="../media/image32.png"/><Relationship Id="rId12" Type="http://schemas.openxmlformats.org/officeDocument/2006/relationships/image" Target="../media/image29.wmf"/><Relationship Id="rId17" Type="http://schemas.openxmlformats.org/officeDocument/2006/relationships/image" Target="../media/image39.png"/><Relationship Id="rId2" Type="http://schemas.microsoft.com/office/2007/relationships/media" Target="../media/media1.mp3"/><Relationship Id="rId16" Type="http://schemas.openxmlformats.org/officeDocument/2006/relationships/image" Target="../media/image38.gif"/><Relationship Id="rId1" Type="http://schemas.openxmlformats.org/officeDocument/2006/relationships/audio" Target="123.mp3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5" Type="http://schemas.openxmlformats.org/officeDocument/2006/relationships/image" Target="../media/image4.gif"/><Relationship Id="rId10" Type="http://schemas.openxmlformats.org/officeDocument/2006/relationships/image" Target="../media/image3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Relationship Id="rId1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inhtron.mp4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64395" y="-76306"/>
            <a:ext cx="1264444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8064829" y="106607"/>
            <a:ext cx="1200150" cy="9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22115" y="621520"/>
            <a:ext cx="6076282" cy="4171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1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6948163" y="4224979"/>
            <a:ext cx="1264444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277413" y="4403260"/>
            <a:ext cx="1264444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12"/>
          <p:cNvSpPr>
            <a:spLocks noChangeArrowheads="1" noChangeShapeType="1" noTextEdit="1"/>
          </p:cNvSpPr>
          <p:nvPr/>
        </p:nvSpPr>
        <p:spPr bwMode="auto">
          <a:xfrm>
            <a:off x="3615337" y="3535733"/>
            <a:ext cx="2977753" cy="284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3000" b="1" i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8646" y="1938697"/>
            <a:ext cx="2909771" cy="13388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50" b="1" dirty="0" err="1">
                <a:ln/>
                <a:solidFill>
                  <a:srgbClr val="3200C0"/>
                </a:solidFill>
              </a:rPr>
              <a:t>Môn</a:t>
            </a:r>
            <a:r>
              <a:rPr lang="en-US" sz="4050" b="1" dirty="0">
                <a:ln/>
                <a:solidFill>
                  <a:srgbClr val="3200C0"/>
                </a:solidFill>
              </a:rPr>
              <a:t> tin </a:t>
            </a:r>
            <a:r>
              <a:rPr lang="en-US" sz="4050" b="1" dirty="0" err="1">
                <a:ln/>
                <a:solidFill>
                  <a:srgbClr val="3200C0"/>
                </a:solidFill>
              </a:rPr>
              <a:t>học</a:t>
            </a:r>
            <a:r>
              <a:rPr lang="en-US" sz="4050" b="1" dirty="0">
                <a:ln/>
                <a:solidFill>
                  <a:srgbClr val="3200C0"/>
                </a:solidFill>
              </a:rPr>
              <a:t> </a:t>
            </a:r>
          </a:p>
          <a:p>
            <a:pPr algn="ctr">
              <a:defRPr/>
            </a:pPr>
            <a:r>
              <a:rPr lang="en-US" sz="4050" b="1" dirty="0" err="1">
                <a:ln/>
                <a:solidFill>
                  <a:srgbClr val="3200C0"/>
                </a:solidFill>
              </a:rPr>
              <a:t>Lớp</a:t>
            </a:r>
            <a:r>
              <a:rPr lang="en-US" sz="4050" b="1" dirty="0">
                <a:ln/>
                <a:solidFill>
                  <a:srgbClr val="3200C0"/>
                </a:solidFill>
              </a:rPr>
              <a:t> 5</a:t>
            </a:r>
          </a:p>
        </p:txBody>
      </p:sp>
      <p:grpSp>
        <p:nvGrpSpPr>
          <p:cNvPr id="10" name="Group 158"/>
          <p:cNvGrpSpPr>
            <a:grpSpLocks/>
          </p:cNvGrpSpPr>
          <p:nvPr/>
        </p:nvGrpSpPr>
        <p:grpSpPr bwMode="auto">
          <a:xfrm>
            <a:off x="2930815" y="4201107"/>
            <a:ext cx="1515542" cy="942393"/>
            <a:chOff x="5760" y="2544"/>
            <a:chExt cx="1111" cy="768"/>
          </a:xfrm>
        </p:grpSpPr>
        <p:pic>
          <p:nvPicPr>
            <p:cNvPr id="11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959603" y="4069170"/>
            <a:ext cx="1485900" cy="1085850"/>
            <a:chOff x="5760" y="2544"/>
            <a:chExt cx="1111" cy="768"/>
          </a:xfrm>
        </p:grpSpPr>
        <p:pic>
          <p:nvPicPr>
            <p:cNvPr id="14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5157172" y="4193964"/>
            <a:ext cx="1524227" cy="900799"/>
            <a:chOff x="5760" y="2544"/>
            <a:chExt cx="1111" cy="768"/>
          </a:xfrm>
        </p:grpSpPr>
        <p:pic>
          <p:nvPicPr>
            <p:cNvPr id="17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58"/>
          <p:cNvGrpSpPr>
            <a:grpSpLocks/>
          </p:cNvGrpSpPr>
          <p:nvPr/>
        </p:nvGrpSpPr>
        <p:grpSpPr bwMode="auto">
          <a:xfrm>
            <a:off x="7594195" y="3993701"/>
            <a:ext cx="1485900" cy="1085850"/>
            <a:chOff x="5760" y="2544"/>
            <a:chExt cx="1111" cy="768"/>
          </a:xfrm>
        </p:grpSpPr>
        <p:pic>
          <p:nvPicPr>
            <p:cNvPr id="20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" y="2397359"/>
            <a:ext cx="2637294" cy="1639983"/>
          </a:xfrm>
          <a:prstGeom prst="rect">
            <a:avLst/>
          </a:prstGeom>
        </p:spPr>
      </p:pic>
      <p:pic>
        <p:nvPicPr>
          <p:cNvPr id="23" name="Picture 7" descr="SMI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9032" y="69133"/>
            <a:ext cx="3559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SMI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0275" y="20782"/>
            <a:ext cx="3559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SMI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6360" y="323124"/>
            <a:ext cx="3559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980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4463" y="100013"/>
            <a:ext cx="8847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3 sgk trang 101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Thực hiện các yêu cầu sau: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-28575" y="971550"/>
            <a:ext cx="635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8[FD 10 bk 10 RT 45]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44463" y="590550"/>
            <a:ext cx="8847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a. Viết dòng lệnh để Rùa vẽ hình bông tuyết: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43118" r="61217" b="51741"/>
          <a:stretch>
            <a:fillRect/>
          </a:stretch>
        </p:blipFill>
        <p:spPr bwMode="auto">
          <a:xfrm>
            <a:off x="6781800" y="663575"/>
            <a:ext cx="533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1760538"/>
            <a:ext cx="5210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Bongtuyet	</a:t>
            </a:r>
          </a:p>
          <a:p>
            <a:pPr algn="just" eaLnBrk="1" hangingPunct="1"/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8[FD 10 bk 10 RT 45]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6200" y="1352550"/>
            <a:ext cx="8845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b. Viết thủ tục Bongtuyet để vẽ hình bông tuyết: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43118" r="61217" b="51741"/>
          <a:stretch>
            <a:fillRect/>
          </a:stretch>
        </p:blipFill>
        <p:spPr bwMode="auto">
          <a:xfrm>
            <a:off x="7216775" y="1425575"/>
            <a:ext cx="533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9" b="43616"/>
          <a:stretch>
            <a:fillRect/>
          </a:stretch>
        </p:blipFill>
        <p:spPr bwMode="auto">
          <a:xfrm>
            <a:off x="6073775" y="3333750"/>
            <a:ext cx="2994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990600" y="3748088"/>
            <a:ext cx="5210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Bongtuyet	</a:t>
            </a:r>
          </a:p>
          <a:p>
            <a:pPr algn="just" eaLnBrk="1" hangingPunct="1"/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8[FD 10 bk 10 RT 45]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6200" y="2876550"/>
            <a:ext cx="88455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c. Sử dụng thủ tục Lucgiac và bông tuyết, viết chương trình vẽ các n=hình sau: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5800" y="1223963"/>
            <a:ext cx="5210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C1	</a:t>
            </a:r>
          </a:p>
          <a:p>
            <a:pPr algn="just" eaLnBrk="1" hangingPunct="1"/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6[fd 100 Bongtuyet rt 60]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49225" y="209550"/>
            <a:ext cx="88455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c. Sử dụng thủ tục Lucgiac và bongtuyet, viết chương trình vẽ các hình sau: </a:t>
            </a:r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22552" r="48723" b="46436"/>
          <a:stretch>
            <a:fillRect/>
          </a:stretch>
        </p:blipFill>
        <p:spPr bwMode="auto">
          <a:xfrm>
            <a:off x="6858000" y="1222375"/>
            <a:ext cx="9080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7796" r="65132" b="61691"/>
          <a:stretch>
            <a:fillRect/>
          </a:stretch>
        </p:blipFill>
        <p:spPr bwMode="auto">
          <a:xfrm>
            <a:off x="7086600" y="2876550"/>
            <a:ext cx="974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76275" y="2857500"/>
            <a:ext cx="57245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C2	</a:t>
            </a:r>
          </a:p>
          <a:p>
            <a:pPr algn="just" eaLnBrk="1" hangingPunct="1"/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6[fd 100 Hinhtron BK 100 rt 60]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143000" y="1595438"/>
            <a:ext cx="51149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Duongtron	</a:t>
            </a:r>
          </a:p>
          <a:p>
            <a:pPr algn="just" eaLnBrk="1" hangingPunct="1"/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60[fd 5 rt 6]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4463" y="100013"/>
            <a:ext cx="884713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4 sgk trang 101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Cho biết dòng lệnh vẽ đường tròn như sau:</a:t>
            </a:r>
          </a:p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REPEAT 60[FD 5 RT 6]</a:t>
            </a:r>
          </a:p>
        </p:txBody>
      </p:sp>
      <p:pic>
        <p:nvPicPr>
          <p:cNvPr id="9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8" t="32338" r="48911" b="41624"/>
          <a:stretch>
            <a:fillRect/>
          </a:stretch>
        </p:blipFill>
        <p:spPr bwMode="auto">
          <a:xfrm>
            <a:off x="6248400" y="1730375"/>
            <a:ext cx="9636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6248400" y="3257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133475" y="3105150"/>
            <a:ext cx="51149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Duongtron4</a:t>
            </a:r>
          </a:p>
          <a:p>
            <a:pPr algn="just" eaLnBrk="1" hangingPunct="1"/>
            <a:r>
              <a:rPr lang="en-US" altLang="en-US" sz="2400" b="1">
                <a:solidFill>
                  <a:srgbClr val="0B03B1"/>
                </a:solidFill>
                <a:latin typeface="Times New Roman" panose="02020603050405020304" pitchFamily="18" charset="0"/>
              </a:rPr>
              <a:t>repeat 4[Duongtron rt 90]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85800" y="971550"/>
            <a:ext cx="70866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UDMR1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REPEAT 4 [fd 100 lt 90] fd 70 rt 60 fd 70 repeat 5 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[repeat 4[lt 90 fd 100]bk 20 rt 60 fd 70]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81000" y="590550"/>
            <a:ext cx="861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>
                <a:solidFill>
                  <a:srgbClr val="0B03B1"/>
                </a:solidFill>
                <a:latin typeface="Times New Roman" panose="02020603050405020304" pitchFamily="18" charset="0"/>
              </a:rPr>
              <a:t>Viết chương trình gồm một hoặc nhiều thủ tục vẽ các hình sau: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528888"/>
            <a:ext cx="68453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UDMR2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REPEAT 4 [REPEAT 4[FD 100 RT 90]  RT 360/4] 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16390" name="TextBox 16"/>
          <p:cNvSpPr txBox="1">
            <a:spLocks noChangeArrowheads="1"/>
          </p:cNvSpPr>
          <p:nvPr/>
        </p:nvSpPr>
        <p:spPr bwMode="auto">
          <a:xfrm>
            <a:off x="176213" y="112713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7086600" y="1069975"/>
            <a:ext cx="1695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7607300" y="2647950"/>
            <a:ext cx="1174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7607300" y="3790950"/>
            <a:ext cx="12319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5800" y="3714750"/>
            <a:ext cx="69215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UDMR3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Repeat 6 [fd 100 repeat 4 [rt 90 fd 50] bk 100 rt 60]</a:t>
            </a:r>
          </a:p>
          <a:p>
            <a:pPr algn="just"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757238" y="1222375"/>
            <a:ext cx="78533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buFontTx/>
              <a:buChar char="-"/>
            </a:pP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thiện bài tập SGK trang 100, 101, 102.</a:t>
            </a:r>
          </a:p>
          <a:p>
            <a:pPr algn="just" eaLnBrk="1" hangingPunct="1">
              <a:lnSpc>
                <a:spcPct val="130000"/>
              </a:lnSpc>
              <a:buFontTx/>
              <a:buChar char="-"/>
            </a:pP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các câu lệnh và thủ tục trong Logo đã học.</a:t>
            </a:r>
          </a:p>
          <a:p>
            <a:pPr algn="just" eaLnBrk="1" hangingPunct="1">
              <a:lnSpc>
                <a:spcPct val="130000"/>
              </a:lnSpc>
              <a:buFontTx/>
              <a:buChar char="-"/>
            </a:pP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làm bài tâp trong sách bài tập hướng dẫn học tin học lớp 5.</a:t>
            </a:r>
          </a:p>
          <a:p>
            <a:pPr algn="just" eaLnBrk="1" hangingPunct="1">
              <a:lnSpc>
                <a:spcPct val="130000"/>
              </a:lnSpc>
              <a:buFontTx/>
              <a:buChar char="-"/>
            </a:pP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trước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Thay đổi màu và nét vẽ bằng câu lệnh.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14400" y="447675"/>
            <a:ext cx="6477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 DÒ</a:t>
            </a:r>
            <a:endParaRPr lang="vi-VN" altLang="en-US" sz="2800" b="1">
              <a:solidFill>
                <a:srgbClr val="0B03B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2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194" y="-115094"/>
            <a:ext cx="1028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77813" y="3946525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2657476"/>
            <a:ext cx="423267" cy="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486026"/>
            <a:ext cx="415231" cy="2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6146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2027143" y="669194"/>
            <a:ext cx="4586288" cy="1371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2025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2025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58" y="1123220"/>
            <a:ext cx="428625" cy="25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86" y="53920"/>
            <a:ext cx="35147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45" y="1329808"/>
            <a:ext cx="428625" cy="25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85" y="2816871"/>
            <a:ext cx="3100228" cy="23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17850" y="3654343"/>
            <a:ext cx="1236762" cy="17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77" y="0"/>
            <a:ext cx="814388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5692" y="33828"/>
            <a:ext cx="814388" cy="8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95" y="1316682"/>
            <a:ext cx="2258614" cy="23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009178" y="4290237"/>
            <a:ext cx="1114425" cy="814388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1009178" y="3281385"/>
            <a:ext cx="728663" cy="428625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431160" y="1521619"/>
            <a:ext cx="728663" cy="557213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7961582" y="4247375"/>
            <a:ext cx="1157288" cy="85725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5565597" y="3439715"/>
            <a:ext cx="557213" cy="557213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780904" y="2427090"/>
            <a:ext cx="600075" cy="642938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00287" y="514350"/>
            <a:ext cx="1500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57875" y="1585912"/>
            <a:ext cx="1500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45137" y="1971675"/>
            <a:ext cx="1500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78581" y="519038"/>
            <a:ext cx="1500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86387" y="685800"/>
            <a:ext cx="1500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hông Xả Rác KARAOKE - Nhạc Thiếu Nhi Karaoke Cho B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80636" y="3187898"/>
            <a:ext cx="342900" cy="342900"/>
          </a:xfrm>
          <a:prstGeom prst="rect">
            <a:avLst/>
          </a:prstGeom>
        </p:spPr>
      </p:pic>
      <p:pic>
        <p:nvPicPr>
          <p:cNvPr id="38" name="Picture 25" descr="17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4196797">
            <a:off x="1532792" y="977470"/>
            <a:ext cx="460772" cy="671513"/>
          </a:xfrm>
          <a:prstGeom prst="rect">
            <a:avLst/>
          </a:prstGeom>
          <a:noFill/>
        </p:spPr>
      </p:pic>
      <p:grpSp>
        <p:nvGrpSpPr>
          <p:cNvPr id="39" name="Group 167"/>
          <p:cNvGrpSpPr>
            <a:grpSpLocks/>
          </p:cNvGrpSpPr>
          <p:nvPr/>
        </p:nvGrpSpPr>
        <p:grpSpPr bwMode="auto">
          <a:xfrm>
            <a:off x="6437055" y="4203173"/>
            <a:ext cx="1157288" cy="857250"/>
            <a:chOff x="5760" y="2544"/>
            <a:chExt cx="1111" cy="768"/>
          </a:xfrm>
        </p:grpSpPr>
        <p:pic>
          <p:nvPicPr>
            <p:cNvPr id="40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167"/>
          <p:cNvGrpSpPr>
            <a:grpSpLocks/>
          </p:cNvGrpSpPr>
          <p:nvPr/>
        </p:nvGrpSpPr>
        <p:grpSpPr bwMode="auto">
          <a:xfrm>
            <a:off x="4914464" y="4203173"/>
            <a:ext cx="1157288" cy="857250"/>
            <a:chOff x="5760" y="2544"/>
            <a:chExt cx="1111" cy="768"/>
          </a:xfrm>
        </p:grpSpPr>
        <p:pic>
          <p:nvPicPr>
            <p:cNvPr id="43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167"/>
          <p:cNvGrpSpPr>
            <a:grpSpLocks/>
          </p:cNvGrpSpPr>
          <p:nvPr/>
        </p:nvGrpSpPr>
        <p:grpSpPr bwMode="auto">
          <a:xfrm>
            <a:off x="2207865" y="4286250"/>
            <a:ext cx="1157288" cy="857250"/>
            <a:chOff x="5760" y="2544"/>
            <a:chExt cx="1111" cy="768"/>
          </a:xfrm>
        </p:grpSpPr>
        <p:pic>
          <p:nvPicPr>
            <p:cNvPr id="46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28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213" y="57150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Thủ tục là gì?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428625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Thủ tục là một dãy các thao tác được thực hiện theo thứ tự để hoàn thành một công việc nào đó. 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-76200" y="1119188"/>
            <a:ext cx="904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thể: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66800" y="11287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1: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14600" y="11382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mở cửa sổ soạn thảo thủ tục, ta dùng câu lệnh: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“&lt;Tên thủ tục     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edit “hinhvuong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38225" y="1857375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2: 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486025" y="184785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thủ tục gồm có 3 phần: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476500" y="2322513"/>
            <a:ext cx="369570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&lt;Tên thủ tục&gt;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248400" y="2311400"/>
            <a:ext cx="2514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thủ tục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76500" y="2773363"/>
            <a:ext cx="36957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lệnh trong thân thủ tục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48400" y="2773363"/>
            <a:ext cx="251460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thủ tục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486025" y="3254375"/>
            <a:ext cx="36957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257925" y="3243263"/>
            <a:ext cx="25146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thủ tục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90600" y="37099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3: Ghi vào bộ nhớ và đóng cửa sổ soạn thảo.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87413" y="4171950"/>
            <a:ext cx="955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&lt;Tên thủ tục&gt;: </a:t>
            </a:r>
            <a:r>
              <a:rPr lang="en-US" altLang="en-US" sz="20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học sinh tự đặt, viết liền, không dấu, có ít nhất 1 chữ cái.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-9525" y="409575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192213" y="4624388"/>
            <a:ext cx="955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tên thủ tục sao cho gợi mở, dễ nhớ.  Ví dụ: Tamgiac</a:t>
            </a:r>
            <a:endParaRPr lang="en-US" altLang="en-US" sz="200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07950" y="57150"/>
            <a:ext cx="9043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lại thủ tục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762000" y="590550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Để lưu lại thủ tục thực hiện gõ các lệnh sau :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8600" y="133350"/>
            <a:ext cx="7086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Lưu lại các thủ tục trong Logo: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-152400" y="4324350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 2: Gõ phím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Enter1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8600" y="2428875"/>
            <a:ext cx="684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3. Nạp tệp chứa các thủ tục để làm việc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14400" y="1106488"/>
            <a:ext cx="6400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Bước 1: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Save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 “cacthutuc.lgo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914400" y="165735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Bước 2: Gõ phím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04863" y="3038475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Để nạp tệp chứa các thủ tục em gõ lệnh: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2475" y="363855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 1: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Load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“cacthutuc.lgo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845" y="4757737"/>
            <a:ext cx="279439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1377875" y="286485"/>
            <a:ext cx="160020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27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vi-VN" sz="27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I</a:t>
            </a:r>
            <a:r>
              <a:rPr lang="en-US" sz="27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V</a:t>
            </a:r>
            <a:endParaRPr lang="en-US" sz="27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938359" y="1003824"/>
            <a:ext cx="36004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27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 CỦA EM</a:t>
            </a:r>
            <a:endParaRPr lang="en-US" sz="2700" b="1" kern="1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47" y="1851111"/>
            <a:ext cx="6210689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5: </a:t>
            </a:r>
          </a:p>
          <a:p>
            <a:pPr algn="ctr"/>
            <a:r>
              <a:rPr lang="en-US" sz="40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Luyện</a:t>
            </a:r>
            <a:r>
              <a:rPr lang="en-US" sz="40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r>
              <a:rPr lang="en-US" sz="40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40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thủ</a:t>
            </a:r>
            <a:r>
              <a:rPr lang="en-US" sz="40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tục</a:t>
            </a:r>
            <a:endParaRPr lang="en-US" sz="4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1590216" y="4024688"/>
            <a:ext cx="1485900" cy="1085850"/>
            <a:chOff x="5760" y="2544"/>
            <a:chExt cx="1111" cy="768"/>
          </a:xfrm>
        </p:grpSpPr>
        <p:pic>
          <p:nvPicPr>
            <p:cNvPr id="10" name="Picture 15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0" descr="aaf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58"/>
          <p:cNvGrpSpPr>
            <a:grpSpLocks/>
          </p:cNvGrpSpPr>
          <p:nvPr/>
        </p:nvGrpSpPr>
        <p:grpSpPr bwMode="auto">
          <a:xfrm>
            <a:off x="5642064" y="3949149"/>
            <a:ext cx="1485900" cy="1085850"/>
            <a:chOff x="5760" y="2544"/>
            <a:chExt cx="1111" cy="768"/>
          </a:xfrm>
        </p:grpSpPr>
        <p:pic>
          <p:nvPicPr>
            <p:cNvPr id="13" name="Picture 15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0" descr="aaf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-94406" y="3955778"/>
            <a:ext cx="1485900" cy="1085850"/>
            <a:chOff x="5760" y="2544"/>
            <a:chExt cx="1111" cy="768"/>
          </a:xfrm>
        </p:grpSpPr>
        <p:pic>
          <p:nvPicPr>
            <p:cNvPr id="16" name="Picture 15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0" descr="aaf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7658100" y="4023609"/>
            <a:ext cx="1485900" cy="108585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5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6797">
            <a:off x="4117602" y="3571461"/>
            <a:ext cx="614363" cy="895350"/>
          </a:xfrm>
          <a:prstGeom prst="rect">
            <a:avLst/>
          </a:prstGeom>
          <a:noFill/>
        </p:spPr>
      </p:pic>
      <p:pic>
        <p:nvPicPr>
          <p:cNvPr id="22" name="Picture 25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6797">
            <a:off x="215935" y="-5610"/>
            <a:ext cx="614363" cy="895350"/>
          </a:xfrm>
          <a:prstGeom prst="rect">
            <a:avLst/>
          </a:prstGeom>
          <a:noFill/>
        </p:spPr>
      </p:pic>
      <p:pic>
        <p:nvPicPr>
          <p:cNvPr id="23" name="Picture 25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6797">
            <a:off x="6568070" y="1799803"/>
            <a:ext cx="614363" cy="895350"/>
          </a:xfrm>
          <a:prstGeom prst="rect">
            <a:avLst/>
          </a:prstGeom>
          <a:noFill/>
        </p:spPr>
      </p:pic>
      <p:pic>
        <p:nvPicPr>
          <p:cNvPr id="24" name="Picture 25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6797">
            <a:off x="358887" y="1924180"/>
            <a:ext cx="614363" cy="895350"/>
          </a:xfrm>
          <a:prstGeom prst="rect">
            <a:avLst/>
          </a:prstGeom>
          <a:noFill/>
        </p:spPr>
      </p:pic>
      <p:pic>
        <p:nvPicPr>
          <p:cNvPr id="25" name="Picture 25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6797">
            <a:off x="5334883" y="26369"/>
            <a:ext cx="614363" cy="895350"/>
          </a:xfrm>
          <a:prstGeom prst="rect">
            <a:avLst/>
          </a:prstGeom>
          <a:noFill/>
        </p:spPr>
      </p:pic>
      <p:pic>
        <p:nvPicPr>
          <p:cNvPr id="26" name="Picture 25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6797">
            <a:off x="7167953" y="-19328"/>
            <a:ext cx="614363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75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514350"/>
            <a:ext cx="7550150" cy="2190750"/>
            <a:chOff x="1336675" y="443345"/>
            <a:chExt cx="7532555" cy="3022600"/>
          </a:xfrm>
        </p:grpSpPr>
        <p:pic>
          <p:nvPicPr>
            <p:cNvPr id="8200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Logo.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2419350"/>
            <a:ext cx="7431088" cy="2324100"/>
            <a:chOff x="1462426" y="3337719"/>
            <a:chExt cx="7430655" cy="3098800"/>
          </a:xfrm>
        </p:grpSpPr>
        <p:pic>
          <p:nvPicPr>
            <p:cNvPr id="8198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Logo.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1666875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76213" y="112713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3" y="617538"/>
            <a:ext cx="885348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1 sgk trang 100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Chọn đáp án đúng.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Rùa vẽ được hình nào khi thực hiện dòng lệnh sau: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</a:rPr>
              <a:t>REPEAT 120[FD 100 BK 100 RT 3]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8" t="34831" r="37595" b="36122"/>
          <a:stretch>
            <a:fillRect/>
          </a:stretch>
        </p:blipFill>
        <p:spPr bwMode="auto">
          <a:xfrm>
            <a:off x="533400" y="2311400"/>
            <a:ext cx="1123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40424" r="60284" b="34163"/>
          <a:stretch>
            <a:fillRect/>
          </a:stretch>
        </p:blipFill>
        <p:spPr bwMode="auto">
          <a:xfrm>
            <a:off x="7010400" y="2292350"/>
            <a:ext cx="15732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 t="51244" r="27847" b="19690"/>
          <a:stretch>
            <a:fillRect/>
          </a:stretch>
        </p:blipFill>
        <p:spPr bwMode="auto">
          <a:xfrm>
            <a:off x="4876800" y="2371725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28026" r="69318" b="41701"/>
          <a:stretch>
            <a:fillRect/>
          </a:stretch>
        </p:blipFill>
        <p:spPr bwMode="auto">
          <a:xfrm>
            <a:off x="2743200" y="2265363"/>
            <a:ext cx="10366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3378200"/>
            <a:ext cx="156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Hình vuông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9675" y="3378200"/>
            <a:ext cx="1344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tròn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05350" y="3378200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Hình chữ nhật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80263" y="3333750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Hình thoi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6863" y="3903663"/>
            <a:ext cx="87709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Chọn nét bút (Pensize) đậm và kiểm tra kết quả trên màn hình máy tính.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FBF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FBF9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11" grpId="0"/>
      <p:bldP spid="11" grpId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3" y="209550"/>
            <a:ext cx="8548687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2 sgk trang 100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Thêm lệnh WAIT vào dòng lệnh trên và quan sát Rùa vẽ như thế nào?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</a:rPr>
              <a:t>REPEAT 120[FD 100 WAIT 15 BK 100 RT 3 WAIT 15]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52400" y="1746250"/>
            <a:ext cx="60483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Rùa tiến về phía trước 1 đoạn 100 bước, Rùa tạm dừng 15 tíc, Rùa lùi lại 100 bước, Rùa quay phải 3 độ, Rùa dừng lại 15 tíc.</a:t>
            </a:r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35934" r="55127" b="36940"/>
          <a:stretch>
            <a:fillRect/>
          </a:stretch>
        </p:blipFill>
        <p:spPr bwMode="auto">
          <a:xfrm>
            <a:off x="6477000" y="1809750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52400" y="3486150"/>
            <a:ext cx="60483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Cứ như vậy, Rùa lặp đi lặp lại 120 lần thì dừng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3" y="209550"/>
            <a:ext cx="85486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3 sgk trang 100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Sửa câu lệnh ở ý 1 thành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</a:rPr>
              <a:t>REPEAT 120[FD 10 BK 10 RT 3]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Quan sát Rùa vẽ hình gì?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66800" y="2266950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Rùa vẽ được hình tròn, 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47034" r="61462" b="48730"/>
          <a:stretch>
            <a:fillRect/>
          </a:stretch>
        </p:blipFill>
        <p:spPr bwMode="auto">
          <a:xfrm>
            <a:off x="5105400" y="1227138"/>
            <a:ext cx="144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448175" y="2276475"/>
            <a:ext cx="426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có độ dài bán kính 10 bước.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14313" y="2876550"/>
            <a:ext cx="88534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4 sgk trang 100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Dựa vào dòng lệnh vừa sửa hoàn thành thủ tục hình tròn.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19200" y="3714750"/>
            <a:ext cx="88534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To Hinhtron</a:t>
            </a:r>
          </a:p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</a:rPr>
              <a:t>REPEAT 120[FD 10 BK 10 RT 3]</a:t>
            </a:r>
          </a:p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	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6050" y="636588"/>
            <a:ext cx="69405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1 sgk trang 101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Viết lệnh để Rùa vẽ hình bên, rồi kiểm tra kết quả trên máy tính.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61938" y="1733550"/>
            <a:ext cx="5681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</a:t>
            </a:r>
            <a:r>
              <a:rPr lang="en-US" altLang="en-US" sz="2800" b="1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6[FD 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150 RT </a:t>
            </a:r>
            <a:r>
              <a:rPr lang="en-US" altLang="en-US" sz="2800" b="1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60</a:t>
            </a:r>
            <a:r>
              <a:rPr lang="en-US" altLang="en-US" sz="2800" b="1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]</a:t>
            </a:r>
            <a:endParaRPr lang="en-US" altLang="en-US" sz="2800" b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76213" y="112713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12" name="Picture 1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5" t="31015" r="51193" b="46849"/>
          <a:stretch>
            <a:fillRect/>
          </a:stretch>
        </p:blipFill>
        <p:spPr bwMode="auto">
          <a:xfrm>
            <a:off x="7329488" y="450850"/>
            <a:ext cx="1528762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738" y="2343150"/>
            <a:ext cx="88534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>
                <a:solidFill>
                  <a:srgbClr val="0B03B1"/>
                </a:solidFill>
                <a:latin typeface="Times New Roman" panose="02020603050405020304" pitchFamily="18" charset="0"/>
              </a:rPr>
              <a:t>Bài tập 2 sgk trang 101</a:t>
            </a:r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: Thêm thủ tục Lucgiac vào câu lệnh vừa viết để vẽ hình dưới đây rồi kiểm tra kết quả trên máy tính.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88975" y="3629025"/>
            <a:ext cx="56816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Lucgiac	</a:t>
            </a:r>
          </a:p>
          <a:p>
            <a:pPr algn="just"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603050405020304" pitchFamily="18" charset="0"/>
              </a:rPr>
              <a:t>REPEAT 5[FD 150 RT 72]</a:t>
            </a:r>
          </a:p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2" t="29684" r="50308" b="45605"/>
          <a:stretch>
            <a:fillRect/>
          </a:stretch>
        </p:blipFill>
        <p:spPr bwMode="auto">
          <a:xfrm>
            <a:off x="7377113" y="340995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79450" y="3713163"/>
            <a:ext cx="7702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To Lucgiac	</a:t>
            </a:r>
          </a:p>
          <a:p>
            <a:pPr algn="just" eaLnBrk="1" hangingPunct="1"/>
            <a:r>
              <a:rPr lang="en-US" altLang="en-US" sz="2200" b="1">
                <a:solidFill>
                  <a:srgbClr val="0B03B1"/>
                </a:solidFill>
                <a:latin typeface="Times New Roman" panose="02020603050405020304" pitchFamily="18" charset="0"/>
              </a:rPr>
              <a:t>REPEAT 5[FD 100 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repeat 120[fd 10 bk 10 rt 3]</a:t>
            </a:r>
            <a:r>
              <a:rPr lang="en-US" altLang="en-US" sz="2200" b="1">
                <a:solidFill>
                  <a:srgbClr val="0B03B1"/>
                </a:solidFill>
                <a:latin typeface="Times New Roman" panose="02020603050405020304" pitchFamily="18" charset="0"/>
              </a:rPr>
              <a:t>RT 72]</a:t>
            </a:r>
          </a:p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4" grpId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776</Words>
  <Application>Microsoft Office PowerPoint</Application>
  <PresentationFormat>On-screen Show (16:9)</PresentationFormat>
  <Paragraphs>113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SimHei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VS8 X64</dc:creator>
  <cp:lastModifiedBy>Admin</cp:lastModifiedBy>
  <cp:revision>423</cp:revision>
  <dcterms:created xsi:type="dcterms:W3CDTF">2020-04-13T08:40:05Z</dcterms:created>
  <dcterms:modified xsi:type="dcterms:W3CDTF">2021-04-09T07:38:55Z</dcterms:modified>
</cp:coreProperties>
</file>