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95" r:id="rId2"/>
    <p:sldId id="296" r:id="rId3"/>
    <p:sldId id="258" r:id="rId4"/>
    <p:sldId id="269" r:id="rId5"/>
    <p:sldId id="275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7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vi-VN" alt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9DD0F460-E0E9-4B00-B88D-7051BF23A064}" type="datetimeFigureOut">
              <a:rPr lang="vi-VN" altLang="en-US"/>
              <a:pPr/>
              <a:t>08/03/2021</a:t>
            </a:fld>
            <a:endParaRPr lang="vi-VN" altLang="en-US"/>
          </a:p>
        </p:txBody>
      </p:sp>
      <p:sp>
        <p:nvSpPr>
          <p:cNvPr id="532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 smtClean="0"/>
              <a:t>Click to edit Master text styles</a:t>
            </a:r>
          </a:p>
          <a:p>
            <a:pPr lvl="1"/>
            <a:r>
              <a:rPr lang="vi-VN" altLang="en-US" smtClean="0"/>
              <a:t>Second level</a:t>
            </a:r>
          </a:p>
          <a:p>
            <a:pPr lvl="2"/>
            <a:r>
              <a:rPr lang="vi-VN" altLang="en-US" smtClean="0"/>
              <a:t>Third level</a:t>
            </a:r>
          </a:p>
          <a:p>
            <a:pPr lvl="3"/>
            <a:r>
              <a:rPr lang="vi-VN" altLang="en-US" smtClean="0"/>
              <a:t>Fourth level</a:t>
            </a:r>
          </a:p>
          <a:p>
            <a:pPr lvl="4"/>
            <a:r>
              <a:rPr lang="vi-VN" altLang="en-US" smtClean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vi-VN" alt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B26F9A41-FF3D-4679-9342-D8D1FD296F33}" type="slidenum">
              <a:rPr lang="vi-VN" altLang="en-US"/>
              <a:pPr/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3BBDB17-695E-4353-9D36-813088059E4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87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C6B76-BFDD-44C0-BDE0-BC102D8D96CB}" type="datetimeFigureOut">
              <a:rPr lang="en-US"/>
              <a:pPr>
                <a:defRPr/>
              </a:pPr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BF7CB4-322F-40F0-8955-0F1DFD01A6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1711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EE7C5-54CD-446E-8FA0-283645F3EE8A}" type="datetimeFigureOut">
              <a:rPr lang="en-US"/>
              <a:pPr>
                <a:defRPr/>
              </a:pPr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647080-5E46-4B3D-8312-C88005903E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5133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5883D-FE48-4C97-B742-F33271A52775}" type="datetimeFigureOut">
              <a:rPr lang="en-US"/>
              <a:pPr>
                <a:defRPr/>
              </a:pPr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2B31D4-1385-4EC0-A3D8-2FF90763BE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6918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05F9C-BD2E-4D02-9741-4EA0E673B82E}" type="datetimeFigureOut">
              <a:rPr lang="en-US"/>
              <a:pPr>
                <a:defRPr/>
              </a:pPr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5800E1-6626-4B72-B1A7-671290EBC7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5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F92D2-E4EC-4D5D-94E6-2C8F9A360C90}" type="datetimeFigureOut">
              <a:rPr lang="en-US"/>
              <a:pPr>
                <a:defRPr/>
              </a:pPr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83DE73-1878-4EEF-8894-B2B889C8F5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833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DEF5D-5E41-4B82-A0D2-EA8F0D92F518}" type="datetimeFigureOut">
              <a:rPr lang="en-US"/>
              <a:pPr>
                <a:defRPr/>
              </a:pPr>
              <a:t>3/8/2021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ECDA20-1B7B-49E8-B05E-9D489B4136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4539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217B3-E037-4E6B-BDE6-7631C9313A9C}" type="datetimeFigureOut">
              <a:rPr lang="en-US"/>
              <a:pPr>
                <a:defRPr/>
              </a:pPr>
              <a:t>3/8/2021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21001C-8865-4D0E-89D8-7F9DDC848A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8930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AF323-52B0-41AB-AC6B-A8DCCD5E76D8}" type="datetimeFigureOut">
              <a:rPr lang="en-US"/>
              <a:pPr>
                <a:defRPr/>
              </a:pPr>
              <a:t>3/8/2021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913EA9-1790-4629-9063-FA0D5DB655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9029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4975E-5D69-43AE-BFCF-9B3DD578B533}" type="datetimeFigureOut">
              <a:rPr lang="en-US"/>
              <a:pPr>
                <a:defRPr/>
              </a:pPr>
              <a:t>3/8/2021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B67585-8387-4B06-ABB7-B1BDD9B951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8253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06D2B0-083E-4964-A8B8-86B0CA016087}" type="datetimeFigureOut">
              <a:rPr lang="en-US"/>
              <a:pPr>
                <a:defRPr/>
              </a:pPr>
              <a:t>3/8/2021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B6DF3F-4C8D-4895-A66D-66A0E31C76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3644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FB75E-BA12-4847-8631-E1632C210C45}" type="datetimeFigureOut">
              <a:rPr lang="en-US"/>
              <a:pPr>
                <a:defRPr/>
              </a:pPr>
              <a:t>3/8/2021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DF8169-ED47-41C9-A6AC-375C9BC14F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8493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F4BE00E-1830-477F-8D24-340B1CA72BEB}" type="datetimeFigureOut">
              <a:rPr lang="en-US"/>
              <a:pPr>
                <a:defRPr/>
              </a:pPr>
              <a:t>3/8/2021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FBF4342-D91A-44BD-89EC-309B64EF402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gif"/><Relationship Id="rId4" Type="http://schemas.openxmlformats.org/officeDocument/2006/relationships/image" Target="../media/image7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gi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\Downloads\Toccata%20-%20Various%20Artists.mp3" TargetMode="External"/><Relationship Id="rId6" Type="http://schemas.openxmlformats.org/officeDocument/2006/relationships/image" Target="../media/image22.png"/><Relationship Id="rId5" Type="http://schemas.openxmlformats.org/officeDocument/2006/relationships/image" Target="../media/image21.gif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blumen-pflanzen09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396132">
            <a:off x="648301" y="456654"/>
            <a:ext cx="1404938" cy="1092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5" descr="blumen-pflanzen09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380094">
            <a:off x="7406992" y="437247"/>
            <a:ext cx="1333500" cy="1038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7" descr="blumen-pflanzen09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608123">
            <a:off x="8026507" y="5516990"/>
            <a:ext cx="1404938" cy="1092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8" descr="blumen-pflanzen09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97460">
            <a:off x="-327773" y="5740732"/>
            <a:ext cx="1404938" cy="1092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3" name="TextBox 1"/>
          <p:cNvSpPr txBox="1">
            <a:spLocks noChangeArrowheads="1"/>
          </p:cNvSpPr>
          <p:nvPr/>
        </p:nvSpPr>
        <p:spPr bwMode="auto">
          <a:xfrm>
            <a:off x="1963408" y="-61223"/>
            <a:ext cx="5461000" cy="502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Arial" charset="0"/>
              <a:buNone/>
            </a:pPr>
            <a:r>
              <a:rPr lang="en-US" altLang="zh-CN" sz="2667" b="1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Trường</a:t>
            </a:r>
            <a:r>
              <a:rPr lang="en-US" altLang="zh-CN" sz="2667" b="1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667" b="1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tiểu</a:t>
            </a:r>
            <a:r>
              <a:rPr lang="en-US" altLang="zh-CN" sz="2667" b="1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667" b="1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học</a:t>
            </a:r>
            <a:r>
              <a:rPr lang="en-US" altLang="zh-CN" sz="2667" b="1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667" b="1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Thượng</a:t>
            </a:r>
            <a:r>
              <a:rPr lang="en-US" altLang="zh-CN" sz="2667" b="1" dirty="0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2667" b="1" dirty="0" err="1">
                <a:solidFill>
                  <a:schemeClr val="tx2"/>
                </a:solidFill>
                <a:latin typeface="Times New Roman" pitchFamily="18" charset="0"/>
                <a:ea typeface="SimSun" pitchFamily="2" charset="-122"/>
              </a:rPr>
              <a:t>Thanh</a:t>
            </a:r>
            <a:endParaRPr lang="en-US" altLang="zh-CN" sz="2667" b="1" dirty="0">
              <a:solidFill>
                <a:schemeClr val="tx2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859748" y="4358388"/>
            <a:ext cx="5060192" cy="641266"/>
          </a:xfrm>
          <a:prstGeom prst="rect">
            <a:avLst/>
          </a:prstGeom>
          <a:noFill/>
        </p:spPr>
        <p:txBody>
          <a:bodyPr wrap="square" lIns="76200" tIns="38100" rIns="76200" bIns="3810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67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667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67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667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67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3667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67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667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67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Dịu</a:t>
            </a:r>
            <a:endParaRPr lang="en-US" sz="3667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07456" y="2714621"/>
            <a:ext cx="4046921" cy="1384995"/>
          </a:xfrm>
          <a:prstGeom prst="rect">
            <a:avLst/>
          </a:prstGeom>
          <a:noFill/>
        </p:spPr>
        <p:txBody>
          <a:bodyPr wrap="square" lIns="76200" tIns="38100" rIns="76200" bIns="3810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MÔN: TIN HỌC</a:t>
            </a:r>
          </a:p>
          <a:p>
            <a:pPr algn="ctr"/>
            <a:r>
              <a:rPr lang="en-US" sz="4500" b="1" dirty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LỚP </a:t>
            </a:r>
            <a:r>
              <a:rPr lang="en-US" sz="4500" b="1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  <a:endParaRPr lang="en-US" sz="4500" b="1" dirty="0">
              <a:ln w="11430"/>
              <a:solidFill>
                <a:schemeClr val="tx2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3" name="Picture 23" descr="Picture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15" y="42148"/>
            <a:ext cx="1397000" cy="1393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2" descr="Picture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8065823" y="43471"/>
            <a:ext cx="1079500" cy="1076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2728305" y="5611103"/>
            <a:ext cx="2738457" cy="1333500"/>
            <a:chOff x="669" y="2064"/>
            <a:chExt cx="675" cy="503"/>
          </a:xfrm>
        </p:grpSpPr>
        <p:pic>
          <p:nvPicPr>
            <p:cNvPr id="16" name="Picture 20" descr="HOAHON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65" y="2064"/>
              <a:ext cx="377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21" descr="HOA NO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69" y="2112"/>
              <a:ext cx="675" cy="4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5" name="Group 14"/>
          <p:cNvGrpSpPr/>
          <p:nvPr/>
        </p:nvGrpSpPr>
        <p:grpSpPr>
          <a:xfrm rot="792377">
            <a:off x="452071" y="1671949"/>
            <a:ext cx="1275788" cy="1229033"/>
            <a:chOff x="0" y="1071563"/>
            <a:chExt cx="2306638" cy="2549525"/>
          </a:xfrm>
        </p:grpSpPr>
        <p:pic>
          <p:nvPicPr>
            <p:cNvPr id="18" name="Picture 22" descr="nature%20(6)"/>
            <p:cNvPicPr>
              <a:picLocks noChangeAspect="1" noChangeArrowheads="1" noCrop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857250" y="1071563"/>
              <a:ext cx="1449388" cy="1500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22" descr="nature%20(6)"/>
            <p:cNvPicPr>
              <a:picLocks noChangeAspect="1" noChangeArrowheads="1" noCrop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0" y="2143125"/>
              <a:ext cx="1428750" cy="1477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0" name="Group 19"/>
          <p:cNvGrpSpPr/>
          <p:nvPr/>
        </p:nvGrpSpPr>
        <p:grpSpPr>
          <a:xfrm rot="12949577">
            <a:off x="1336237" y="5161018"/>
            <a:ext cx="601976" cy="1197233"/>
            <a:chOff x="0" y="1071563"/>
            <a:chExt cx="2306638" cy="2549525"/>
          </a:xfrm>
        </p:grpSpPr>
        <p:pic>
          <p:nvPicPr>
            <p:cNvPr id="21" name="Picture 22" descr="nature%20(6)"/>
            <p:cNvPicPr>
              <a:picLocks noChangeAspect="1" noChangeArrowheads="1" noCrop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857250" y="1071563"/>
              <a:ext cx="1449388" cy="1500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2" descr="nature%20(6)"/>
            <p:cNvPicPr>
              <a:picLocks noChangeAspect="1" noChangeArrowheads="1" noCrop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0" y="2143125"/>
              <a:ext cx="1428750" cy="1477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76" name="WordArt 6"/>
          <p:cNvSpPr>
            <a:spLocks noChangeArrowheads="1" noChangeShapeType="1" noTextEdit="1"/>
          </p:cNvSpPr>
          <p:nvPr/>
        </p:nvSpPr>
        <p:spPr bwMode="auto">
          <a:xfrm>
            <a:off x="1726408" y="1808429"/>
            <a:ext cx="5703093" cy="4478073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1500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Giáo</a:t>
            </a:r>
            <a:r>
              <a:rPr lang="en-US" sz="15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00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án</a:t>
            </a:r>
            <a:r>
              <a:rPr lang="en-US" sz="15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00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điện</a:t>
            </a:r>
            <a:r>
              <a:rPr lang="en-US" sz="15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00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tử</a:t>
            </a:r>
            <a:endParaRPr lang="en-US" sz="15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23" name="Group 22"/>
          <p:cNvGrpSpPr/>
          <p:nvPr/>
        </p:nvGrpSpPr>
        <p:grpSpPr>
          <a:xfrm rot="792377">
            <a:off x="6384384" y="5448838"/>
            <a:ext cx="1275788" cy="1229033"/>
            <a:chOff x="0" y="1071563"/>
            <a:chExt cx="2306638" cy="2549525"/>
          </a:xfrm>
        </p:grpSpPr>
        <p:pic>
          <p:nvPicPr>
            <p:cNvPr id="24" name="Picture 22" descr="nature%20(6)"/>
            <p:cNvPicPr>
              <a:picLocks noChangeAspect="1" noChangeArrowheads="1" noCrop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857250" y="1071563"/>
              <a:ext cx="1449388" cy="15001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22" descr="nature%20(6)"/>
            <p:cNvPicPr>
              <a:picLocks noChangeAspect="1" noChangeArrowheads="1" noCrop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0" y="2143125"/>
              <a:ext cx="1428750" cy="1477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4975101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28600" y="2276619"/>
            <a:ext cx="7848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876300" y="1600200"/>
            <a:ext cx="449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HOẠT ĐỘNG C</a:t>
            </a:r>
            <a:r>
              <a:rPr lang="vi-VN" alt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alt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en-US" altLang="en-US" sz="2800" b="1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7"/>
          <p:cNvSpPr txBox="1">
            <a:spLocks noChangeArrowheads="1"/>
          </p:cNvSpPr>
          <p:nvPr/>
        </p:nvSpPr>
        <p:spPr bwMode="auto">
          <a:xfrm>
            <a:off x="228600" y="3505200"/>
            <a:ext cx="8686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200" b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điều chỉnh khoảng cách giữa các dòng:</a:t>
            </a:r>
          </a:p>
        </p:txBody>
      </p:sp>
      <p:pic>
        <p:nvPicPr>
          <p:cNvPr id="717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114800"/>
            <a:ext cx="32004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6" name="TextBox 9"/>
          <p:cNvSpPr txBox="1">
            <a:spLocks noChangeArrowheads="1"/>
          </p:cNvSpPr>
          <p:nvPr/>
        </p:nvSpPr>
        <p:spPr bwMode="auto">
          <a:xfrm>
            <a:off x="304800" y="4283075"/>
            <a:ext cx="563880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2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Bôi </a:t>
            </a:r>
            <a:r>
              <a:rPr lang="vi-VN" altLang="en-US" sz="32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32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 </a:t>
            </a:r>
            <a:r>
              <a:rPr lang="vi-VN" altLang="en-US" sz="32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2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altLang="en-US" sz="32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US" sz="32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bản muốn </a:t>
            </a:r>
            <a:r>
              <a:rPr lang="vi-VN" altLang="en-US" sz="32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32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iều chỉnh khoảng cách, sau </a:t>
            </a:r>
            <a:r>
              <a:rPr lang="vi-VN" altLang="en-US" sz="32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2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nháy vào nút lệnh         chọn một trong các thông số như  ở hình bên. </a:t>
            </a:r>
          </a:p>
        </p:txBody>
      </p:sp>
      <p:pic>
        <p:nvPicPr>
          <p:cNvPr id="717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5334000"/>
            <a:ext cx="685800" cy="60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17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81000" y="2011362"/>
            <a:ext cx="7848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57600"/>
            <a:ext cx="46482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56" name="Line 20"/>
          <p:cNvSpPr>
            <a:spLocks noChangeShapeType="1"/>
          </p:cNvSpPr>
          <p:nvPr/>
        </p:nvSpPr>
        <p:spPr bwMode="auto">
          <a:xfrm flipH="1">
            <a:off x="2819400" y="3886200"/>
            <a:ext cx="23622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17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962400"/>
            <a:ext cx="32004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65" name="Line 29"/>
          <p:cNvSpPr>
            <a:spLocks noChangeShapeType="1"/>
          </p:cNvSpPr>
          <p:nvPr/>
        </p:nvSpPr>
        <p:spPr bwMode="auto">
          <a:xfrm>
            <a:off x="5181600" y="3886200"/>
            <a:ext cx="609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9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9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28600" y="2133600"/>
            <a:ext cx="7848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962400"/>
            <a:ext cx="32004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4" name="Line 10"/>
          <p:cNvSpPr>
            <a:spLocks noChangeShapeType="1"/>
          </p:cNvSpPr>
          <p:nvPr/>
        </p:nvSpPr>
        <p:spPr bwMode="auto">
          <a:xfrm>
            <a:off x="3581400" y="4648200"/>
            <a:ext cx="2286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0" y="4205288"/>
            <a:ext cx="3581400" cy="192722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 eaLnBrk="0" hangingPunct="0"/>
            <a:r>
              <a:rPr lang="nl-NL" altLang="en-US" sz="2400" b="1">
                <a:solidFill>
                  <a:schemeClr val="folHlink"/>
                </a:solidFill>
                <a:latin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nl-NL" altLang="en-US" sz="2400" b="1">
                <a:solidFill>
                  <a:schemeClr val="folHlink"/>
                </a:solidFill>
                <a:latin typeface="Arial Unicode MS" pitchFamily="34" charset="-128"/>
              </a:rPr>
              <a:t>Hoặc có thể nháy chuột vào nút lệnh </a:t>
            </a:r>
            <a:r>
              <a:rPr lang="nl-NL" altLang="en-US" sz="2400" b="1">
                <a:solidFill>
                  <a:schemeClr val="folHlink"/>
                </a:solidFill>
                <a:latin typeface="Arial Unicode MS" pitchFamily="34" charset="-128"/>
                <a:cs typeface="Times New Roman" panose="02020603050405020304" pitchFamily="18" charset="0"/>
              </a:rPr>
              <a:t>để thêm hoặc bớt khoảng trắng phía trên hoặc phía dưới đoạn văn bản.</a:t>
            </a:r>
          </a:p>
        </p:txBody>
      </p:sp>
      <p:sp>
        <p:nvSpPr>
          <p:cNvPr id="41992" name="Line 8"/>
          <p:cNvSpPr>
            <a:spLocks noChangeShapeType="1"/>
          </p:cNvSpPr>
          <p:nvPr/>
        </p:nvSpPr>
        <p:spPr bwMode="auto">
          <a:xfrm>
            <a:off x="3581400" y="6019800"/>
            <a:ext cx="2286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57200" y="1176327"/>
            <a:ext cx="76962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148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7"/>
          <p:cNvSpPr txBox="1">
            <a:spLocks noChangeArrowheads="1"/>
          </p:cNvSpPr>
          <p:nvPr/>
        </p:nvSpPr>
        <p:spPr bwMode="auto">
          <a:xfrm>
            <a:off x="228600" y="2720181"/>
            <a:ext cx="8686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TextBox 7"/>
          <p:cNvSpPr txBox="1">
            <a:spLocks noChangeArrowheads="1"/>
          </p:cNvSpPr>
          <p:nvPr/>
        </p:nvSpPr>
        <p:spPr bwMode="auto">
          <a:xfrm>
            <a:off x="228600" y="4724400"/>
            <a:ext cx="868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buFontTx/>
              <a:buChar char="-"/>
            </a:pPr>
            <a:r>
              <a:rPr lang="en-US" altLang="en-US" sz="32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chuyển phím trượt phía dưới bên trái để căn lề trái của đoạn văn bản.</a:t>
            </a:r>
          </a:p>
        </p:txBody>
      </p:sp>
      <p:sp>
        <p:nvSpPr>
          <p:cNvPr id="4" name="TextBox 7"/>
          <p:cNvSpPr txBox="1">
            <a:spLocks noChangeArrowheads="1"/>
          </p:cNvSpPr>
          <p:nvPr/>
        </p:nvSpPr>
        <p:spPr bwMode="auto">
          <a:xfrm>
            <a:off x="228600" y="5791200"/>
            <a:ext cx="868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buFontTx/>
              <a:buChar char="-"/>
            </a:pPr>
            <a:r>
              <a:rPr lang="en-US" altLang="en-US" sz="32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chuyển phím trượt bên phải để căn lề phải của đoạn văn bản.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48987" y="1006456"/>
            <a:ext cx="775854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148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7"/>
          <p:cNvSpPr txBox="1">
            <a:spLocks noChangeArrowheads="1"/>
          </p:cNvSpPr>
          <p:nvPr/>
        </p:nvSpPr>
        <p:spPr bwMode="auto">
          <a:xfrm>
            <a:off x="228600" y="2271713"/>
            <a:ext cx="8686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0" y="5257800"/>
            <a:ext cx="4267200" cy="5445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altLang="en-US" sz="28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US" sz="28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lề trái của </a:t>
            </a:r>
            <a:r>
              <a:rPr lang="vi-VN" altLang="en-US" sz="28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 v</a:t>
            </a:r>
            <a:r>
              <a:rPr lang="vi-VN" altLang="en-US" sz="28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US" sz="28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bản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24400" y="5246688"/>
            <a:ext cx="4419600" cy="5445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altLang="en-US" sz="28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US" sz="28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lề phải của </a:t>
            </a:r>
            <a:r>
              <a:rPr lang="vi-VN" altLang="en-US" sz="28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 v</a:t>
            </a:r>
            <a:r>
              <a:rPr lang="vi-VN" altLang="en-US" sz="28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US" sz="28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bản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 rot="5400000" flipH="1" flipV="1">
            <a:off x="1143794" y="4782344"/>
            <a:ext cx="3048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1295400" y="4935538"/>
            <a:ext cx="914400" cy="158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>
            <a:off x="2057401" y="5087937"/>
            <a:ext cx="304800" cy="31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5400000" flipH="1" flipV="1">
            <a:off x="8154194" y="4782344"/>
            <a:ext cx="3048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372350" y="4935538"/>
            <a:ext cx="914400" cy="158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7206457" y="5087144"/>
            <a:ext cx="304800" cy="158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02673" y="1074275"/>
            <a:ext cx="80772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7"/>
          <p:cNvSpPr txBox="1">
            <a:spLocks noChangeArrowheads="1"/>
          </p:cNvSpPr>
          <p:nvPr/>
        </p:nvSpPr>
        <p:spPr bwMode="auto">
          <a:xfrm>
            <a:off x="1524000" y="2609344"/>
            <a:ext cx="1447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200" b="1" u="sng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 ý:</a:t>
            </a:r>
          </a:p>
        </p:txBody>
      </p:sp>
      <p:sp>
        <p:nvSpPr>
          <p:cNvPr id="3" name="TextBox 7"/>
          <p:cNvSpPr txBox="1">
            <a:spLocks noChangeArrowheads="1"/>
          </p:cNvSpPr>
          <p:nvPr/>
        </p:nvSpPr>
        <p:spPr bwMode="auto">
          <a:xfrm>
            <a:off x="609600" y="4267200"/>
            <a:ext cx="8077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2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Các số 1, 2… trên thước nằm ngang chỉ số đo của thước.</a:t>
            </a:r>
          </a:p>
        </p:txBody>
      </p:sp>
      <p:sp>
        <p:nvSpPr>
          <p:cNvPr id="4" name="TextBox 7"/>
          <p:cNvSpPr txBox="1">
            <a:spLocks noChangeArrowheads="1"/>
          </p:cNvSpPr>
          <p:nvPr/>
        </p:nvSpPr>
        <p:spPr bwMode="auto">
          <a:xfrm>
            <a:off x="609600" y="5486400"/>
            <a:ext cx="8077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2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Các phím trượt cho phép căn lề trái, lề phải và khoảng thụt đầu dòng của đoạn văn bản.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38200" y="942109"/>
            <a:ext cx="5943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7"/>
          <p:cNvSpPr txBox="1">
            <a:spLocks noChangeArrowheads="1"/>
          </p:cNvSpPr>
          <p:nvPr/>
        </p:nvSpPr>
        <p:spPr bwMode="auto">
          <a:xfrm>
            <a:off x="609600" y="1981200"/>
            <a:ext cx="5791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TextBox 7"/>
          <p:cNvSpPr txBox="1">
            <a:spLocks noChangeArrowheads="1"/>
          </p:cNvSpPr>
          <p:nvPr/>
        </p:nvSpPr>
        <p:spPr bwMode="auto">
          <a:xfrm>
            <a:off x="228600" y="3048000"/>
            <a:ext cx="86106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solidFill>
                  <a:schemeClr val="hlink"/>
                </a:solidFill>
                <a:cs typeface="Times New Roman" panose="02020603050405020304" pitchFamily="18" charset="0"/>
              </a:rPr>
              <a:t>Đặt</a:t>
            </a:r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 con </a:t>
            </a:r>
            <a:r>
              <a:rPr lang="en-US" altLang="en-US" sz="3200" b="1" dirty="0" err="1">
                <a:solidFill>
                  <a:schemeClr val="hlink"/>
                </a:solidFill>
                <a:cs typeface="Times New Roman" panose="02020603050405020304" pitchFamily="18" charset="0"/>
              </a:rPr>
              <a:t>trỏ</a:t>
            </a:r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cs typeface="Times New Roman" panose="02020603050405020304" pitchFamily="18" charset="0"/>
              </a:rPr>
              <a:t>chuột</a:t>
            </a:r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cs typeface="Times New Roman" panose="02020603050405020304" pitchFamily="18" charset="0"/>
              </a:rPr>
              <a:t>vào</a:t>
            </a:r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cs typeface="Times New Roman" panose="02020603050405020304" pitchFamily="18" charset="0"/>
              </a:rPr>
              <a:t>lề</a:t>
            </a:r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cs typeface="Times New Roman" panose="02020603050405020304" pitchFamily="18" charset="0"/>
              </a:rPr>
              <a:t>trên</a:t>
            </a:r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cs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cs typeface="Times New Roman" panose="02020603050405020304" pitchFamily="18" charset="0"/>
              </a:rPr>
              <a:t>trang</a:t>
            </a:r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cs typeface="Times New Roman" panose="02020603050405020304" pitchFamily="18" charset="0"/>
              </a:rPr>
              <a:t>văn</a:t>
            </a:r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cs typeface="Times New Roman" panose="02020603050405020304" pitchFamily="18" charset="0"/>
              </a:rPr>
              <a:t>bản</a:t>
            </a:r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cs typeface="Times New Roman" panose="02020603050405020304" pitchFamily="18" charset="0"/>
              </a:rPr>
              <a:t>để</a:t>
            </a:r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 con </a:t>
            </a:r>
            <a:r>
              <a:rPr lang="en-US" altLang="en-US" sz="3200" b="1" dirty="0" err="1">
                <a:solidFill>
                  <a:schemeClr val="hlink"/>
                </a:solidFill>
                <a:cs typeface="Times New Roman" panose="02020603050405020304" pitchFamily="18" charset="0"/>
              </a:rPr>
              <a:t>trỏ</a:t>
            </a:r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cs typeface="Times New Roman" panose="02020603050405020304" pitchFamily="18" charset="0"/>
              </a:rPr>
              <a:t>chuột</a:t>
            </a:r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cs typeface="Times New Roman" panose="02020603050405020304" pitchFamily="18" charset="0"/>
              </a:rPr>
              <a:t>chuyển</a:t>
            </a:r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cs typeface="Times New Roman" panose="02020603050405020304" pitchFamily="18" charset="0"/>
              </a:rPr>
              <a:t>thành</a:t>
            </a:r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cs typeface="Times New Roman" panose="02020603050405020304" pitchFamily="18" charset="0"/>
              </a:rPr>
              <a:t>hình</a:t>
            </a:r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4000" b="1" dirty="0">
                <a:solidFill>
                  <a:schemeClr val="hlink"/>
                </a:solidFill>
                <a:sym typeface="Wingdings" panose="05000000000000000000" pitchFamily="2" charset="2"/>
              </a:rPr>
              <a:t>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.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Kéo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thả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chuột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lên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phía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trên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hoặc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xuống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phía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dưới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để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mở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rộng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hoặc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thu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hẹp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trang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văn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bản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.</a:t>
            </a:r>
            <a:endParaRPr lang="en-US" altLang="en-US" sz="3200" b="1" dirty="0">
              <a:solidFill>
                <a:schemeClr val="hlink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295400" y="729817"/>
            <a:ext cx="5943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7"/>
          <p:cNvSpPr txBox="1">
            <a:spLocks noChangeArrowheads="1"/>
          </p:cNvSpPr>
          <p:nvPr/>
        </p:nvSpPr>
        <p:spPr bwMode="auto">
          <a:xfrm>
            <a:off x="762000" y="1752600"/>
            <a:ext cx="5791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TextBox 7"/>
          <p:cNvSpPr txBox="1">
            <a:spLocks noChangeArrowheads="1"/>
          </p:cNvSpPr>
          <p:nvPr/>
        </p:nvSpPr>
        <p:spPr bwMode="auto">
          <a:xfrm>
            <a:off x="152400" y="2667000"/>
            <a:ext cx="861060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solidFill>
                  <a:schemeClr val="hlink"/>
                </a:solidFill>
                <a:cs typeface="Times New Roman" panose="02020603050405020304" pitchFamily="18" charset="0"/>
              </a:rPr>
              <a:t>Đặt</a:t>
            </a:r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 con </a:t>
            </a:r>
            <a:r>
              <a:rPr lang="en-US" altLang="en-US" sz="3200" b="1" dirty="0" err="1">
                <a:solidFill>
                  <a:schemeClr val="hlink"/>
                </a:solidFill>
                <a:cs typeface="Times New Roman" panose="02020603050405020304" pitchFamily="18" charset="0"/>
              </a:rPr>
              <a:t>trỏ</a:t>
            </a:r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cs typeface="Times New Roman" panose="02020603050405020304" pitchFamily="18" charset="0"/>
              </a:rPr>
              <a:t>chuột</a:t>
            </a:r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cs typeface="Times New Roman" panose="02020603050405020304" pitchFamily="18" charset="0"/>
              </a:rPr>
              <a:t>vào</a:t>
            </a:r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cs typeface="Times New Roman" panose="02020603050405020304" pitchFamily="18" charset="0"/>
              </a:rPr>
              <a:t>lề</a:t>
            </a:r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cs typeface="Times New Roman" panose="02020603050405020304" pitchFamily="18" charset="0"/>
              </a:rPr>
              <a:t>dưới</a:t>
            </a:r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cs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cs typeface="Times New Roman" panose="02020603050405020304" pitchFamily="18" charset="0"/>
              </a:rPr>
              <a:t>trang</a:t>
            </a:r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cs typeface="Times New Roman" panose="02020603050405020304" pitchFamily="18" charset="0"/>
              </a:rPr>
              <a:t>văn</a:t>
            </a:r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cs typeface="Times New Roman" panose="02020603050405020304" pitchFamily="18" charset="0"/>
              </a:rPr>
              <a:t>bản</a:t>
            </a:r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cs typeface="Times New Roman" panose="02020603050405020304" pitchFamily="18" charset="0"/>
              </a:rPr>
              <a:t>để</a:t>
            </a:r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 con </a:t>
            </a:r>
            <a:r>
              <a:rPr lang="en-US" altLang="en-US" sz="3200" b="1" dirty="0" err="1">
                <a:solidFill>
                  <a:schemeClr val="hlink"/>
                </a:solidFill>
                <a:cs typeface="Times New Roman" panose="02020603050405020304" pitchFamily="18" charset="0"/>
              </a:rPr>
              <a:t>trỏ</a:t>
            </a:r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cs typeface="Times New Roman" panose="02020603050405020304" pitchFamily="18" charset="0"/>
              </a:rPr>
              <a:t>chuột</a:t>
            </a:r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cs typeface="Times New Roman" panose="02020603050405020304" pitchFamily="18" charset="0"/>
              </a:rPr>
              <a:t>chuyển</a:t>
            </a:r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cs typeface="Times New Roman" panose="02020603050405020304" pitchFamily="18" charset="0"/>
              </a:rPr>
              <a:t>thành</a:t>
            </a:r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cs typeface="Times New Roman" panose="02020603050405020304" pitchFamily="18" charset="0"/>
              </a:rPr>
              <a:t>hình</a:t>
            </a:r>
            <a:r>
              <a:rPr lang="en-US" altLang="en-US" sz="3200" b="1" dirty="0">
                <a:solidFill>
                  <a:schemeClr val="hlink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.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Kéo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thả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chuột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xuống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dưới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hoặc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lên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trên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để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mở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rộng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hoặc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thu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hẹp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lề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dưới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trang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văn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 err="1">
                <a:solidFill>
                  <a:schemeClr val="hlink"/>
                </a:solidFill>
                <a:sym typeface="Wingdings" panose="05000000000000000000" pitchFamily="2" charset="2"/>
              </a:rPr>
              <a:t>bản</a:t>
            </a:r>
            <a:r>
              <a:rPr lang="en-US" altLang="en-US" sz="3200" b="1" dirty="0">
                <a:solidFill>
                  <a:schemeClr val="hlink"/>
                </a:solidFill>
                <a:sym typeface="Wingdings" panose="05000000000000000000" pitchFamily="2" charset="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93618" y="1495677"/>
            <a:ext cx="5943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7"/>
          <p:cNvSpPr txBox="1">
            <a:spLocks noChangeArrowheads="1"/>
          </p:cNvSpPr>
          <p:nvPr/>
        </p:nvSpPr>
        <p:spPr bwMode="auto">
          <a:xfrm>
            <a:off x="886691" y="2714264"/>
            <a:ext cx="5791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48139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24" r="76193" b="11235"/>
          <a:stretch>
            <a:fillRect/>
          </a:stretch>
        </p:blipFill>
        <p:spPr bwMode="auto">
          <a:xfrm>
            <a:off x="7239000" y="2438400"/>
            <a:ext cx="19050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40" name="Line 12"/>
          <p:cNvSpPr>
            <a:spLocks noChangeShapeType="1"/>
          </p:cNvSpPr>
          <p:nvPr/>
        </p:nvSpPr>
        <p:spPr bwMode="auto">
          <a:xfrm flipV="1">
            <a:off x="3124200" y="3124200"/>
            <a:ext cx="41148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>
            <a:off x="3505200" y="6400800"/>
            <a:ext cx="373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2" name="Oval 14"/>
          <p:cNvSpPr>
            <a:spLocks noChangeArrowheads="1"/>
          </p:cNvSpPr>
          <p:nvPr/>
        </p:nvSpPr>
        <p:spPr bwMode="auto">
          <a:xfrm>
            <a:off x="1066800" y="4572000"/>
            <a:ext cx="2057400" cy="838200"/>
          </a:xfrm>
          <a:prstGeom prst="ellips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800" b="1">
                <a:solidFill>
                  <a:schemeClr val="hlink"/>
                </a:solidFill>
              </a:rPr>
              <a:t>Lề trên</a:t>
            </a:r>
            <a:endParaRPr lang="vi-VN" altLang="en-US" sz="2800" b="1">
              <a:solidFill>
                <a:schemeClr val="hlink"/>
              </a:solidFill>
            </a:endParaRPr>
          </a:p>
        </p:txBody>
      </p:sp>
      <p:sp>
        <p:nvSpPr>
          <p:cNvPr id="48143" name="Oval 15"/>
          <p:cNvSpPr>
            <a:spLocks noChangeArrowheads="1"/>
          </p:cNvSpPr>
          <p:nvPr/>
        </p:nvSpPr>
        <p:spPr bwMode="auto">
          <a:xfrm>
            <a:off x="1447800" y="6019800"/>
            <a:ext cx="2057400" cy="838200"/>
          </a:xfrm>
          <a:prstGeom prst="ellips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800" b="1">
                <a:solidFill>
                  <a:schemeClr val="hlink"/>
                </a:solidFill>
              </a:rPr>
              <a:t>Lề dưới</a:t>
            </a:r>
            <a:endParaRPr lang="vi-VN" altLang="en-US" sz="2800" b="1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14300" y="2026227"/>
            <a:ext cx="8610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838200" y="1371600"/>
            <a:ext cx="449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HOẠT ĐỘNG C</a:t>
            </a:r>
            <a:r>
              <a:rPr lang="vi-VN" alt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alt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BẢN</a:t>
            </a:r>
          </a:p>
        </p:txBody>
      </p:sp>
      <p:pic>
        <p:nvPicPr>
          <p:cNvPr id="49162" name="Picture 10" descr="page setup에 대한 이미지 검색결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7" r="31035"/>
          <a:stretch>
            <a:fillRect/>
          </a:stretch>
        </p:blipFill>
        <p:spPr bwMode="auto">
          <a:xfrm>
            <a:off x="0" y="4105275"/>
            <a:ext cx="4038600" cy="275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163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07" t="3873" r="30687" b="22560"/>
          <a:stretch>
            <a:fillRect/>
          </a:stretch>
        </p:blipFill>
        <p:spPr bwMode="auto">
          <a:xfrm>
            <a:off x="4800600" y="4114800"/>
            <a:ext cx="43434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4" name="Line 12"/>
          <p:cNvSpPr>
            <a:spLocks noChangeShapeType="1"/>
          </p:cNvSpPr>
          <p:nvPr/>
        </p:nvSpPr>
        <p:spPr bwMode="auto">
          <a:xfrm>
            <a:off x="4191000" y="5410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76625"/>
            <a:ext cx="2341307" cy="1845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WordArt 21"/>
          <p:cNvSpPr>
            <a:spLocks noChangeArrowheads="1" noChangeShapeType="1" noTextEdit="1"/>
          </p:cNvSpPr>
          <p:nvPr/>
        </p:nvSpPr>
        <p:spPr bwMode="auto">
          <a:xfrm>
            <a:off x="1892048" y="484750"/>
            <a:ext cx="1600200" cy="8001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vi-VN" sz="2700" b="1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ahoma"/>
                <a:ea typeface="Tahoma"/>
                <a:cs typeface="Tahoma"/>
              </a:rPr>
              <a:t>Chủ đề </a:t>
            </a:r>
            <a:r>
              <a:rPr lang="en-US" sz="2700" b="1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ahoma"/>
                <a:ea typeface="Tahoma"/>
                <a:cs typeface="Tahoma"/>
              </a:rPr>
              <a:t>I</a:t>
            </a:r>
            <a:r>
              <a:rPr lang="vi-VN" sz="2700" b="1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ahoma"/>
                <a:ea typeface="Tahoma"/>
                <a:cs typeface="Tahoma"/>
              </a:rPr>
              <a:t>I</a:t>
            </a:r>
            <a:endParaRPr lang="en-US" sz="2700" b="1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ahoma"/>
              <a:ea typeface="Tahoma"/>
              <a:cs typeface="Tahoma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0" y="265787"/>
            <a:ext cx="9144000" cy="6516013"/>
            <a:chOff x="0" y="0"/>
            <a:chExt cx="9144000" cy="6858000"/>
          </a:xfrm>
        </p:grpSpPr>
        <p:pic>
          <p:nvPicPr>
            <p:cNvPr id="4099" name="Picture 22" descr="Picture1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7850188" y="1587"/>
              <a:ext cx="1295400" cy="1292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0" name="Picture 23" descr="Picture1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0"/>
              <a:ext cx="1676400" cy="1671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1" name="Picture 24" descr="Picture1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0800000">
              <a:off x="7391400" y="5110163"/>
              <a:ext cx="1752600" cy="17478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4102" name="Picture 25" descr="Picture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100840" y="5581705"/>
            <a:ext cx="1257300" cy="1253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3" name="WordArt 26"/>
          <p:cNvSpPr>
            <a:spLocks noChangeArrowheads="1" noChangeShapeType="1" noTextEdit="1"/>
          </p:cNvSpPr>
          <p:nvPr/>
        </p:nvSpPr>
        <p:spPr bwMode="auto">
          <a:xfrm>
            <a:off x="2790690" y="1210999"/>
            <a:ext cx="4990317" cy="6351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b="1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808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SOẠN THẢO VĂN BẢN</a:t>
            </a:r>
            <a:endParaRPr lang="en-US" sz="2700" b="1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00808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"/>
              <a:cs typeface="Arial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99333" y="2107611"/>
            <a:ext cx="7112410" cy="1315745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5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Bài</a:t>
            </a:r>
            <a:r>
              <a:rPr lang="en-US" sz="405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5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2: </a:t>
            </a:r>
            <a:r>
              <a:rPr lang="en-US" sz="405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Kĩ</a:t>
            </a:r>
            <a:r>
              <a:rPr lang="en-US" sz="405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5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thuật</a:t>
            </a:r>
            <a:r>
              <a:rPr lang="en-US" sz="405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5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điều</a:t>
            </a:r>
            <a:r>
              <a:rPr lang="en-US" sz="405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5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chỉnh</a:t>
            </a:r>
            <a:r>
              <a:rPr lang="en-US" sz="405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5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một</a:t>
            </a:r>
            <a:r>
              <a:rPr lang="en-US" sz="405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5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đoạn</a:t>
            </a:r>
            <a:r>
              <a:rPr lang="en-US" sz="405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5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văn</a:t>
            </a:r>
            <a:r>
              <a:rPr lang="en-US" sz="405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50" b="1" dirty="0" err="1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bản</a:t>
            </a:r>
            <a:endParaRPr lang="en-US" sz="405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18" name="Group 158"/>
          <p:cNvGrpSpPr>
            <a:grpSpLocks/>
          </p:cNvGrpSpPr>
          <p:nvPr/>
        </p:nvGrpSpPr>
        <p:grpSpPr bwMode="auto">
          <a:xfrm>
            <a:off x="1057637" y="4824843"/>
            <a:ext cx="1485900" cy="1085850"/>
            <a:chOff x="5760" y="2544"/>
            <a:chExt cx="1111" cy="768"/>
          </a:xfrm>
        </p:grpSpPr>
        <p:pic>
          <p:nvPicPr>
            <p:cNvPr id="19" name="Picture 159" descr="FLOWERS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0" y="2544"/>
              <a:ext cx="1111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160" descr="aaf6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84" y="2688"/>
              <a:ext cx="384" cy="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1" name="Group 158"/>
          <p:cNvGrpSpPr>
            <a:grpSpLocks/>
          </p:cNvGrpSpPr>
          <p:nvPr/>
        </p:nvGrpSpPr>
        <p:grpSpPr bwMode="auto">
          <a:xfrm>
            <a:off x="6946442" y="5121122"/>
            <a:ext cx="1485900" cy="1085850"/>
            <a:chOff x="5760" y="2544"/>
            <a:chExt cx="1111" cy="768"/>
          </a:xfrm>
        </p:grpSpPr>
        <p:pic>
          <p:nvPicPr>
            <p:cNvPr id="22" name="Picture 159" descr="FLOWERS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0" y="2544"/>
              <a:ext cx="1111" cy="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Picture 160" descr="aaf6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84" y="2688"/>
              <a:ext cx="384" cy="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4" name="Picture 22" descr="rose00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97769" y="3484636"/>
            <a:ext cx="5294441" cy="35152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0241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80" name="Picture 40" descr="j019538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1" name="WordArt 50" descr="White marble"/>
          <p:cNvSpPr>
            <a:spLocks noChangeArrowheads="1" noChangeShapeType="1" noTextEdit="1"/>
          </p:cNvSpPr>
          <p:nvPr/>
        </p:nvSpPr>
        <p:spPr bwMode="auto">
          <a:xfrm>
            <a:off x="1905000" y="392978"/>
            <a:ext cx="4953000" cy="44608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noFill/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FFFF"/>
              </a:contourClr>
            </a:sp3d>
          </a:bodyPr>
          <a:lstStyle/>
          <a:p>
            <a:pPr algn="ctr"/>
            <a:r>
              <a:rPr lang="en-US" sz="3600" b="1" dirty="0"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CỦNG CỐ</a:t>
            </a:r>
          </a:p>
        </p:txBody>
      </p:sp>
      <p:sp>
        <p:nvSpPr>
          <p:cNvPr id="24" name="Text Box 343"/>
          <p:cNvSpPr txBox="1">
            <a:spLocks noChangeArrowheads="1"/>
          </p:cNvSpPr>
          <p:nvPr/>
        </p:nvSpPr>
        <p:spPr bwMode="auto">
          <a:xfrm>
            <a:off x="304800" y="1219200"/>
            <a:ext cx="861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AutoNum type="arabicPeriod"/>
            </a:pPr>
            <a:r>
              <a:rPr lang="en-US" altLang="vi-VN" sz="3200" b="1" i="1">
                <a:solidFill>
                  <a:srgbClr val="0000FF"/>
                </a:solidFill>
              </a:rPr>
              <a:t> Nêu các </a:t>
            </a:r>
            <a:r>
              <a:rPr lang="vi-VN" altLang="vi-VN" sz="3200" b="1" i="1">
                <a:solidFill>
                  <a:srgbClr val="0000FF"/>
                </a:solidFill>
              </a:rPr>
              <a:t>b</a:t>
            </a:r>
            <a:r>
              <a:rPr lang="en-US" altLang="vi-VN" sz="3200" b="1" i="1">
                <a:solidFill>
                  <a:srgbClr val="0000FF"/>
                </a:solidFill>
              </a:rPr>
              <a:t>ước thụt lề đoạn văn bản?</a:t>
            </a:r>
          </a:p>
        </p:txBody>
      </p:sp>
      <p:sp>
        <p:nvSpPr>
          <p:cNvPr id="2" name="Text Box 343"/>
          <p:cNvSpPr txBox="1">
            <a:spLocks noChangeArrowheads="1"/>
          </p:cNvSpPr>
          <p:nvPr/>
        </p:nvSpPr>
        <p:spPr bwMode="auto">
          <a:xfrm>
            <a:off x="304800" y="2057400"/>
            <a:ext cx="8610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3200" b="1" i="1">
                <a:solidFill>
                  <a:srgbClr val="0000FF"/>
                </a:solidFill>
              </a:rPr>
              <a:t>2. </a:t>
            </a:r>
            <a:r>
              <a:rPr lang="vi-VN" altLang="vi-VN" sz="3200" b="1" i="1">
                <a:solidFill>
                  <a:srgbClr val="0000FF"/>
                </a:solidFill>
              </a:rPr>
              <a:t>N</a:t>
            </a:r>
            <a:r>
              <a:rPr lang="en-US" altLang="vi-VN" sz="3200" b="1" i="1">
                <a:solidFill>
                  <a:srgbClr val="0000FF"/>
                </a:solidFill>
              </a:rPr>
              <a:t>ê</a:t>
            </a:r>
            <a:r>
              <a:rPr lang="vi-VN" altLang="vi-VN" sz="3200" b="1" i="1">
                <a:solidFill>
                  <a:srgbClr val="0000FF"/>
                </a:solidFill>
              </a:rPr>
              <a:t>u cách t</a:t>
            </a:r>
            <a:r>
              <a:rPr lang="en-US" altLang="vi-VN" sz="3200" b="1" i="1">
                <a:solidFill>
                  <a:srgbClr val="0000FF"/>
                </a:solidFill>
              </a:rPr>
              <a:t>hực hiện điều chỉnh </a:t>
            </a:r>
            <a:r>
              <a:rPr lang="vi-VN" altLang="vi-VN" sz="3200" b="1" i="1">
                <a:solidFill>
                  <a:srgbClr val="0000FF"/>
                </a:solidFill>
              </a:rPr>
              <a:t>k</a:t>
            </a:r>
            <a:r>
              <a:rPr lang="en-US" altLang="vi-VN" sz="3200" b="1" i="1">
                <a:solidFill>
                  <a:srgbClr val="0000FF"/>
                </a:solidFill>
              </a:rPr>
              <a:t>hoảng</a:t>
            </a:r>
            <a:r>
              <a:rPr lang="vi-VN" altLang="vi-VN" sz="3200" b="1" i="1">
                <a:solidFill>
                  <a:srgbClr val="0000FF"/>
                </a:solidFill>
              </a:rPr>
              <a:t> cách giữa các dòng?</a:t>
            </a:r>
            <a:endParaRPr lang="en-US" altLang="vi-VN" sz="3200" b="1" i="1">
              <a:solidFill>
                <a:srgbClr val="0000FF"/>
              </a:solidFill>
            </a:endParaRPr>
          </a:p>
        </p:txBody>
      </p:sp>
      <p:sp>
        <p:nvSpPr>
          <p:cNvPr id="3" name="Text Box 343"/>
          <p:cNvSpPr txBox="1">
            <a:spLocks noChangeArrowheads="1"/>
          </p:cNvSpPr>
          <p:nvPr/>
        </p:nvSpPr>
        <p:spPr bwMode="auto">
          <a:xfrm>
            <a:off x="304800" y="3276600"/>
            <a:ext cx="8610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3200" b="1" i="1">
                <a:solidFill>
                  <a:srgbClr val="0000FF"/>
                </a:solidFill>
              </a:rPr>
              <a:t>3.</a:t>
            </a:r>
            <a:r>
              <a:rPr lang="vi-VN" altLang="vi-VN" sz="3200" b="1" i="1">
                <a:solidFill>
                  <a:srgbClr val="0000FF"/>
                </a:solidFill>
              </a:rPr>
              <a:t> </a:t>
            </a:r>
            <a:r>
              <a:rPr lang="en-US" altLang="vi-VN" sz="3200" b="1" i="1">
                <a:solidFill>
                  <a:srgbClr val="0000FF"/>
                </a:solidFill>
              </a:rPr>
              <a:t>Nêu cách định dạng độ rộng lề trái</a:t>
            </a:r>
            <a:r>
              <a:rPr lang="vi-VN" altLang="vi-VN" sz="3200" b="1" i="1">
                <a:solidFill>
                  <a:srgbClr val="0000FF"/>
                </a:solidFill>
              </a:rPr>
              <a:t>,</a:t>
            </a:r>
            <a:r>
              <a:rPr lang="en-US" altLang="vi-VN" sz="3200" b="1" i="1">
                <a:solidFill>
                  <a:srgbClr val="0000FF"/>
                </a:solidFill>
              </a:rPr>
              <a:t> phải, trên và dưới của đoạn văn bản</a:t>
            </a:r>
            <a:r>
              <a:rPr lang="vi-VN" altLang="vi-VN" sz="3200" b="1" i="1">
                <a:solidFill>
                  <a:srgbClr val="0000FF"/>
                </a:solidFill>
              </a:rPr>
              <a:t>?</a:t>
            </a:r>
            <a:endParaRPr lang="en-US" altLang="vi-VN" sz="3200" b="1" i="1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" grpId="0"/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9" name="Picture 3" descr="rose0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397" y="2474877"/>
            <a:ext cx="3347441" cy="4234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0" name="Rectangle 4"/>
          <p:cNvSpPr>
            <a:spLocks noGrp="1" noChangeArrowheads="1"/>
          </p:cNvSpPr>
          <p:nvPr>
            <p:ph type="title"/>
          </p:nvPr>
        </p:nvSpPr>
        <p:spPr>
          <a:xfrm>
            <a:off x="2336006" y="1462899"/>
            <a:ext cx="4751785" cy="300038"/>
          </a:xfrm>
        </p:spPr>
        <p:txBody>
          <a:bodyPr rtlCol="0">
            <a:normAutofit fontScale="90000"/>
          </a:bodyPr>
          <a:lstStyle/>
          <a:p>
            <a:pPr eaLnBrk="1" hangingPunct="1">
              <a:defRPr/>
            </a:pPr>
            <a:r>
              <a:rPr lang="en-US" altLang="en-US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BÀI HỌC </a:t>
            </a:r>
            <a:r>
              <a:rPr lang="en-US" altLang="en-US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KẾT THÚC</a:t>
            </a:r>
          </a:p>
        </p:txBody>
      </p:sp>
      <p:grpSp>
        <p:nvGrpSpPr>
          <p:cNvPr id="29700" name="Group 5"/>
          <p:cNvGrpSpPr>
            <a:grpSpLocks/>
          </p:cNvGrpSpPr>
          <p:nvPr/>
        </p:nvGrpSpPr>
        <p:grpSpPr bwMode="auto">
          <a:xfrm>
            <a:off x="2588419" y="6431055"/>
            <a:ext cx="5143500" cy="267890"/>
            <a:chOff x="0" y="4020"/>
            <a:chExt cx="5760" cy="300"/>
          </a:xfrm>
        </p:grpSpPr>
        <p:pic>
          <p:nvPicPr>
            <p:cNvPr id="29743" name="Picture 6" descr="pink_flower_divider_md_wht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020"/>
              <a:ext cx="2064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44" name="Picture 7" descr="pink_flower_divider_md_wht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" y="4020"/>
              <a:ext cx="2064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45" name="Picture 8" descr="pink_flower_divider_md_wht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96" y="4020"/>
              <a:ext cx="2064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9701" name="Picture 9" descr="0 (50)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103" y="5414964"/>
            <a:ext cx="300038" cy="251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2" name="Picture 10" descr="0 (50)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0" y="5434012"/>
            <a:ext cx="30003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3" name="Picture 11" descr="0 (50)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8806" y="5474494"/>
            <a:ext cx="30003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4" name="Picture 12" descr="0 (50)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4187" y="5434012"/>
            <a:ext cx="30003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9" name="AutoShape 13"/>
          <p:cNvSpPr>
            <a:spLocks noChangeArrowheads="1"/>
          </p:cNvSpPr>
          <p:nvPr/>
        </p:nvSpPr>
        <p:spPr bwMode="auto">
          <a:xfrm>
            <a:off x="2000251" y="3471862"/>
            <a:ext cx="227410" cy="242888"/>
          </a:xfrm>
          <a:prstGeom prst="irregularSeal1">
            <a:avLst/>
          </a:prstGeom>
          <a:gradFill rotWithShape="1">
            <a:gsLst>
              <a:gs pos="0">
                <a:srgbClr val="FF0066"/>
              </a:gs>
              <a:gs pos="100000">
                <a:srgbClr val="FF0000">
                  <a:alpha val="3998"/>
                </a:srgbClr>
              </a:gs>
            </a:gsLst>
            <a:path path="rect">
              <a:fillToRect r="100000" b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013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60430" name="AutoShape 14"/>
          <p:cNvSpPr>
            <a:spLocks noChangeArrowheads="1"/>
          </p:cNvSpPr>
          <p:nvPr/>
        </p:nvSpPr>
        <p:spPr bwMode="auto">
          <a:xfrm>
            <a:off x="5003007" y="4993481"/>
            <a:ext cx="140494" cy="385763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013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60431" name="AutoShape 15"/>
          <p:cNvSpPr>
            <a:spLocks noChangeArrowheads="1"/>
          </p:cNvSpPr>
          <p:nvPr/>
        </p:nvSpPr>
        <p:spPr bwMode="auto">
          <a:xfrm>
            <a:off x="3274219" y="5054204"/>
            <a:ext cx="304800" cy="303609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013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60432" name="AutoShape 16"/>
          <p:cNvSpPr>
            <a:spLocks noChangeArrowheads="1"/>
          </p:cNvSpPr>
          <p:nvPr/>
        </p:nvSpPr>
        <p:spPr bwMode="auto">
          <a:xfrm>
            <a:off x="5797154" y="2865836"/>
            <a:ext cx="314325" cy="226219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013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60433" name="AutoShape 17"/>
          <p:cNvSpPr>
            <a:spLocks noChangeArrowheads="1"/>
          </p:cNvSpPr>
          <p:nvPr/>
        </p:nvSpPr>
        <p:spPr bwMode="auto">
          <a:xfrm>
            <a:off x="2800350" y="3488532"/>
            <a:ext cx="305991" cy="30361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013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60434" name="AutoShape 18"/>
          <p:cNvSpPr>
            <a:spLocks noChangeArrowheads="1"/>
          </p:cNvSpPr>
          <p:nvPr/>
        </p:nvSpPr>
        <p:spPr bwMode="auto">
          <a:xfrm>
            <a:off x="4276725" y="4852989"/>
            <a:ext cx="304800" cy="30361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013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60435" name="AutoShape 19"/>
          <p:cNvSpPr>
            <a:spLocks noChangeArrowheads="1"/>
          </p:cNvSpPr>
          <p:nvPr/>
        </p:nvSpPr>
        <p:spPr bwMode="auto">
          <a:xfrm>
            <a:off x="6877051" y="2237185"/>
            <a:ext cx="283369" cy="17145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60436" name="AutoShape 20"/>
          <p:cNvSpPr>
            <a:spLocks noChangeArrowheads="1"/>
          </p:cNvSpPr>
          <p:nvPr/>
        </p:nvSpPr>
        <p:spPr bwMode="auto">
          <a:xfrm>
            <a:off x="2000251" y="4286250"/>
            <a:ext cx="235744" cy="17145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60437" name="AutoShape 21"/>
          <p:cNvSpPr>
            <a:spLocks noChangeArrowheads="1"/>
          </p:cNvSpPr>
          <p:nvPr/>
        </p:nvSpPr>
        <p:spPr bwMode="auto">
          <a:xfrm>
            <a:off x="6543676" y="3943350"/>
            <a:ext cx="283369" cy="214313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60438" name="AutoShape 22"/>
          <p:cNvSpPr>
            <a:spLocks noChangeArrowheads="1"/>
          </p:cNvSpPr>
          <p:nvPr/>
        </p:nvSpPr>
        <p:spPr bwMode="auto">
          <a:xfrm>
            <a:off x="1538289" y="2746772"/>
            <a:ext cx="188119" cy="257175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013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60439" name="AutoShape 23"/>
          <p:cNvSpPr>
            <a:spLocks noChangeArrowheads="1"/>
          </p:cNvSpPr>
          <p:nvPr/>
        </p:nvSpPr>
        <p:spPr bwMode="auto">
          <a:xfrm>
            <a:off x="7050882" y="4676775"/>
            <a:ext cx="141685" cy="385763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013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60440" name="AutoShape 24"/>
          <p:cNvSpPr>
            <a:spLocks noChangeArrowheads="1"/>
          </p:cNvSpPr>
          <p:nvPr/>
        </p:nvSpPr>
        <p:spPr bwMode="auto">
          <a:xfrm>
            <a:off x="5815014" y="4371975"/>
            <a:ext cx="188119" cy="17145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60441" name="AutoShape 25"/>
          <p:cNvSpPr>
            <a:spLocks noChangeArrowheads="1"/>
          </p:cNvSpPr>
          <p:nvPr/>
        </p:nvSpPr>
        <p:spPr bwMode="auto">
          <a:xfrm>
            <a:off x="3131345" y="4629150"/>
            <a:ext cx="189310" cy="17145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60442" name="AutoShape 26"/>
          <p:cNvSpPr>
            <a:spLocks noChangeArrowheads="1"/>
          </p:cNvSpPr>
          <p:nvPr/>
        </p:nvSpPr>
        <p:spPr bwMode="auto">
          <a:xfrm>
            <a:off x="2000251" y="2357438"/>
            <a:ext cx="188119" cy="17145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60443" name="AutoShape 27"/>
          <p:cNvSpPr>
            <a:spLocks noChangeArrowheads="1"/>
          </p:cNvSpPr>
          <p:nvPr/>
        </p:nvSpPr>
        <p:spPr bwMode="auto">
          <a:xfrm>
            <a:off x="2659857" y="4243388"/>
            <a:ext cx="189310" cy="17145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60444" name="AutoShape 28"/>
          <p:cNvSpPr>
            <a:spLocks noChangeArrowheads="1"/>
          </p:cNvSpPr>
          <p:nvPr/>
        </p:nvSpPr>
        <p:spPr bwMode="auto">
          <a:xfrm>
            <a:off x="6146007" y="4923235"/>
            <a:ext cx="189310" cy="17145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60445" name="AutoShape 29"/>
          <p:cNvSpPr>
            <a:spLocks noChangeArrowheads="1"/>
          </p:cNvSpPr>
          <p:nvPr/>
        </p:nvSpPr>
        <p:spPr bwMode="auto">
          <a:xfrm>
            <a:off x="6715125" y="2871788"/>
            <a:ext cx="238125" cy="247650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60446" name="AutoShape 30"/>
          <p:cNvSpPr>
            <a:spLocks noChangeArrowheads="1"/>
          </p:cNvSpPr>
          <p:nvPr/>
        </p:nvSpPr>
        <p:spPr bwMode="auto">
          <a:xfrm>
            <a:off x="2488406" y="2618185"/>
            <a:ext cx="239316" cy="247650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60447" name="AutoShape 31"/>
          <p:cNvSpPr>
            <a:spLocks noChangeArrowheads="1"/>
          </p:cNvSpPr>
          <p:nvPr/>
        </p:nvSpPr>
        <p:spPr bwMode="auto">
          <a:xfrm>
            <a:off x="4793457" y="2318147"/>
            <a:ext cx="188119" cy="17145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60448" name="AutoShape 32"/>
          <p:cNvSpPr>
            <a:spLocks noChangeArrowheads="1"/>
          </p:cNvSpPr>
          <p:nvPr/>
        </p:nvSpPr>
        <p:spPr bwMode="auto">
          <a:xfrm>
            <a:off x="3470673" y="2717006"/>
            <a:ext cx="188119" cy="17145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60449" name="AutoShape 33"/>
          <p:cNvSpPr>
            <a:spLocks noChangeArrowheads="1"/>
          </p:cNvSpPr>
          <p:nvPr/>
        </p:nvSpPr>
        <p:spPr bwMode="auto">
          <a:xfrm>
            <a:off x="2178844" y="1248966"/>
            <a:ext cx="314325" cy="227409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013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60450" name="AutoShape 34"/>
          <p:cNvSpPr>
            <a:spLocks noChangeArrowheads="1"/>
          </p:cNvSpPr>
          <p:nvPr/>
        </p:nvSpPr>
        <p:spPr bwMode="auto">
          <a:xfrm>
            <a:off x="6762750" y="1671639"/>
            <a:ext cx="314325" cy="227410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013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60451" name="AutoShape 35"/>
          <p:cNvSpPr>
            <a:spLocks noChangeArrowheads="1"/>
          </p:cNvSpPr>
          <p:nvPr/>
        </p:nvSpPr>
        <p:spPr bwMode="auto">
          <a:xfrm>
            <a:off x="5160169" y="1500189"/>
            <a:ext cx="304800" cy="30361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013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60452" name="AutoShape 36"/>
          <p:cNvSpPr>
            <a:spLocks noChangeArrowheads="1"/>
          </p:cNvSpPr>
          <p:nvPr/>
        </p:nvSpPr>
        <p:spPr bwMode="auto">
          <a:xfrm>
            <a:off x="1678782" y="1732360"/>
            <a:ext cx="235744" cy="214313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60453" name="AutoShape 37"/>
          <p:cNvSpPr>
            <a:spLocks noChangeArrowheads="1"/>
          </p:cNvSpPr>
          <p:nvPr/>
        </p:nvSpPr>
        <p:spPr bwMode="auto">
          <a:xfrm>
            <a:off x="6285310" y="1307306"/>
            <a:ext cx="141684" cy="214313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60454" name="AutoShape 38"/>
          <p:cNvSpPr>
            <a:spLocks noChangeArrowheads="1"/>
          </p:cNvSpPr>
          <p:nvPr/>
        </p:nvSpPr>
        <p:spPr bwMode="auto">
          <a:xfrm>
            <a:off x="2802732" y="1671637"/>
            <a:ext cx="140494" cy="385763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013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60455" name="AutoShape 39"/>
          <p:cNvSpPr>
            <a:spLocks noChangeArrowheads="1"/>
          </p:cNvSpPr>
          <p:nvPr/>
        </p:nvSpPr>
        <p:spPr bwMode="auto">
          <a:xfrm>
            <a:off x="3588545" y="1251347"/>
            <a:ext cx="141685" cy="214313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1013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60456" name="AutoShape 40"/>
          <p:cNvSpPr>
            <a:spLocks noChangeArrowheads="1"/>
          </p:cNvSpPr>
          <p:nvPr/>
        </p:nvSpPr>
        <p:spPr bwMode="auto">
          <a:xfrm>
            <a:off x="7018736" y="1466850"/>
            <a:ext cx="188119" cy="17145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60457" name="AutoShape 41"/>
          <p:cNvSpPr>
            <a:spLocks noChangeArrowheads="1"/>
          </p:cNvSpPr>
          <p:nvPr/>
        </p:nvSpPr>
        <p:spPr bwMode="auto">
          <a:xfrm>
            <a:off x="4027885" y="1500188"/>
            <a:ext cx="189309" cy="17145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60458" name="AutoShape 42"/>
          <p:cNvSpPr>
            <a:spLocks noChangeArrowheads="1"/>
          </p:cNvSpPr>
          <p:nvPr/>
        </p:nvSpPr>
        <p:spPr bwMode="auto">
          <a:xfrm>
            <a:off x="7299722" y="3474244"/>
            <a:ext cx="189309" cy="17145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60459" name="AutoShape 43"/>
          <p:cNvSpPr>
            <a:spLocks noChangeArrowheads="1"/>
          </p:cNvSpPr>
          <p:nvPr/>
        </p:nvSpPr>
        <p:spPr bwMode="auto">
          <a:xfrm>
            <a:off x="3274219" y="1671638"/>
            <a:ext cx="238125" cy="247650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60460" name="AutoShape 44"/>
          <p:cNvSpPr>
            <a:spLocks noChangeArrowheads="1"/>
          </p:cNvSpPr>
          <p:nvPr/>
        </p:nvSpPr>
        <p:spPr bwMode="auto">
          <a:xfrm>
            <a:off x="5913836" y="1714500"/>
            <a:ext cx="239315" cy="247650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pic>
        <p:nvPicPr>
          <p:cNvPr id="55" name="Toccata - Various Artists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6269" y="3102769"/>
            <a:ext cx="171450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Picture 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936" y="4000501"/>
            <a:ext cx="4020740" cy="105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" name="AutoShape 28"/>
          <p:cNvSpPr>
            <a:spLocks noChangeArrowheads="1"/>
          </p:cNvSpPr>
          <p:nvPr/>
        </p:nvSpPr>
        <p:spPr bwMode="auto">
          <a:xfrm>
            <a:off x="2425304" y="4907756"/>
            <a:ext cx="189309" cy="17145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  <p:sp>
        <p:nvSpPr>
          <p:cNvPr id="57" name="AutoShape 28"/>
          <p:cNvSpPr>
            <a:spLocks noChangeArrowheads="1"/>
          </p:cNvSpPr>
          <p:nvPr/>
        </p:nvSpPr>
        <p:spPr bwMode="auto">
          <a:xfrm>
            <a:off x="5873354" y="3474244"/>
            <a:ext cx="189309" cy="17145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42656201"/>
      </p:ext>
    </p:extLst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repeatCount="indefinite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4.16667E-6 -2.96296E-6 L -4.16667E-6 -0.07222 " pathEditMode="relative" rAng="0" ptsTypes="AA">
                                      <p:cBhvr>
                                        <p:cTn id="10" dur="1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11" dur="7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7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75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4" dur="750" fill="hold">
                                          <p:stCondLst>
                                            <p:cond delay="225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0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0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0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0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0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0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0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0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04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04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0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0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04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04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0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0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04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04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0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0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0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0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0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0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0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0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0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0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0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0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0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0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0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0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0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0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0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0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0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0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0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0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0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0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0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0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0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0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0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0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0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0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0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0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0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0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0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0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0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60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0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0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0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0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0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60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60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60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0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60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60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60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60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60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0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60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604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604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60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0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60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60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60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60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604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604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60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60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604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604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60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60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60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60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60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60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60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60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60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60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60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60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60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60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604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604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604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604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604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604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604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60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60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60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60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60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9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60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60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60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60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5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60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60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60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60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1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60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60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60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60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60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60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60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1" presetClass="mediacall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3" dur="158208" fill="hold"/>
                                        <p:tgtEl>
                                          <p:spTgt spid="5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14" presetID="3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6" dur="17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7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7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9" dur="17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6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3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5"/>
                </p:tgtEl>
              </p:cMediaNode>
            </p:audio>
          </p:childTnLst>
        </p:cTn>
      </p:par>
    </p:tnLst>
    <p:bldLst>
      <p:bldP spid="60420" grpId="0"/>
      <p:bldP spid="60420" grpId="1"/>
      <p:bldP spid="60429" grpId="0" animBg="1"/>
      <p:bldP spid="60430" grpId="0" animBg="1"/>
      <p:bldP spid="60431" grpId="0" animBg="1"/>
      <p:bldP spid="60432" grpId="0" animBg="1"/>
      <p:bldP spid="60433" grpId="0" animBg="1"/>
      <p:bldP spid="60434" grpId="0" animBg="1"/>
      <p:bldP spid="60438" grpId="0" animBg="1"/>
      <p:bldP spid="60439" grpId="0" animBg="1"/>
      <p:bldP spid="60449" grpId="0" animBg="1"/>
      <p:bldP spid="60450" grpId="0" animBg="1"/>
      <p:bldP spid="60451" grpId="0" animBg="1"/>
      <p:bldP spid="60454" grpId="0" animBg="1"/>
      <p:bldP spid="6045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Box 7"/>
          <p:cNvSpPr txBox="1">
            <a:spLocks noChangeArrowheads="1"/>
          </p:cNvSpPr>
          <p:nvPr/>
        </p:nvSpPr>
        <p:spPr bwMode="auto">
          <a:xfrm>
            <a:off x="-152400" y="5272881"/>
            <a:ext cx="8915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altLang="en-US" sz="32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thụt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altLang="en-US" sz="32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2438400" y="990600"/>
            <a:ext cx="3223959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Mục</a:t>
            </a:r>
            <a:r>
              <a:rPr lang="en-US" alt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tiêu</a:t>
            </a:r>
            <a:r>
              <a:rPr lang="en-US" alt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</p:txBody>
      </p:sp>
      <p:sp>
        <p:nvSpPr>
          <p:cNvPr id="2" name="TextBox 7"/>
          <p:cNvSpPr txBox="1">
            <a:spLocks noChangeArrowheads="1"/>
          </p:cNvSpPr>
          <p:nvPr/>
        </p:nvSpPr>
        <p:spPr bwMode="auto">
          <a:xfrm>
            <a:off x="-152400" y="4004965"/>
            <a:ext cx="8915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en-US" altLang="en-US" sz="32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32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32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3" name="TextBox 7"/>
          <p:cNvSpPr txBox="1">
            <a:spLocks noChangeArrowheads="1"/>
          </p:cNvSpPr>
          <p:nvPr/>
        </p:nvSpPr>
        <p:spPr bwMode="auto">
          <a:xfrm>
            <a:off x="0" y="2447330"/>
            <a:ext cx="8915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en-US" altLang="en-US" sz="32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ưới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3200" dirty="0" err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32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5128" grpId="0"/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00400"/>
            <a:ext cx="76962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447800" y="1614055"/>
            <a:ext cx="449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chemeClr val="hlink"/>
                </a:solidFill>
                <a:latin typeface="Arial Unicode MS" pitchFamily="34" charset="-128"/>
              </a:rPr>
              <a:t>A. HOẠT ĐỘNG C</a:t>
            </a:r>
            <a:r>
              <a:rPr lang="vi-VN" altLang="en-US" sz="2800" b="1" dirty="0">
                <a:solidFill>
                  <a:schemeClr val="hlink"/>
                </a:solidFill>
                <a:latin typeface="Arial Unicode MS" pitchFamily="34" charset="-128"/>
              </a:rPr>
              <a:t>Ơ</a:t>
            </a:r>
            <a:r>
              <a:rPr lang="en-US" altLang="en-US" sz="2800" b="1" dirty="0">
                <a:solidFill>
                  <a:schemeClr val="hlink"/>
                </a:solidFill>
                <a:latin typeface="Arial Unicode MS" pitchFamily="34" charset="-128"/>
              </a:rPr>
              <a:t> BẢN</a:t>
            </a:r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V="1">
            <a:off x="609600" y="48006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 flipV="1">
            <a:off x="1447800" y="48006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V="1">
            <a:off x="2286000" y="48006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 flipV="1">
            <a:off x="3200400" y="48006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5" name="Line 19"/>
          <p:cNvSpPr>
            <a:spLocks noChangeShapeType="1"/>
          </p:cNvSpPr>
          <p:nvPr/>
        </p:nvSpPr>
        <p:spPr bwMode="auto">
          <a:xfrm flipV="1">
            <a:off x="4343400" y="47244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7" name="Line 21"/>
          <p:cNvSpPr>
            <a:spLocks noChangeShapeType="1"/>
          </p:cNvSpPr>
          <p:nvPr/>
        </p:nvSpPr>
        <p:spPr bwMode="auto">
          <a:xfrm flipH="1">
            <a:off x="5410200" y="2971800"/>
            <a:ext cx="2590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8" name="Line 22"/>
          <p:cNvSpPr>
            <a:spLocks noChangeShapeType="1"/>
          </p:cNvSpPr>
          <p:nvPr/>
        </p:nvSpPr>
        <p:spPr bwMode="auto">
          <a:xfrm flipH="1" flipV="1">
            <a:off x="4419600" y="3962400"/>
            <a:ext cx="3657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9" name="Oval 23"/>
          <p:cNvSpPr>
            <a:spLocks noChangeArrowheads="1"/>
          </p:cNvSpPr>
          <p:nvPr/>
        </p:nvSpPr>
        <p:spPr bwMode="auto">
          <a:xfrm>
            <a:off x="228600" y="6019800"/>
            <a:ext cx="7620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>
                <a:solidFill>
                  <a:srgbClr val="FF0000"/>
                </a:solidFill>
              </a:rPr>
              <a:t>Trái</a:t>
            </a:r>
            <a:endParaRPr lang="vi-VN" altLang="en-US">
              <a:solidFill>
                <a:srgbClr val="FF0000"/>
              </a:solidFill>
            </a:endParaRPr>
          </a:p>
        </p:txBody>
      </p:sp>
      <p:sp>
        <p:nvSpPr>
          <p:cNvPr id="4120" name="Oval 24"/>
          <p:cNvSpPr>
            <a:spLocks noChangeArrowheads="1"/>
          </p:cNvSpPr>
          <p:nvPr/>
        </p:nvSpPr>
        <p:spPr bwMode="auto">
          <a:xfrm>
            <a:off x="1905000" y="6019800"/>
            <a:ext cx="7620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>
                <a:solidFill>
                  <a:srgbClr val="FF0000"/>
                </a:solidFill>
              </a:rPr>
              <a:t>Phải</a:t>
            </a:r>
            <a:endParaRPr lang="vi-VN" altLang="en-US">
              <a:solidFill>
                <a:srgbClr val="FF0000"/>
              </a:solidFill>
            </a:endParaRPr>
          </a:p>
        </p:txBody>
      </p:sp>
      <p:sp>
        <p:nvSpPr>
          <p:cNvPr id="4121" name="Oval 25"/>
          <p:cNvSpPr>
            <a:spLocks noChangeArrowheads="1"/>
          </p:cNvSpPr>
          <p:nvPr/>
        </p:nvSpPr>
        <p:spPr bwMode="auto">
          <a:xfrm>
            <a:off x="1066800" y="6019800"/>
            <a:ext cx="7620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>
                <a:solidFill>
                  <a:srgbClr val="FF0000"/>
                </a:solidFill>
              </a:rPr>
              <a:t>Giữa</a:t>
            </a:r>
            <a:endParaRPr lang="vi-VN" altLang="en-US">
              <a:solidFill>
                <a:srgbClr val="FF0000"/>
              </a:solidFill>
            </a:endParaRPr>
          </a:p>
        </p:txBody>
      </p:sp>
      <p:sp>
        <p:nvSpPr>
          <p:cNvPr id="4122" name="Oval 26"/>
          <p:cNvSpPr>
            <a:spLocks noChangeArrowheads="1"/>
          </p:cNvSpPr>
          <p:nvPr/>
        </p:nvSpPr>
        <p:spPr bwMode="auto">
          <a:xfrm>
            <a:off x="2819400" y="6019800"/>
            <a:ext cx="7620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vi-VN" altLang="en-US">
                <a:solidFill>
                  <a:srgbClr val="FF0000"/>
                </a:solidFill>
              </a:rPr>
              <a:t>Đều</a:t>
            </a:r>
          </a:p>
        </p:txBody>
      </p:sp>
      <p:sp>
        <p:nvSpPr>
          <p:cNvPr id="4123" name="Oval 27"/>
          <p:cNvSpPr>
            <a:spLocks noChangeArrowheads="1"/>
          </p:cNvSpPr>
          <p:nvPr/>
        </p:nvSpPr>
        <p:spPr bwMode="auto">
          <a:xfrm>
            <a:off x="3962400" y="5943600"/>
            <a:ext cx="762000" cy="609600"/>
          </a:xfrm>
          <a:prstGeom prst="ellips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vi-VN" altLang="en-US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4124" name="Oval 28"/>
          <p:cNvSpPr>
            <a:spLocks noChangeArrowheads="1"/>
          </p:cNvSpPr>
          <p:nvPr/>
        </p:nvSpPr>
        <p:spPr bwMode="auto">
          <a:xfrm>
            <a:off x="8077200" y="4419600"/>
            <a:ext cx="762000" cy="609600"/>
          </a:xfrm>
          <a:prstGeom prst="ellips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vi-VN" altLang="en-US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4125" name="Oval 29"/>
          <p:cNvSpPr>
            <a:spLocks noChangeArrowheads="1"/>
          </p:cNvSpPr>
          <p:nvPr/>
        </p:nvSpPr>
        <p:spPr bwMode="auto">
          <a:xfrm>
            <a:off x="8001000" y="2590800"/>
            <a:ext cx="762000" cy="609600"/>
          </a:xfrm>
          <a:prstGeom prst="ellips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vi-VN" altLang="en-US">
                <a:solidFill>
                  <a:srgbClr val="FF0000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20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119" grpId="0" animBg="1"/>
      <p:bldP spid="4120" grpId="0" animBg="1"/>
      <p:bldP spid="4121" grpId="0" animBg="1"/>
      <p:bldP spid="4122" grpId="0" animBg="1"/>
      <p:bldP spid="4123" grpId="0" animBg="1"/>
      <p:bldP spid="4124" grpId="0" animBg="1"/>
      <p:bldP spid="41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19100" y="2727108"/>
            <a:ext cx="5791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Thụt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066800" y="1905000"/>
            <a:ext cx="449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HOẠT ĐỘNG C</a:t>
            </a:r>
            <a:r>
              <a:rPr lang="vi-VN" alt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alt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BẢN</a:t>
            </a:r>
          </a:p>
        </p:txBody>
      </p:sp>
      <p:sp>
        <p:nvSpPr>
          <p:cNvPr id="2" name="TextBox 7"/>
          <p:cNvSpPr txBox="1">
            <a:spLocks noChangeArrowheads="1"/>
          </p:cNvSpPr>
          <p:nvPr/>
        </p:nvSpPr>
        <p:spPr bwMode="auto">
          <a:xfrm>
            <a:off x="381000" y="3657600"/>
            <a:ext cx="7696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thụt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524000" y="1920875"/>
            <a:ext cx="5791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Thụt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1" name="TextBox 8"/>
          <p:cNvSpPr txBox="1">
            <a:spLocks noChangeArrowheads="1"/>
          </p:cNvSpPr>
          <p:nvPr/>
        </p:nvSpPr>
        <p:spPr bwMode="auto">
          <a:xfrm>
            <a:off x="228600" y="4906963"/>
            <a:ext cx="93726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+ Nháy vào nút lệnh       </a:t>
            </a:r>
            <a:r>
              <a:rPr lang="vi-VN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ng kích th</a:t>
            </a:r>
            <a:r>
              <a:rPr lang="vi-VN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thụt lề </a:t>
            </a:r>
          </a:p>
        </p:txBody>
      </p:sp>
      <p:pic>
        <p:nvPicPr>
          <p:cNvPr id="615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25" y="4724400"/>
            <a:ext cx="6000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3" name="TextBox 9"/>
          <p:cNvSpPr txBox="1">
            <a:spLocks noChangeArrowheads="1"/>
          </p:cNvSpPr>
          <p:nvPr/>
        </p:nvSpPr>
        <p:spPr bwMode="auto">
          <a:xfrm>
            <a:off x="228600" y="5668963"/>
            <a:ext cx="93726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+ Nháy vào nút lệnh       </a:t>
            </a:r>
            <a:r>
              <a:rPr lang="vi-VN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giảm kích th</a:t>
            </a:r>
            <a:r>
              <a:rPr lang="vi-VN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thụt lề </a:t>
            </a:r>
          </a:p>
        </p:txBody>
      </p:sp>
      <p:pic>
        <p:nvPicPr>
          <p:cNvPr id="615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5562600"/>
            <a:ext cx="6858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7"/>
          <p:cNvSpPr txBox="1">
            <a:spLocks noChangeArrowheads="1"/>
          </p:cNvSpPr>
          <p:nvPr/>
        </p:nvSpPr>
        <p:spPr bwMode="auto">
          <a:xfrm>
            <a:off x="838200" y="2834481"/>
            <a:ext cx="5791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thụt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altLang="en-US" sz="3200" b="1" dirty="0" err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altLang="en-US" sz="3200" b="1" dirty="0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TextBox 7"/>
          <p:cNvSpPr txBox="1">
            <a:spLocks noChangeArrowheads="1"/>
          </p:cNvSpPr>
          <p:nvPr/>
        </p:nvSpPr>
        <p:spPr bwMode="auto">
          <a:xfrm>
            <a:off x="228600" y="4114800"/>
            <a:ext cx="5791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Bôi đen đoạn văn bản, sau đó: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/>
      <p:bldP spid="6153" grpId="0"/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33800"/>
            <a:ext cx="76962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47700" y="2169463"/>
            <a:ext cx="5791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Thụt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0" y="5257800"/>
            <a:ext cx="2133600" cy="94615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Giảm kích th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thụt lề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010400" y="2590800"/>
            <a:ext cx="2133600" cy="94615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ng kích th</a:t>
            </a: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thụt lề</a:t>
            </a:r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H="1">
            <a:off x="5867400" y="3200400"/>
            <a:ext cx="11430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 flipV="1">
            <a:off x="2133600" y="4495800"/>
            <a:ext cx="28194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54207" y="2392362"/>
            <a:ext cx="5791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Thụt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1295400" y="1600200"/>
            <a:ext cx="449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HOẠT ĐỘNG C</a:t>
            </a:r>
            <a:r>
              <a:rPr lang="vi-VN" alt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alt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BẢN</a:t>
            </a:r>
          </a:p>
        </p:txBody>
      </p:sp>
      <p:sp>
        <p:nvSpPr>
          <p:cNvPr id="6155" name="TextBox 11"/>
          <p:cNvSpPr txBox="1">
            <a:spLocks noChangeArrowheads="1"/>
          </p:cNvSpPr>
          <p:nvPr/>
        </p:nvSpPr>
        <p:spPr bwMode="auto">
          <a:xfrm>
            <a:off x="0" y="4343400"/>
            <a:ext cx="9372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Có thể nháy vào nút       hoặc        một hoặc nhiều lần </a:t>
            </a:r>
            <a:r>
              <a:rPr lang="vi-VN" altLang="en-US" sz="32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32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altLang="en-US" sz="32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US" sz="32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hoặc giảm kích th</a:t>
            </a:r>
            <a:r>
              <a:rPr lang="vi-VN" altLang="en-US" sz="32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altLang="en-US" sz="32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thụt lề.  </a:t>
            </a:r>
          </a:p>
        </p:txBody>
      </p:sp>
      <p:pic>
        <p:nvPicPr>
          <p:cNvPr id="615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4114800"/>
            <a:ext cx="619125" cy="66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114800"/>
            <a:ext cx="733425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9" name="Rectangle 15"/>
          <p:cNvSpPr>
            <a:spLocks noChangeArrowheads="1"/>
          </p:cNvSpPr>
          <p:nvPr/>
        </p:nvSpPr>
        <p:spPr bwMode="auto">
          <a:xfrm>
            <a:off x="457200" y="3609975"/>
            <a:ext cx="1289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 i="1" u="sng">
                <a:solidFill>
                  <a:schemeClr val="folHlink"/>
                </a:solidFill>
              </a:rPr>
              <a:t>L</a:t>
            </a:r>
            <a:r>
              <a:rPr lang="vi-VN" altLang="en-US" sz="2800" b="1" i="1" u="sng">
                <a:solidFill>
                  <a:schemeClr val="folHlink"/>
                </a:solidFill>
              </a:rPr>
              <a:t>ư</a:t>
            </a:r>
            <a:r>
              <a:rPr lang="en-US" altLang="en-US" sz="2800" b="1" i="1" u="sng">
                <a:solidFill>
                  <a:schemeClr val="folHlink"/>
                </a:solidFill>
              </a:rPr>
              <a:t>u ý:</a:t>
            </a:r>
            <a:endParaRPr lang="vi-VN" altLang="en-US" sz="2800" b="1" i="1" u="sng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28600" y="2559627"/>
            <a:ext cx="7848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609600" y="1722438"/>
            <a:ext cx="449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HOẠT ĐỘNG C</a:t>
            </a:r>
            <a:r>
              <a:rPr lang="vi-VN" alt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altLang="en-US" sz="28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BẢN</a:t>
            </a:r>
          </a:p>
        </p:txBody>
      </p:sp>
      <p:sp>
        <p:nvSpPr>
          <p:cNvPr id="2" name="TextBox 7"/>
          <p:cNvSpPr txBox="1">
            <a:spLocks noChangeArrowheads="1"/>
          </p:cNvSpPr>
          <p:nvPr/>
        </p:nvSpPr>
        <p:spPr bwMode="auto">
          <a:xfrm>
            <a:off x="228600" y="3505200"/>
            <a:ext cx="868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200" b="1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Để điều chỉnh khoảng cách giữa các dòng, em phải làm thế nào?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662</TotalTime>
  <Words>685</Words>
  <Application>Microsoft Office PowerPoint</Application>
  <PresentationFormat>On-screen Show (4:3)</PresentationFormat>
  <Paragraphs>75</Paragraphs>
  <Slides>21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SimSun</vt:lpstr>
      <vt:lpstr>Arial</vt:lpstr>
      <vt:lpstr>Arial Unicode MS</vt:lpstr>
      <vt:lpstr>Calibri</vt:lpstr>
      <vt:lpstr>Tahoma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HỌC KẾT THÚC</vt:lpstr>
    </vt:vector>
  </TitlesOfParts>
  <Company>"TEL:0966692791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quyttht</dc:creator>
  <cp:lastModifiedBy>Admin</cp:lastModifiedBy>
  <cp:revision>53</cp:revision>
  <dcterms:created xsi:type="dcterms:W3CDTF">2017-10-10T13:44:31Z</dcterms:created>
  <dcterms:modified xsi:type="dcterms:W3CDTF">2021-03-08T07:59:16Z</dcterms:modified>
</cp:coreProperties>
</file>