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5" r:id="rId3"/>
    <p:sldId id="273" r:id="rId4"/>
    <p:sldId id="258" r:id="rId5"/>
    <p:sldId id="260" r:id="rId6"/>
    <p:sldId id="277" r:id="rId7"/>
    <p:sldId id="261" r:id="rId8"/>
    <p:sldId id="263" r:id="rId9"/>
    <p:sldId id="262" r:id="rId10"/>
    <p:sldId id="296" r:id="rId11"/>
    <p:sldId id="278" r:id="rId12"/>
    <p:sldId id="264" r:id="rId13"/>
    <p:sldId id="266" r:id="rId14"/>
    <p:sldId id="267" r:id="rId15"/>
    <p:sldId id="282"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123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Hổ là động vật hoang dã cần được bảo vệ….</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25/03/2022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25/03/2022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25/03/2022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Chúa tể	:</a:t>
            </a:r>
            <a:endParaRPr lang="en-US" sz="3600">
              <a:latin typeface="Arial" pitchFamily="34" charset="0"/>
              <a:cs typeface="Arial" pitchFamily="34" charset="0"/>
            </a:endParaRPr>
          </a:p>
        </p:txBody>
      </p:sp>
      <p:sp>
        <p:nvSpPr>
          <p:cNvPr id="7" name="Title 1"/>
          <p:cNvSpPr txBox="1">
            <a:spLocks/>
          </p:cNvSpPr>
          <p:nvPr/>
        </p:nvSpPr>
        <p:spPr>
          <a:xfrm>
            <a:off x="2118946"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vua, người cai quản một vương quốc.</a:t>
            </a:r>
            <a:endParaRPr lang="en-US" sz="3600">
              <a:latin typeface="Arial" pitchFamily="34" charset="0"/>
              <a:cs typeface="Arial" pitchFamily="34" charset="0"/>
            </a:endParaRPr>
          </a:p>
        </p:txBody>
      </p:sp>
      <p:sp>
        <p:nvSpPr>
          <p:cNvPr id="13" name="Title 1"/>
          <p:cNvSpPr txBox="1">
            <a:spLocks/>
          </p:cNvSpPr>
          <p:nvPr/>
        </p:nvSpPr>
        <p:spPr>
          <a:xfrm>
            <a:off x="139700" y="1885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Vuốt	:</a:t>
            </a:r>
            <a:endParaRPr lang="en-US" sz="3600">
              <a:latin typeface="Arial" pitchFamily="34" charset="0"/>
              <a:cs typeface="Arial" pitchFamily="34" charset="0"/>
            </a:endParaRPr>
          </a:p>
        </p:txBody>
      </p:sp>
      <p:sp>
        <p:nvSpPr>
          <p:cNvPr id="14" name="Title 1"/>
          <p:cNvSpPr txBox="1">
            <a:spLocks/>
          </p:cNvSpPr>
          <p:nvPr/>
        </p:nvSpPr>
        <p:spPr>
          <a:xfrm>
            <a:off x="2209800" y="188008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móng nhọn, sắc và cong.</a:t>
            </a:r>
            <a:endParaRPr lang="en-US" sz="3600">
              <a:latin typeface="Arial" pitchFamily="34" charset="0"/>
              <a:cs typeface="Arial" pitchFamily="34" charset="0"/>
            </a:endParaRPr>
          </a:p>
        </p:txBody>
      </p:sp>
      <p:pic>
        <p:nvPicPr>
          <p:cNvPr id="4" name="Picture 2" descr="Hổ đứng thẳng 2 chân đánh nhau như phim ch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8642"/>
            <a:ext cx="2214380" cy="241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tiger's claws. : BeAma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9" y="2618642"/>
            <a:ext cx="2592947" cy="23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5" name="TextBox 4"/>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108696"/>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spcAft>
                <a:spcPts val="600"/>
              </a:spcAft>
            </a:pPr>
            <a:endParaRPr lang="en-US" sz="3200">
              <a:latin typeface="Arial" pitchFamily="34" charset="0"/>
              <a:ea typeface="Arial-Rounded" pitchFamily="34" charset="0"/>
              <a:cs typeface="Arial" pitchFamily="34" charset="0"/>
            </a:endParaRPr>
          </a:p>
        </p:txBody>
      </p:sp>
      <p:sp>
        <p:nvSpPr>
          <p:cNvPr id="5" name="TextBox 4"/>
          <p:cNvSpPr txBox="1"/>
          <p:nvPr/>
        </p:nvSpPr>
        <p:spPr>
          <a:xfrm>
            <a:off x="2712635" y="1333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ăn gì và sống ở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Nêu đặc điểm các bộ phận trên cơ thể Hổ.</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43000" y="1200150"/>
            <a:ext cx="7572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1907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6573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2647950"/>
            <a:ext cx="8487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có những khả năng gì đặc biệt?</a:t>
            </a:r>
            <a:endParaRPr lang="en-US" sz="3200">
              <a:latin typeface="Arial" pitchFamily="34" charset="0"/>
              <a:ea typeface="Arial-Rounded" pitchFamily="34" charset="0"/>
              <a:cs typeface="Arial" pitchFamily="34" charset="0"/>
            </a:endParaRPr>
          </a:p>
        </p:txBody>
      </p:sp>
      <p:cxnSp>
        <p:nvCxnSpPr>
          <p:cNvPr id="16" name="Straight Connector 15"/>
          <p:cNvCxnSpPr/>
          <p:nvPr/>
        </p:nvCxnSpPr>
        <p:spPr>
          <a:xfrm>
            <a:off x="228600" y="3181350"/>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9946" y="3169627"/>
            <a:ext cx="2430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3638550"/>
            <a:ext cx="777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8382000" cy="1754314"/>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Hầu hết các con vật sống trong rừng đều sợ hổ. Vì vậy, hổ được xem là chúa tể rừng xanh</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Trong rừng xanh, hổ được xem là ………..</a:t>
            </a:r>
            <a:r>
              <a:rPr lang="en-US" sz="3200" b="1"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
        <p:nvSpPr>
          <p:cNvPr id="2" name="TextBox 1"/>
          <p:cNvSpPr txBox="1"/>
          <p:nvPr/>
        </p:nvSpPr>
        <p:spPr>
          <a:xfrm>
            <a:off x="6847949" y="4253680"/>
            <a:ext cx="1668866" cy="584775"/>
          </a:xfrm>
          <a:prstGeom prst="rect">
            <a:avLst/>
          </a:prstGeom>
          <a:noFill/>
        </p:spPr>
        <p:txBody>
          <a:bodyPr wrap="square" rtlCol="0">
            <a:spAutoFit/>
          </a:bodyPr>
          <a:lstStyle/>
          <a:p>
            <a:pPr algn="just"/>
            <a:r>
              <a:rPr lang="en-US" sz="3200" smtClean="0">
                <a:latin typeface="Arial" pitchFamily="34" charset="0"/>
                <a:cs typeface="Arial" pitchFamily="34" charset="0"/>
              </a:rPr>
              <a:t>chúa tể</a:t>
            </a:r>
            <a:endParaRPr lang="en-US" sz="3200">
              <a:latin typeface="Arial"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6" t="26042" r="23133" b="20573"/>
          <a:stretch/>
        </p:blipFill>
        <p:spPr bwMode="auto">
          <a:xfrm>
            <a:off x="711200" y="514350"/>
            <a:ext cx="7696200" cy="41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Hổ ăn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ịt và sūg Ǉr</a:t>
            </a:r>
            <a:r>
              <a:rPr lang="el-GR" sz="3200" b="1">
                <a:solidFill>
                  <a:srgbClr val="7030A0"/>
                </a:solidFill>
                <a:latin typeface="HP001 4 hàng" pitchFamily="34" charset="0"/>
                <a:ea typeface="Arial-Rounded" pitchFamily="34" charset="0"/>
                <a:cs typeface="Arial-Rounded" pitchFamily="34" charset="0"/>
              </a:rPr>
              <a:t>Ϊ</a:t>
            </a:r>
            <a:r>
              <a:rPr lang="vi-VN" sz="3200" b="1">
                <a:solidFill>
                  <a:srgbClr val="7030A0"/>
                </a:solidFill>
                <a:latin typeface="HP001 4 hàng" pitchFamily="34" charset="0"/>
                <a:ea typeface="Arial-Rounded" pitchFamily="34" charset="0"/>
                <a:cs typeface="Arial-Rounded" pitchFamily="34" charset="0"/>
              </a:rPr>
              <a:t>g </a:t>
            </a:r>
            <a:r>
              <a:rPr lang="vi-VN" sz="3200" b="1" smtClean="0">
                <a:solidFill>
                  <a:srgbClr val="7030A0"/>
                </a:solidFill>
                <a:latin typeface="HP001 4 hàng" pitchFamily="34" charset="0"/>
                <a:ea typeface="Arial-Rounded" pitchFamily="34" charset="0"/>
                <a:cs typeface="Arial-Rounded" pitchFamily="34" charset="0"/>
              </a:rPr>
              <a:t>ǟừng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521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Đuċ hổ dài và cứng ηư ǟΡ </a:t>
            </a:r>
            <a:r>
              <a:rPr lang="vi-VN" sz="3200" b="1" smtClean="0">
                <a:solidFill>
                  <a:srgbClr val="7030A0"/>
                </a:solidFill>
                <a:latin typeface="HP001 4 hàng" pitchFamily="34" charset="0"/>
                <a:ea typeface="Arial-Rounded" pitchFamily="34" charset="0"/>
                <a:cs typeface="Arial-Rounded" pitchFamily="34" charset="0"/>
              </a:rPr>
              <a:t>sắt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584611" y="709659"/>
            <a:ext cx="4400317"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Hổ ăn (…) và sống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584611" y="1200150"/>
            <a:ext cx="2622588"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Đuôi hổ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700" y="396875"/>
            <a:ext cx="4594225" cy="4594225"/>
          </a:xfrm>
        </p:spPr>
      </p:pic>
      <p:pic>
        <p:nvPicPr>
          <p:cNvPr id="7" name="Đ.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49775" y="409575"/>
            <a:ext cx="4594225" cy="45942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tể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110, 111).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112, 113).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1628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CHÚA TỂ RỪNG XANH</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38200" y="437711"/>
            <a:ext cx="7924800" cy="923318"/>
          </a:xfrm>
          <a:prstGeom prst="rect">
            <a:avLst/>
          </a:prstGeom>
          <a:noFill/>
        </p:spPr>
        <p:txBody>
          <a:bodyPr wrap="square" lIns="91428" tIns="45714" rIns="91428" bIns="45714" rtlCol="0">
            <a:spAutoFit/>
          </a:bodyPr>
          <a:lstStyle/>
          <a:p>
            <a:pPr algn="ctr"/>
            <a:r>
              <a:rPr lang="en-US" sz="5400" b="1" dirty="0"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Giải câu đố</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16" y="663239"/>
            <a:ext cx="486192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229" y="3035117"/>
            <a:ext cx="7962900" cy="1938859"/>
          </a:xfrm>
          <a:prstGeom prst="rect">
            <a:avLst/>
          </a:prstGeom>
          <a:noFill/>
        </p:spPr>
        <p:txBody>
          <a:bodyPr wrap="square" lIns="91305" tIns="45654" rIns="91305" bIns="45654" rtlCol="0">
            <a:spAutoFit/>
          </a:bodyPr>
          <a:lstStyle/>
          <a:p>
            <a:pPr algn="ctr"/>
            <a:r>
              <a:rPr lang="en-US" sz="2400" smtClean="0">
                <a:latin typeface="Arial" pitchFamily="34" charset="0"/>
                <a:ea typeface="Arial-Rounded" pitchFamily="34" charset="0"/>
                <a:cs typeface="Arial" pitchFamily="34" charset="0"/>
              </a:rPr>
              <a:t>Lông vằn lông vện mắt xanh,</a:t>
            </a:r>
          </a:p>
          <a:p>
            <a:pPr algn="ctr"/>
            <a:r>
              <a:rPr lang="en-US" sz="2400" smtClean="0">
                <a:latin typeface="Arial" pitchFamily="34" charset="0"/>
                <a:ea typeface="Arial-Rounded" pitchFamily="34" charset="0"/>
                <a:cs typeface="Arial" pitchFamily="34" charset="0"/>
              </a:rPr>
              <a:t>Dáng đi uyển chuyển nhe nanh tìm mồi,</a:t>
            </a:r>
          </a:p>
          <a:p>
            <a:pPr algn="ctr"/>
            <a:r>
              <a:rPr lang="en-US" sz="2400" smtClean="0">
                <a:latin typeface="Arial" pitchFamily="34" charset="0"/>
                <a:ea typeface="Arial-Rounded" pitchFamily="34" charset="0"/>
                <a:cs typeface="Arial" pitchFamily="34" charset="0"/>
              </a:rPr>
              <a:t>Thỏ nai gặp phải, hỡi ôi,</a:t>
            </a:r>
          </a:p>
          <a:p>
            <a:pPr algn="ctr"/>
            <a:r>
              <a:rPr lang="en-US" sz="2400" smtClean="0">
                <a:latin typeface="Arial" pitchFamily="34" charset="0"/>
                <a:ea typeface="Arial-Rounded" pitchFamily="34" charset="0"/>
                <a:cs typeface="Arial" pitchFamily="34" charset="0"/>
              </a:rPr>
              <a:t>Muông thú khiếp sợ tôn ngôi chúa rừng.</a:t>
            </a:r>
          </a:p>
          <a:p>
            <a:pPr algn="r"/>
            <a:r>
              <a:rPr lang="en-US" sz="2400" i="1" smtClean="0">
                <a:latin typeface="Arial" pitchFamily="34" charset="0"/>
                <a:ea typeface="Arial-Rounded" pitchFamily="34" charset="0"/>
                <a:cs typeface="Arial" pitchFamily="34" charset="0"/>
              </a:rPr>
              <a:t>(Là con gì?)</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250494" y="18097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5107" y="2599593"/>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344" y="2592266"/>
            <a:ext cx="1561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14787" y="2599593"/>
            <a:ext cx="6859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thường		</a:t>
            </a:r>
            <a:br>
              <a:rPr lang="en-US" smtClean="0">
                <a:latin typeface="Arial" pitchFamily="34" charset="0"/>
                <a:cs typeface="Arial" pitchFamily="34" charset="0"/>
              </a:rPr>
            </a:br>
            <a:r>
              <a:rPr lang="en-US" smtClean="0">
                <a:latin typeface="Arial" pitchFamily="34" charset="0"/>
                <a:cs typeface="Arial" pitchFamily="34" charset="0"/>
              </a:rPr>
              <a:t>vuốt		</a:t>
            </a:r>
            <a:br>
              <a:rPr lang="en-US" smtClean="0">
                <a:latin typeface="Arial" pitchFamily="34" charset="0"/>
                <a:cs typeface="Arial" pitchFamily="34" charset="0"/>
              </a:rPr>
            </a:br>
            <a:r>
              <a:rPr lang="en-US" smtClean="0">
                <a:latin typeface="Arial" pitchFamily="34" charset="0"/>
                <a:cs typeface="Arial" pitchFamily="34" charset="0"/>
              </a:rPr>
              <a:t>đuôi</a:t>
            </a:r>
            <a:br>
              <a:rPr lang="en-US" smtClean="0">
                <a:latin typeface="Arial" pitchFamily="34" charset="0"/>
                <a:cs typeface="Arial" pitchFamily="34" charset="0"/>
              </a:rPr>
            </a:br>
            <a:r>
              <a:rPr lang="en-US" smtClean="0">
                <a:latin typeface="Arial" pitchFamily="34" charset="0"/>
                <a:cs typeface="Arial" pitchFamily="34" charset="0"/>
              </a:rPr>
              <a:t>di chuyển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
        <p:nvSpPr>
          <p:cNvPr id="15" name="TextBox 14"/>
          <p:cNvSpPr txBox="1"/>
          <p:nvPr/>
        </p:nvSpPr>
        <p:spPr>
          <a:xfrm>
            <a:off x="164123" y="972960"/>
            <a:ext cx="8853054" cy="3770130"/>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Lông hổ thường có màu vàng, pha những vằn đen.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Răng sắc nhọn, mắt nhìn rõ mọi vật trong đêm tối.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Bốn chân chắc khoẻ và có vuốt sắc. </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Đuôi dài và cứng như roi sắt.</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di chuyển nhanh, có thể nhảy xa và săn mồi rất giỏi.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rất khoẻ và hung dữ.</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hổ được xem là chúa tể rừng xanh.</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Hổ </a:t>
            </a:r>
            <a:r>
              <a:rPr lang="en-US" sz="3200">
                <a:latin typeface="Arial" pitchFamily="34" charset="0"/>
                <a:ea typeface="Arial-Rounded" pitchFamily="34" charset="0"/>
                <a:cs typeface="Arial" pitchFamily="34" charset="0"/>
              </a:rPr>
              <a:t>là loài </a:t>
            </a:r>
            <a:r>
              <a:rPr lang="en-US" sz="3200" b="1">
                <a:latin typeface="Arial" pitchFamily="34" charset="0"/>
                <a:ea typeface="Arial-Rounded" pitchFamily="34" charset="0"/>
                <a:cs typeface="Arial" pitchFamily="34" charset="0"/>
              </a:rPr>
              <a:t>thú dữ ăn thịt</a:t>
            </a:r>
            <a:r>
              <a:rPr lang="en-US" sz="3200">
                <a:latin typeface="Arial" pitchFamily="34" charset="0"/>
                <a:ea typeface="Arial-Rounded" pitchFamily="34" charset="0"/>
                <a:cs typeface="Arial" pitchFamily="34" charset="0"/>
              </a:rPr>
              <a:t>, sống trong rừng. Lông hổ thường có màu vàng, pha những vằn đen.</a:t>
            </a:r>
          </a:p>
        </p:txBody>
      </p:sp>
      <p:cxnSp>
        <p:nvCxnSpPr>
          <p:cNvPr id="5" name="Straight Connector 4"/>
          <p:cNvCxnSpPr/>
          <p:nvPr/>
        </p:nvCxnSpPr>
        <p:spPr>
          <a:xfrm flipH="1">
            <a:off x="6610350" y="18394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279632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23349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2324551"/>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08893"/>
            <a:ext cx="527050" cy="27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10" y="3181351"/>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2070528"/>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17475" y="3559204"/>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9" name="TextBox 8"/>
          <p:cNvSpPr txBox="1"/>
          <p:nvPr/>
        </p:nvSpPr>
        <p:spPr>
          <a:xfrm>
            <a:off x="1893096" y="372263"/>
            <a:ext cx="5638582"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625474" y="971550"/>
            <a:ext cx="8393835"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383</Words>
  <Application>Microsoft Office PowerPoint</Application>
  <PresentationFormat>On-screen Show (16:9)</PresentationFormat>
  <Paragraphs>89</Paragraphs>
  <Slides>19</Slides>
  <Notes>9</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thường   vuốt   đuôi di chuyển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248</cp:revision>
  <dcterms:created xsi:type="dcterms:W3CDTF">2020-12-08T15:48:47Z</dcterms:created>
  <dcterms:modified xsi:type="dcterms:W3CDTF">2022-03-25T09:25:03Z</dcterms:modified>
</cp:coreProperties>
</file>