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75" r:id="rId2"/>
    <p:sldId id="257" r:id="rId3"/>
    <p:sldId id="280" r:id="rId4"/>
    <p:sldId id="281" r:id="rId5"/>
    <p:sldId id="283" r:id="rId6"/>
    <p:sldId id="284" r:id="rId7"/>
    <p:sldId id="285" r:id="rId8"/>
    <p:sldId id="286" r:id="rId9"/>
    <p:sldId id="288" r:id="rId10"/>
    <p:sldId id="289" r:id="rId11"/>
    <p:sldId id="290" r:id="rId12"/>
    <p:sldId id="302" r:id="rId13"/>
    <p:sldId id="303" r:id="rId14"/>
    <p:sldId id="304" r:id="rId15"/>
    <p:sldId id="292" r:id="rId16"/>
    <p:sldId id="293" r:id="rId17"/>
    <p:sldId id="294" r:id="rId18"/>
    <p:sldId id="305" r:id="rId19"/>
    <p:sldId id="295" r:id="rId20"/>
    <p:sldId id="296" r:id="rId21"/>
    <p:sldId id="297" r:id="rId22"/>
    <p:sldId id="298" r:id="rId23"/>
    <p:sldId id="299" r:id="rId24"/>
    <p:sldId id="300" r:id="rId25"/>
    <p:sldId id="306" r:id="rId26"/>
    <p:sldId id="307" r:id="rId27"/>
    <p:sldId id="271" r:id="rId28"/>
    <p:sldId id="301" r:id="rId29"/>
  </p:sldIdLst>
  <p:sldSz cx="9144000" cy="5143500" type="screen16x9"/>
  <p:notesSz cx="6858000" cy="9144000"/>
  <p:defaultTextStyle>
    <a:defPPr>
      <a:defRPr lang="en-US"/>
    </a:defPPr>
    <a:lvl1pPr marL="0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38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76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14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52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690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28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966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04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819"/>
    <a:srgbClr val="A323AD"/>
    <a:srgbClr val="912AA6"/>
    <a:srgbClr val="245794"/>
    <a:srgbClr val="1D4779"/>
    <a:srgbClr val="32D816"/>
    <a:srgbClr val="FF1111"/>
    <a:srgbClr val="DCF0C6"/>
    <a:srgbClr val="CAE8AA"/>
    <a:srgbClr val="C1FF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6912" autoAdjust="0"/>
    <p:restoredTop sz="87722" autoAdjust="0"/>
  </p:normalViewPr>
  <p:slideViewPr>
    <p:cSldViewPr>
      <p:cViewPr varScale="1">
        <p:scale>
          <a:sx n="83" d="100"/>
          <a:sy n="83" d="100"/>
        </p:scale>
        <p:origin x="18" y="4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BC2AF-ECAD-4B64-9E5E-57F7F29CBAD2}" type="datetimeFigureOut">
              <a:rPr lang="en-US" smtClean="0"/>
              <a:t>27/03/2022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EA3F6-B450-4284-BB2C-4DA94784F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272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Phần</a:t>
            </a:r>
            <a:r>
              <a:rPr lang="en-US" baseline="0" smtClean="0"/>
              <a:t> này dẫn vào bài khác với SGK nhé các thầy cô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9220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8044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Đọc</a:t>
            </a:r>
            <a:r>
              <a:rPr lang="en-US" baseline="0" smtClean="0"/>
              <a:t> nối tiếp dòng thơ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9717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HS đọc</a:t>
            </a:r>
            <a:r>
              <a:rPr lang="en-US" baseline="0" smtClean="0"/>
              <a:t> nối tiếp khổ thơ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9430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2128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4543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27/03/2022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95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27/03/2022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13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27/03/2022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682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27/03/2022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573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3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27/03/2022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70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27/03/2022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206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8" indent="0">
              <a:buNone/>
              <a:defRPr sz="2000" b="1"/>
            </a:lvl2pPr>
            <a:lvl3pPr marL="914276" indent="0">
              <a:buNone/>
              <a:defRPr sz="1800" b="1"/>
            </a:lvl3pPr>
            <a:lvl4pPr marL="1371414" indent="0">
              <a:buNone/>
              <a:defRPr sz="1600" b="1"/>
            </a:lvl4pPr>
            <a:lvl5pPr marL="1828552" indent="0">
              <a:buNone/>
              <a:defRPr sz="1600" b="1"/>
            </a:lvl5pPr>
            <a:lvl6pPr marL="2285690" indent="0">
              <a:buNone/>
              <a:defRPr sz="1600" b="1"/>
            </a:lvl6pPr>
            <a:lvl7pPr marL="2742828" indent="0">
              <a:buNone/>
              <a:defRPr sz="1600" b="1"/>
            </a:lvl7pPr>
            <a:lvl8pPr marL="3199966" indent="0">
              <a:buNone/>
              <a:defRPr sz="1600" b="1"/>
            </a:lvl8pPr>
            <a:lvl9pPr marL="365710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8" indent="0">
              <a:buNone/>
              <a:defRPr sz="2000" b="1"/>
            </a:lvl2pPr>
            <a:lvl3pPr marL="914276" indent="0">
              <a:buNone/>
              <a:defRPr sz="1800" b="1"/>
            </a:lvl3pPr>
            <a:lvl4pPr marL="1371414" indent="0">
              <a:buNone/>
              <a:defRPr sz="1600" b="1"/>
            </a:lvl4pPr>
            <a:lvl5pPr marL="1828552" indent="0">
              <a:buNone/>
              <a:defRPr sz="1600" b="1"/>
            </a:lvl5pPr>
            <a:lvl6pPr marL="2285690" indent="0">
              <a:buNone/>
              <a:defRPr sz="1600" b="1"/>
            </a:lvl6pPr>
            <a:lvl7pPr marL="2742828" indent="0">
              <a:buNone/>
              <a:defRPr sz="1600" b="1"/>
            </a:lvl7pPr>
            <a:lvl8pPr marL="3199966" indent="0">
              <a:buNone/>
              <a:defRPr sz="1600" b="1"/>
            </a:lvl8pPr>
            <a:lvl9pPr marL="365710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27/03/2022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699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27/03/2022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197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27/03/2022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749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38" indent="0">
              <a:buNone/>
              <a:defRPr sz="1200"/>
            </a:lvl2pPr>
            <a:lvl3pPr marL="914276" indent="0">
              <a:buNone/>
              <a:defRPr sz="1000"/>
            </a:lvl3pPr>
            <a:lvl4pPr marL="1371414" indent="0">
              <a:buNone/>
              <a:defRPr sz="900"/>
            </a:lvl4pPr>
            <a:lvl5pPr marL="1828552" indent="0">
              <a:buNone/>
              <a:defRPr sz="900"/>
            </a:lvl5pPr>
            <a:lvl6pPr marL="2285690" indent="0">
              <a:buNone/>
              <a:defRPr sz="900"/>
            </a:lvl6pPr>
            <a:lvl7pPr marL="2742828" indent="0">
              <a:buNone/>
              <a:defRPr sz="900"/>
            </a:lvl7pPr>
            <a:lvl8pPr marL="3199966" indent="0">
              <a:buNone/>
              <a:defRPr sz="900"/>
            </a:lvl8pPr>
            <a:lvl9pPr marL="365710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27/03/2022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78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38" indent="0">
              <a:buNone/>
              <a:defRPr sz="2800"/>
            </a:lvl2pPr>
            <a:lvl3pPr marL="914276" indent="0">
              <a:buNone/>
              <a:defRPr sz="2400"/>
            </a:lvl3pPr>
            <a:lvl4pPr marL="1371414" indent="0">
              <a:buNone/>
              <a:defRPr sz="2000"/>
            </a:lvl4pPr>
            <a:lvl5pPr marL="1828552" indent="0">
              <a:buNone/>
              <a:defRPr sz="2000"/>
            </a:lvl5pPr>
            <a:lvl6pPr marL="2285690" indent="0">
              <a:buNone/>
              <a:defRPr sz="2000"/>
            </a:lvl6pPr>
            <a:lvl7pPr marL="2742828" indent="0">
              <a:buNone/>
              <a:defRPr sz="2000"/>
            </a:lvl7pPr>
            <a:lvl8pPr marL="3199966" indent="0">
              <a:buNone/>
              <a:defRPr sz="2000"/>
            </a:lvl8pPr>
            <a:lvl9pPr marL="3657104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38" indent="0">
              <a:buNone/>
              <a:defRPr sz="1200"/>
            </a:lvl2pPr>
            <a:lvl3pPr marL="914276" indent="0">
              <a:buNone/>
              <a:defRPr sz="1000"/>
            </a:lvl3pPr>
            <a:lvl4pPr marL="1371414" indent="0">
              <a:buNone/>
              <a:defRPr sz="900"/>
            </a:lvl4pPr>
            <a:lvl5pPr marL="1828552" indent="0">
              <a:buNone/>
              <a:defRPr sz="900"/>
            </a:lvl5pPr>
            <a:lvl6pPr marL="2285690" indent="0">
              <a:buNone/>
              <a:defRPr sz="900"/>
            </a:lvl6pPr>
            <a:lvl7pPr marL="2742828" indent="0">
              <a:buNone/>
              <a:defRPr sz="900"/>
            </a:lvl7pPr>
            <a:lvl8pPr marL="3199966" indent="0">
              <a:buNone/>
              <a:defRPr sz="900"/>
            </a:lvl8pPr>
            <a:lvl9pPr marL="365710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27/03/2022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427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28" tIns="45714" rIns="91428" bIns="45714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28" tIns="45714" rIns="91428" bIns="4571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t>27/03/2022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77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27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3" indent="-342853" algn="l" defTabSz="91427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49" indent="-285711" algn="l" defTabSz="914276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45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83" indent="-228569" algn="l" defTabSz="914276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21" indent="-228569" algn="l" defTabSz="914276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59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97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35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73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8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6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14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52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90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28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66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04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39" t="50000" b="10982"/>
          <a:stretch/>
        </p:blipFill>
        <p:spPr>
          <a:xfrm>
            <a:off x="3810000" y="3310977"/>
            <a:ext cx="1140280" cy="159361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19100"/>
            <a:ext cx="1450481" cy="2107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9450" y="438150"/>
            <a:ext cx="1189037" cy="171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77" y="3105150"/>
            <a:ext cx="1122363" cy="163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64" t="30154" r="36413" b="28451"/>
          <a:stretch/>
        </p:blipFill>
        <p:spPr>
          <a:xfrm>
            <a:off x="7526482" y="3201785"/>
            <a:ext cx="904010" cy="1690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344535"/>
            <a:ext cx="5326568" cy="857250"/>
          </a:xfrm>
          <a:solidFill>
            <a:srgbClr val="A9DA74"/>
          </a:solidFill>
        </p:spPr>
        <p:txBody>
          <a:bodyPr/>
          <a:lstStyle/>
          <a:p>
            <a:r>
              <a:rPr lang="en-US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Ôn và khởi động</a:t>
            </a:r>
            <a:endParaRPr lang="en-US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359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279400" y="247651"/>
            <a:ext cx="8458200" cy="1219200"/>
          </a:xfrm>
          <a:prstGeom prst="rect">
            <a:avLst/>
          </a:prstGeom>
        </p:spPr>
        <p:txBody>
          <a:bodyPr vert="horz" lIns="91305" tIns="45654" rIns="91305" bIns="45654" rtlCol="0" anchor="ctr">
            <a:normAutofit/>
          </a:bodyPr>
          <a:lstStyle>
            <a:lvl1pPr algn="ctr" defTabSz="913056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Màu cam đu đủ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2" descr="10 tác dụng của đu đủ đối với sức khỏe con người và lưu ý khi sử dụ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49291"/>
            <a:ext cx="4334394" cy="2441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Quả Đu Đủ - Những người tuyệt đối không nên ăn đu đủ cần biết - YouTub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749291"/>
            <a:ext cx="4374681" cy="2460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3931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79400" y="-19050"/>
            <a:ext cx="8458200" cy="1219200"/>
          </a:xfrm>
          <a:prstGeom prst="rect">
            <a:avLst/>
          </a:prstGeom>
        </p:spPr>
        <p:txBody>
          <a:bodyPr vert="horz" lIns="91305" tIns="45654" rIns="91305" bIns="45654" rtlCol="0" anchor="ctr">
            <a:normAutofit/>
          </a:bodyPr>
          <a:lstStyle>
            <a:lvl1pPr algn="ctr" defTabSz="913056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Màu vàng cá bơi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AutoShape 2" descr="Cá Vàng - Những Vấn đề Cần Lưu ý để Chăm Sóc Tốt Cho Cá Vàng Trong Quá  Trình Nuôi - Báo Khuyến Nô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4" descr="CÁ VÀNG BƠI - Bé Mon - Liên Khúc Nhạc Thiếu Nhi Vui Nhộn Sôi Động Hay Nhất  Cho Bé - Yo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333" y="1123950"/>
            <a:ext cx="6900333" cy="3881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6014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79400" y="-19050"/>
            <a:ext cx="8458200" cy="1219200"/>
          </a:xfrm>
          <a:prstGeom prst="rect">
            <a:avLst/>
          </a:prstGeom>
        </p:spPr>
        <p:txBody>
          <a:bodyPr vert="horz" lIns="91305" tIns="45654" rIns="91305" bIns="45654" rtlCol="0" anchor="ctr">
            <a:normAutofit/>
          </a:bodyPr>
          <a:lstStyle>
            <a:lvl1pPr algn="ctr" defTabSz="913056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Màu lam đám mây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AutoShape 2" descr="Cá Vàng - Những Vấn đề Cần Lưu ý để Chăm Sóc Tốt Cho Cá Vàng Trong Quá  Trình Nuôi - Báo Khuyến Nô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4" name="Picture 2" descr="Tại sao có mây trắng lẫn mây đen trên bầu trời - BYTUO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269603"/>
            <a:ext cx="5387975" cy="3367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8456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79400" y="-19050"/>
            <a:ext cx="8458200" cy="1219200"/>
          </a:xfrm>
          <a:prstGeom prst="rect">
            <a:avLst/>
          </a:prstGeom>
        </p:spPr>
        <p:txBody>
          <a:bodyPr vert="horz" lIns="91305" tIns="45654" rIns="91305" bIns="45654" rtlCol="0" anchor="ctr">
            <a:normAutofit/>
          </a:bodyPr>
          <a:lstStyle>
            <a:lvl1pPr algn="ctr" defTabSz="913056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Màu chàm áo mẹ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AutoShape 2" descr="Cá Vàng - Những Vấn đề Cần Lưu ý để Chăm Sóc Tốt Cho Cá Vàng Trong Quá  Trình Nuôi - Báo Khuyến Nô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098" name="Picture 2" descr="Độc đáo nghề nhuộm vải chàm lên màu xanh ngọc của người Cao Bằ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253875"/>
            <a:ext cx="5375502" cy="3527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0941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79400" y="-19050"/>
            <a:ext cx="8458200" cy="1219200"/>
          </a:xfrm>
          <a:prstGeom prst="rect">
            <a:avLst/>
          </a:prstGeom>
        </p:spPr>
        <p:txBody>
          <a:bodyPr vert="horz" lIns="91305" tIns="45654" rIns="91305" bIns="45654" rtlCol="0" anchor="ctr">
            <a:normAutofit/>
          </a:bodyPr>
          <a:lstStyle>
            <a:lvl1pPr algn="ctr" defTabSz="913056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Màu tím hoa sim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AutoShape 2" descr="Cá Vàng - Những Vấn đề Cần Lưu ý để Chăm Sóc Tốt Cho Cá Vàng Trong Quá  Trình Nuôi - Báo Khuyến Nô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2" name="Picture 2" descr="Tản mạn Hoa Sim Tím hay, những bài viết nói về cây sim quê ta | IINI Blo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" y="1428750"/>
            <a:ext cx="4140200" cy="310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ây hoa sim tím giống. Trồng chủ yếu trong khu sinh thái du lịch, công  viên, trong sân vườn,... Cây cho hoa tím đẹp và lãng mạn nên đượ… | Loài ho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81"/>
          <a:stretch/>
        </p:blipFill>
        <p:spPr bwMode="auto">
          <a:xfrm>
            <a:off x="4387850" y="1408430"/>
            <a:ext cx="4756150" cy="3125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818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514" y="4571650"/>
            <a:ext cx="5234429" cy="584666"/>
          </a:xfrm>
          <a:prstGeom prst="rect">
            <a:avLst/>
          </a:prstGeom>
          <a:solidFill>
            <a:srgbClr val="DCF0C6"/>
          </a:solidFill>
        </p:spPr>
        <p:txBody>
          <a:bodyPr wrap="square" lIns="91330" tIns="45666" rIns="91330" bIns="45666" rtlCol="0">
            <a:spAutoFit/>
          </a:bodyPr>
          <a:lstStyle/>
          <a:p>
            <a:pPr algn="ctr"/>
            <a:r>
              <a:rPr lang="en-US" sz="3200">
                <a:latin typeface="Arial" pitchFamily="34" charset="0"/>
                <a:ea typeface="Arial-Rounded" pitchFamily="34" charset="0"/>
                <a:cs typeface="Arial" pitchFamily="34" charset="0"/>
              </a:rPr>
              <a:t>Đọc theo nhóm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514" y="4571650"/>
            <a:ext cx="5234429" cy="584666"/>
          </a:xfrm>
          <a:prstGeom prst="rect">
            <a:avLst/>
          </a:prstGeom>
          <a:solidFill>
            <a:srgbClr val="DCF0C6"/>
          </a:solidFill>
        </p:spPr>
        <p:txBody>
          <a:bodyPr wrap="square" lIns="91330" tIns="45666" rIns="91330" bIns="45666" rtlCol="0">
            <a:spAutoFit/>
          </a:bodyPr>
          <a:lstStyle/>
          <a:p>
            <a:pPr algn="ctr"/>
            <a:r>
              <a:rPr lang="en-US" sz="3200">
                <a:latin typeface="Arial" pitchFamily="34" charset="0"/>
                <a:ea typeface="Arial-Rounded" pitchFamily="34" charset="0"/>
                <a:cs typeface="Arial" pitchFamily="34" charset="0"/>
              </a:rPr>
              <a:t>Đọc toàn bài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62941" y="-38100"/>
            <a:ext cx="5947064" cy="584642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ctr"/>
            <a:r>
              <a:rPr lang="en-US" sz="32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Bảy sắc cầu vồng</a:t>
            </a:r>
            <a:endParaRPr lang="en-US" sz="32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8200" y="657404"/>
            <a:ext cx="3733800" cy="3831685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Vừa mưa lại nắng</a:t>
            </a:r>
          </a:p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Hay có cầu vồng</a:t>
            </a:r>
          </a:p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Bảy màu tươi thắm</a:t>
            </a:r>
          </a:p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Bé mừng vui trông</a:t>
            </a:r>
          </a:p>
          <a:p>
            <a:pPr algn="just"/>
            <a:endParaRPr lang="en-US" sz="2700">
              <a:latin typeface="Arial" pitchFamily="34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Màu đỏ mặt trời</a:t>
            </a: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Màu cam đu đủ</a:t>
            </a: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Màu vàng cá bơi</a:t>
            </a: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Lục kia màu lá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64100" y="657404"/>
            <a:ext cx="4051300" cy="4662682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Màu lam đám mây</a:t>
            </a:r>
          </a:p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Màu chàm áo mẹ</a:t>
            </a:r>
          </a:p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Màu tím hoa sim</a:t>
            </a: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B</a:t>
            </a:r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ảy màu yêu thế.</a:t>
            </a:r>
          </a:p>
          <a:p>
            <a:pPr algn="just"/>
            <a:endParaRPr lang="en-US" sz="2700">
              <a:latin typeface="Arial" pitchFamily="34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Cầu vồng ẩn hiện</a:t>
            </a:r>
          </a:p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Rồi lại tan mau</a:t>
            </a:r>
          </a:p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Đất trời bừng tỉnh</a:t>
            </a:r>
          </a:p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Sau cơn mưa rào.</a:t>
            </a:r>
          </a:p>
          <a:p>
            <a:pPr algn="r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(Ngọc Hà)</a:t>
            </a:r>
          </a:p>
          <a:p>
            <a:pPr algn="just"/>
            <a:endParaRPr lang="en-US" sz="27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8055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82" b="30348"/>
          <a:stretch/>
        </p:blipFill>
        <p:spPr>
          <a:xfrm>
            <a:off x="3422073" y="4397251"/>
            <a:ext cx="1828800" cy="70565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62941" y="-19050"/>
            <a:ext cx="5947064" cy="584642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ctr"/>
            <a:r>
              <a:rPr lang="en-US" sz="32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Bảy sắc cầu vồng</a:t>
            </a:r>
            <a:endParaRPr lang="en-US" sz="32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8200" y="600254"/>
            <a:ext cx="3733800" cy="3831685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Vừa mưa lại nắng</a:t>
            </a:r>
          </a:p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Hay có cầu vồng</a:t>
            </a:r>
          </a:p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Bảy màu tươi thắm</a:t>
            </a:r>
          </a:p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Bé mừng vui trông</a:t>
            </a:r>
          </a:p>
          <a:p>
            <a:pPr algn="just"/>
            <a:endParaRPr lang="en-US" sz="2700">
              <a:latin typeface="Arial" pitchFamily="34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Màu đỏ mặt trời</a:t>
            </a: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Màu cam đu đủ</a:t>
            </a: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Màu vàng cá bơi</a:t>
            </a: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Lục kia màu lá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64100" y="600254"/>
            <a:ext cx="4051300" cy="4662682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Màu lam đám mây</a:t>
            </a:r>
          </a:p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Màu chàm áo mẹ</a:t>
            </a:r>
          </a:p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Màu tím hoa sim</a:t>
            </a: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B</a:t>
            </a:r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ảy màu yêu thế.</a:t>
            </a:r>
          </a:p>
          <a:p>
            <a:pPr algn="just"/>
            <a:endParaRPr lang="en-US" sz="2700">
              <a:latin typeface="Arial" pitchFamily="34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Cầu vồng ẩn hiện</a:t>
            </a:r>
          </a:p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Rồi lại tan mau</a:t>
            </a:r>
          </a:p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Đất trời bừng tỉnh</a:t>
            </a:r>
          </a:p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Sau cơn mưa rào.</a:t>
            </a:r>
          </a:p>
          <a:p>
            <a:pPr algn="r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(Ngọc Hà)</a:t>
            </a:r>
          </a:p>
          <a:p>
            <a:pPr algn="just"/>
            <a:endParaRPr lang="en-US" sz="27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3403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692730" y="237672"/>
            <a:ext cx="8222670" cy="1077097"/>
          </a:xfrm>
          <a:prstGeom prst="rect">
            <a:avLst/>
          </a:prstGeom>
          <a:noFill/>
        </p:spPr>
        <p:txBody>
          <a:bodyPr wrap="square" lIns="91317" tIns="45660" rIns="91317" bIns="45660" rtlCol="0">
            <a:spAutoFit/>
          </a:bodyPr>
          <a:lstStyle/>
          <a:p>
            <a:pPr algn="just"/>
            <a:r>
              <a:rPr lang="en-US" sz="32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Tìm trong bài đọc những tiếng có vần </a:t>
            </a:r>
            <a:r>
              <a:rPr lang="en-US" sz="3200" b="1" i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ông, ơi, ưa</a:t>
            </a:r>
            <a:endParaRPr lang="en-US" sz="32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152400" y="209550"/>
            <a:ext cx="609600" cy="609600"/>
          </a:xfrm>
          <a:prstGeom prst="ellipse">
            <a:avLst/>
          </a:prstGeom>
          <a:solidFill>
            <a:srgbClr val="009E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3</a:t>
            </a:r>
            <a:endParaRPr lang="en-US" sz="2800" b="1">
              <a:solidFill>
                <a:schemeClr val="bg1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sp>
        <p:nvSpPr>
          <p:cNvPr id="2" name="10-Point Star 1"/>
          <p:cNvSpPr/>
          <p:nvPr/>
        </p:nvSpPr>
        <p:spPr>
          <a:xfrm>
            <a:off x="1905000" y="2000250"/>
            <a:ext cx="1447800" cy="1447800"/>
          </a:xfrm>
          <a:prstGeom prst="star10">
            <a:avLst/>
          </a:prstGeom>
          <a:solidFill>
            <a:srgbClr val="7DD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Arial" pitchFamily="34" charset="0"/>
                <a:ea typeface="Aachen" pitchFamily="18" charset="0"/>
                <a:cs typeface="Arial" pitchFamily="34" charset="0"/>
              </a:rPr>
              <a:t>vồng</a:t>
            </a:r>
            <a:endParaRPr lang="en-US" sz="2800">
              <a:solidFill>
                <a:schemeClr val="tx1"/>
              </a:solidFill>
              <a:latin typeface="Arial" pitchFamily="34" charset="0"/>
              <a:ea typeface="Aachen" pitchFamily="18" charset="0"/>
              <a:cs typeface="Arial" pitchFamily="34" charset="0"/>
            </a:endParaRPr>
          </a:p>
        </p:txBody>
      </p:sp>
      <p:sp>
        <p:nvSpPr>
          <p:cNvPr id="28" name="10-Point Star 27"/>
          <p:cNvSpPr/>
          <p:nvPr/>
        </p:nvSpPr>
        <p:spPr>
          <a:xfrm>
            <a:off x="5105400" y="2000250"/>
            <a:ext cx="1447800" cy="1447800"/>
          </a:xfrm>
          <a:prstGeom prst="star10">
            <a:avLst/>
          </a:prstGeom>
          <a:solidFill>
            <a:srgbClr val="7DD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Arial" pitchFamily="34" charset="0"/>
                <a:ea typeface="Aachen" pitchFamily="18" charset="0"/>
                <a:cs typeface="Arial" pitchFamily="34" charset="0"/>
              </a:rPr>
              <a:t>trông</a:t>
            </a:r>
            <a:endParaRPr lang="en-US" sz="2800">
              <a:solidFill>
                <a:schemeClr val="tx1"/>
              </a:solidFill>
              <a:latin typeface="Arial" pitchFamily="34" charset="0"/>
              <a:ea typeface="Aachen" pitchFamily="18" charset="0"/>
              <a:cs typeface="Arial" pitchFamily="34" charset="0"/>
            </a:endParaRPr>
          </a:p>
        </p:txBody>
      </p:sp>
      <p:sp>
        <p:nvSpPr>
          <p:cNvPr id="4" name="Flowchart: Punched Tape 3"/>
          <p:cNvSpPr/>
          <p:nvPr/>
        </p:nvSpPr>
        <p:spPr>
          <a:xfrm>
            <a:off x="3860800" y="2734749"/>
            <a:ext cx="685800" cy="211975"/>
          </a:xfrm>
          <a:prstGeom prst="flowChartPunchedTape">
            <a:avLst/>
          </a:prstGeom>
          <a:solidFill>
            <a:srgbClr val="7DD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701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62941" y="-19050"/>
            <a:ext cx="5947064" cy="584642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ctr"/>
            <a:r>
              <a:rPr lang="en-US" sz="32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Bảy sắc cầu vồng</a:t>
            </a:r>
            <a:endParaRPr lang="en-US" sz="32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600254"/>
            <a:ext cx="3733800" cy="3831685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Vừa mưa lại nắng</a:t>
            </a:r>
          </a:p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Hay có cầu vồng</a:t>
            </a:r>
          </a:p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Bảy màu tươi thắm</a:t>
            </a:r>
          </a:p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Bé mừng vui trông</a:t>
            </a:r>
          </a:p>
          <a:p>
            <a:pPr algn="just"/>
            <a:endParaRPr lang="en-US" sz="2700">
              <a:latin typeface="Arial" pitchFamily="34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Màu đỏ mặt trời</a:t>
            </a: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Màu cam đu đủ</a:t>
            </a: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Màu vàng cá bơi</a:t>
            </a: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Lục kia màu lá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64100" y="600254"/>
            <a:ext cx="4051300" cy="4662682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Màu lam đám mây</a:t>
            </a:r>
          </a:p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Màu chàm áo mẹ</a:t>
            </a:r>
          </a:p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Màu tím hoa sim</a:t>
            </a: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B</a:t>
            </a:r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ảy màu yêu thế.</a:t>
            </a:r>
          </a:p>
          <a:p>
            <a:pPr algn="just"/>
            <a:endParaRPr lang="en-US" sz="2700">
              <a:latin typeface="Arial" pitchFamily="34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Cầu vồng ẩn hiện</a:t>
            </a:r>
          </a:p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Rồi lại tan mau</a:t>
            </a:r>
          </a:p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Đất trời bừng tỉnh</a:t>
            </a:r>
          </a:p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Sau cơn mưa rào.</a:t>
            </a:r>
          </a:p>
          <a:p>
            <a:pPr algn="r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(Ngọc Hà)</a:t>
            </a:r>
          </a:p>
          <a:p>
            <a:pPr algn="just"/>
            <a:endParaRPr lang="en-US" sz="27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2755900" y="1466850"/>
            <a:ext cx="72088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2973856" y="2292350"/>
            <a:ext cx="79297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2818081" y="3105150"/>
            <a:ext cx="54161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2906393" y="3917950"/>
            <a:ext cx="54161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5562600" y="3917950"/>
            <a:ext cx="54161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1670331" y="1035050"/>
            <a:ext cx="65535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5139164" y="546542"/>
            <a:ext cx="87227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4902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92730" y="57150"/>
            <a:ext cx="8222670" cy="523099"/>
          </a:xfrm>
          <a:prstGeom prst="rect">
            <a:avLst/>
          </a:prstGeom>
          <a:noFill/>
        </p:spPr>
        <p:txBody>
          <a:bodyPr wrap="square" lIns="91317" tIns="45660" rIns="91317" bIns="45660" rtlCol="0">
            <a:spAutoFit/>
          </a:bodyPr>
          <a:lstStyle/>
          <a:p>
            <a:pPr algn="just"/>
            <a:r>
              <a:rPr lang="en-US" sz="28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Trả lời câu hỏi</a:t>
            </a:r>
            <a:endParaRPr lang="en-US" sz="28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62941" y="514350"/>
            <a:ext cx="5947064" cy="584642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ctr"/>
            <a:r>
              <a:rPr lang="en-US" sz="32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Bảy sắc cầu vồng</a:t>
            </a:r>
            <a:endParaRPr lang="en-US" sz="32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8200" y="1209854"/>
            <a:ext cx="3733800" cy="3570075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Vừa mưa lại nắng</a:t>
            </a:r>
          </a:p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Hay có cầu vồng</a:t>
            </a:r>
          </a:p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Bảy màu tươi thắm</a:t>
            </a:r>
          </a:p>
          <a:p>
            <a:pPr algn="just">
              <a:spcAft>
                <a:spcPts val="1200"/>
              </a:spcAft>
            </a:pPr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Bé mừng vui trông</a:t>
            </a:r>
            <a:endParaRPr lang="en-US" sz="2700">
              <a:latin typeface="Arial" pitchFamily="34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Màu đỏ mặt trời</a:t>
            </a: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Màu cam đu đủ</a:t>
            </a: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Màu vàng cá bơi</a:t>
            </a: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Lục kia màu lá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864100" y="1209854"/>
            <a:ext cx="4051300" cy="4401072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Màu lam đám mây</a:t>
            </a:r>
          </a:p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Màu chàm áo mẹ</a:t>
            </a:r>
          </a:p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Màu tím hoa sim</a:t>
            </a: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B</a:t>
            </a:r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ảy màu yêu thế.</a:t>
            </a:r>
            <a:endParaRPr lang="en-US" sz="2700">
              <a:latin typeface="Arial" pitchFamily="34" charset="0"/>
              <a:ea typeface="Arial-Rounded" pitchFamily="34" charset="0"/>
              <a:cs typeface="Arial" pitchFamily="34" charset="0"/>
            </a:endParaRPr>
          </a:p>
          <a:p>
            <a:pPr algn="just">
              <a:spcBef>
                <a:spcPts val="1200"/>
              </a:spcBef>
            </a:pPr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Cầu vồng ẩn hiện</a:t>
            </a:r>
          </a:p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Rồi lại tan mau</a:t>
            </a:r>
          </a:p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Đất trời bừng tỉnh</a:t>
            </a:r>
          </a:p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Sau cơn mưa rào.</a:t>
            </a:r>
          </a:p>
          <a:p>
            <a:pPr algn="r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(Ngọc Hà)</a:t>
            </a:r>
          </a:p>
          <a:p>
            <a:pPr algn="just"/>
            <a:endParaRPr lang="en-US" sz="27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152400" y="82550"/>
            <a:ext cx="609600" cy="609600"/>
          </a:xfrm>
          <a:prstGeom prst="ellipse">
            <a:avLst/>
          </a:prstGeom>
          <a:solidFill>
            <a:srgbClr val="009E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4</a:t>
            </a:r>
            <a:endParaRPr lang="en-US" sz="2800" b="1">
              <a:solidFill>
                <a:schemeClr val="bg1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988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5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443794" y="209550"/>
            <a:ext cx="7391400" cy="46165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4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Giải câu đố</a:t>
            </a:r>
            <a:endParaRPr lang="en-US" sz="24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38150" y="760499"/>
            <a:ext cx="8267700" cy="1384982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Cầu gì xa tít chân trời</a:t>
            </a:r>
          </a:p>
          <a:p>
            <a:pPr algn="ctr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Bảy màu rực rỡ không người nào qua?</a:t>
            </a:r>
          </a:p>
          <a:p>
            <a:pPr algn="r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(Là gì?)</a:t>
            </a:r>
            <a:endParaRPr lang="en-US" sz="28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790"/>
          <a:stretch/>
        </p:blipFill>
        <p:spPr>
          <a:xfrm>
            <a:off x="2133600" y="1962150"/>
            <a:ext cx="4362450" cy="2831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245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33600" y="270795"/>
            <a:ext cx="4724400" cy="584666"/>
          </a:xfrm>
          <a:prstGeom prst="rect">
            <a:avLst/>
          </a:prstGeom>
          <a:solidFill>
            <a:srgbClr val="CAE8AA"/>
          </a:solidFill>
        </p:spPr>
        <p:txBody>
          <a:bodyPr wrap="square" lIns="91330" tIns="45666" rIns="91330" bIns="45666" rtlCol="0">
            <a:spAutoFit/>
          </a:bodyPr>
          <a:lstStyle/>
          <a:p>
            <a:pPr algn="ctr"/>
            <a:r>
              <a:rPr lang="en-US" sz="3200" b="1">
                <a:latin typeface="Arial" pitchFamily="34" charset="0"/>
                <a:ea typeface="Arial-Rounded" pitchFamily="34" charset="0"/>
                <a:cs typeface="Arial" pitchFamily="34" charset="0"/>
              </a:rPr>
              <a:t>Đọc </a:t>
            </a:r>
            <a:r>
              <a:rPr lang="en-US" sz="32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khổ thơ 1:</a:t>
            </a:r>
            <a:endParaRPr lang="en-US" sz="32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19400" y="1200150"/>
            <a:ext cx="5753100" cy="2061970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3200">
                <a:latin typeface="Arial" pitchFamily="34" charset="0"/>
                <a:ea typeface="Arial-Rounded" pitchFamily="34" charset="0"/>
                <a:cs typeface="Arial" pitchFamily="34" charset="0"/>
              </a:rPr>
              <a:t>Vừa mưa lại nắng</a:t>
            </a:r>
          </a:p>
          <a:p>
            <a:pPr algn="just"/>
            <a:r>
              <a:rPr lang="en-US" sz="3200">
                <a:latin typeface="Arial" pitchFamily="34" charset="0"/>
                <a:ea typeface="Arial-Rounded" pitchFamily="34" charset="0"/>
                <a:cs typeface="Arial" pitchFamily="34" charset="0"/>
              </a:rPr>
              <a:t>Hay có cầu vồng</a:t>
            </a:r>
          </a:p>
          <a:p>
            <a:pPr algn="just"/>
            <a:r>
              <a:rPr lang="en-US" sz="3200">
                <a:latin typeface="Arial" pitchFamily="34" charset="0"/>
                <a:ea typeface="Arial-Rounded" pitchFamily="34" charset="0"/>
                <a:cs typeface="Arial" pitchFamily="34" charset="0"/>
              </a:rPr>
              <a:t>Bảy màu tươi thắm</a:t>
            </a:r>
          </a:p>
          <a:p>
            <a:pPr algn="just"/>
            <a:r>
              <a:rPr lang="en-US" sz="3200">
                <a:latin typeface="Arial" pitchFamily="34" charset="0"/>
                <a:ea typeface="Arial-Rounded" pitchFamily="34" charset="0"/>
                <a:cs typeface="Arial" pitchFamily="34" charset="0"/>
              </a:rPr>
              <a:t>Bé mừng vui </a:t>
            </a:r>
            <a:r>
              <a:rPr lang="en-US" sz="32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trông</a:t>
            </a:r>
            <a:endParaRPr lang="en-US" sz="32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7435" y="4400550"/>
            <a:ext cx="8296729" cy="584666"/>
          </a:xfrm>
          <a:prstGeom prst="rect">
            <a:avLst/>
          </a:prstGeom>
          <a:solidFill>
            <a:srgbClr val="DCF0C6"/>
          </a:solidFill>
        </p:spPr>
        <p:txBody>
          <a:bodyPr wrap="square" lIns="91330" tIns="45666" rIns="91330" bIns="45666" rtlCol="0">
            <a:spAutoFit/>
          </a:bodyPr>
          <a:lstStyle/>
          <a:p>
            <a:pPr algn="ctr"/>
            <a:r>
              <a:rPr lang="en-US" sz="32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Cầu vồng thường xuất hiện khi nào?</a:t>
            </a:r>
            <a:endParaRPr lang="en-US" sz="32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2921001" y="1733550"/>
            <a:ext cx="320039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1784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33600" y="270795"/>
            <a:ext cx="4724400" cy="584666"/>
          </a:xfrm>
          <a:prstGeom prst="rect">
            <a:avLst/>
          </a:prstGeom>
          <a:solidFill>
            <a:srgbClr val="CAE8AA"/>
          </a:solidFill>
        </p:spPr>
        <p:txBody>
          <a:bodyPr wrap="square" lIns="91330" tIns="45666" rIns="91330" bIns="45666" rtlCol="0">
            <a:spAutoFit/>
          </a:bodyPr>
          <a:lstStyle/>
          <a:p>
            <a:pPr algn="ctr"/>
            <a:r>
              <a:rPr lang="en-US" sz="3200" b="1">
                <a:latin typeface="Arial" pitchFamily="34" charset="0"/>
                <a:ea typeface="Arial-Rounded" pitchFamily="34" charset="0"/>
                <a:cs typeface="Arial" pitchFamily="34" charset="0"/>
              </a:rPr>
              <a:t>Đọc </a:t>
            </a:r>
            <a:r>
              <a:rPr lang="en-US" sz="32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khổ thơ 2 và 3:</a:t>
            </a:r>
            <a:endParaRPr lang="en-US" sz="32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6269" y="3790950"/>
            <a:ext cx="8296729" cy="1077109"/>
          </a:xfrm>
          <a:prstGeom prst="rect">
            <a:avLst/>
          </a:prstGeom>
          <a:solidFill>
            <a:srgbClr val="DCF0C6"/>
          </a:solidFill>
        </p:spPr>
        <p:txBody>
          <a:bodyPr wrap="square" lIns="91330" tIns="45666" rIns="91330" bIns="45666" rtlCol="0">
            <a:spAutoFit/>
          </a:bodyPr>
          <a:lstStyle/>
          <a:p>
            <a:pPr algn="ctr"/>
            <a:r>
              <a:rPr lang="en-US" sz="32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Cầu vồng có mấy màu?</a:t>
            </a:r>
          </a:p>
          <a:p>
            <a:pPr algn="ctr"/>
            <a:r>
              <a:rPr lang="en-US" sz="32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Đó là những màu nào?</a:t>
            </a:r>
            <a:endParaRPr lang="en-US" sz="32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3000" y="1347980"/>
            <a:ext cx="4051300" cy="2061970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3200">
                <a:latin typeface="Arial" pitchFamily="34" charset="0"/>
                <a:ea typeface="Arial-Rounded" pitchFamily="34" charset="0"/>
                <a:cs typeface="Arial" pitchFamily="34" charset="0"/>
              </a:rPr>
              <a:t>Màu đỏ mặt trời</a:t>
            </a:r>
          </a:p>
          <a:p>
            <a:pPr algn="just"/>
            <a:r>
              <a:rPr lang="en-US" sz="3200">
                <a:latin typeface="Arial" pitchFamily="34" charset="0"/>
                <a:ea typeface="Arial-Rounded" pitchFamily="34" charset="0"/>
                <a:cs typeface="Arial" pitchFamily="34" charset="0"/>
              </a:rPr>
              <a:t>Màu cam đu đủ</a:t>
            </a:r>
          </a:p>
          <a:p>
            <a:pPr algn="just"/>
            <a:r>
              <a:rPr lang="en-US" sz="3200">
                <a:latin typeface="Arial" pitchFamily="34" charset="0"/>
                <a:ea typeface="Arial-Rounded" pitchFamily="34" charset="0"/>
                <a:cs typeface="Arial" pitchFamily="34" charset="0"/>
              </a:rPr>
              <a:t>Màu vàng cá bơi</a:t>
            </a:r>
          </a:p>
          <a:p>
            <a:pPr algn="just"/>
            <a:r>
              <a:rPr lang="en-US" sz="3200">
                <a:latin typeface="Arial" pitchFamily="34" charset="0"/>
                <a:ea typeface="Arial-Rounded" pitchFamily="34" charset="0"/>
                <a:cs typeface="Arial" pitchFamily="34" charset="0"/>
              </a:rPr>
              <a:t>Lục kia màu lá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11699" y="1347980"/>
            <a:ext cx="4051300" cy="2061970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3200">
                <a:latin typeface="Arial" pitchFamily="34" charset="0"/>
                <a:ea typeface="Arial-Rounded" pitchFamily="34" charset="0"/>
                <a:cs typeface="Arial" pitchFamily="34" charset="0"/>
              </a:rPr>
              <a:t>Màu lam đám mây</a:t>
            </a:r>
          </a:p>
          <a:p>
            <a:pPr algn="just"/>
            <a:r>
              <a:rPr lang="en-US" sz="3200">
                <a:latin typeface="Arial" pitchFamily="34" charset="0"/>
                <a:ea typeface="Arial-Rounded" pitchFamily="34" charset="0"/>
                <a:cs typeface="Arial" pitchFamily="34" charset="0"/>
              </a:rPr>
              <a:t>Màu chàm áo mẹ</a:t>
            </a:r>
          </a:p>
          <a:p>
            <a:pPr algn="just"/>
            <a:r>
              <a:rPr lang="en-US" sz="3200">
                <a:latin typeface="Arial" pitchFamily="34" charset="0"/>
                <a:ea typeface="Arial-Rounded" pitchFamily="34" charset="0"/>
                <a:cs typeface="Arial" pitchFamily="34" charset="0"/>
              </a:rPr>
              <a:t>Màu tím hoa sim</a:t>
            </a:r>
          </a:p>
          <a:p>
            <a:pPr algn="just"/>
            <a:r>
              <a:rPr lang="en-US" sz="3200">
                <a:latin typeface="Arial" pitchFamily="34" charset="0"/>
                <a:ea typeface="Arial-Rounded" pitchFamily="34" charset="0"/>
                <a:cs typeface="Arial" pitchFamily="34" charset="0"/>
              </a:rPr>
              <a:t>Bảy màu yêu thế.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2108204" y="2378965"/>
            <a:ext cx="81279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2171707" y="2876550"/>
            <a:ext cx="81279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1226232" y="3357370"/>
            <a:ext cx="67173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5702300" y="1873250"/>
            <a:ext cx="67173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5743528" y="2378965"/>
            <a:ext cx="89407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5678129" y="2838450"/>
            <a:ext cx="61066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8545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33600" y="270795"/>
            <a:ext cx="4724400" cy="584666"/>
          </a:xfrm>
          <a:prstGeom prst="rect">
            <a:avLst/>
          </a:prstGeom>
          <a:solidFill>
            <a:srgbClr val="CAE8AA"/>
          </a:solidFill>
        </p:spPr>
        <p:txBody>
          <a:bodyPr wrap="square" lIns="91330" tIns="45666" rIns="91330" bIns="45666" rtlCol="0">
            <a:spAutoFit/>
          </a:bodyPr>
          <a:lstStyle/>
          <a:p>
            <a:pPr algn="ctr"/>
            <a:r>
              <a:rPr lang="en-US" sz="3200" b="1">
                <a:latin typeface="Arial" pitchFamily="34" charset="0"/>
                <a:ea typeface="Arial-Rounded" pitchFamily="34" charset="0"/>
                <a:cs typeface="Arial" pitchFamily="34" charset="0"/>
              </a:rPr>
              <a:t>Đọc </a:t>
            </a:r>
            <a:r>
              <a:rPr lang="en-US" sz="32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khổ thơ 4:</a:t>
            </a:r>
            <a:endParaRPr lang="en-US" sz="32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1037" y="4091930"/>
            <a:ext cx="8312727" cy="953998"/>
          </a:xfrm>
          <a:prstGeom prst="rect">
            <a:avLst/>
          </a:prstGeom>
          <a:solidFill>
            <a:srgbClr val="DCF0C6"/>
          </a:solidFill>
        </p:spPr>
        <p:txBody>
          <a:bodyPr wrap="square" lIns="91330" tIns="45666" rIns="91330" bIns="45666" rtlCol="0">
            <a:spAutoFit/>
          </a:bodyPr>
          <a:lstStyle/>
          <a:p>
            <a:pPr algn="ctr"/>
            <a:r>
              <a:rPr lang="en-US" sz="28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Câu thơ nào cho thấy cầu vồng thường xuất hiện và tan đi rất nhanh? </a:t>
            </a:r>
            <a:endParaRPr lang="en-US" sz="28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14172" y="1428750"/>
            <a:ext cx="5410200" cy="2061970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en-US" sz="3200">
                <a:latin typeface="Arial" pitchFamily="34" charset="0"/>
                <a:ea typeface="Arial-Rounded" pitchFamily="34" charset="0"/>
                <a:cs typeface="Arial" pitchFamily="34" charset="0"/>
              </a:rPr>
              <a:t>Cầu vồng ẩn hiện</a:t>
            </a:r>
          </a:p>
          <a:p>
            <a:pPr algn="just"/>
            <a:r>
              <a:rPr lang="en-US" sz="3200">
                <a:latin typeface="Arial" pitchFamily="34" charset="0"/>
                <a:ea typeface="Arial-Rounded" pitchFamily="34" charset="0"/>
                <a:cs typeface="Arial" pitchFamily="34" charset="0"/>
              </a:rPr>
              <a:t>Rồi lại tan mau</a:t>
            </a:r>
          </a:p>
          <a:p>
            <a:pPr algn="just"/>
            <a:r>
              <a:rPr lang="en-US" sz="3200">
                <a:latin typeface="Arial" pitchFamily="34" charset="0"/>
                <a:ea typeface="Arial-Rounded" pitchFamily="34" charset="0"/>
                <a:cs typeface="Arial" pitchFamily="34" charset="0"/>
              </a:rPr>
              <a:t>Đất trời bừng tỉnh</a:t>
            </a:r>
          </a:p>
          <a:p>
            <a:pPr algn="just"/>
            <a:r>
              <a:rPr lang="en-US" sz="3200">
                <a:latin typeface="Arial" pitchFamily="34" charset="0"/>
                <a:ea typeface="Arial-Rounded" pitchFamily="34" charset="0"/>
                <a:cs typeface="Arial" pitchFamily="34" charset="0"/>
              </a:rPr>
              <a:t>Sau cơn mưa rào.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2844800" y="1962150"/>
            <a:ext cx="320039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2868520" y="2457450"/>
            <a:ext cx="264495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7400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34936" y="300820"/>
            <a:ext cx="7308270" cy="523099"/>
          </a:xfrm>
          <a:prstGeom prst="rect">
            <a:avLst/>
          </a:prstGeom>
          <a:noFill/>
        </p:spPr>
        <p:txBody>
          <a:bodyPr wrap="square" lIns="91317" tIns="45660" rIns="91317" bIns="45660" rtlCol="0">
            <a:spAutoFit/>
          </a:bodyPr>
          <a:lstStyle/>
          <a:p>
            <a:pPr algn="just"/>
            <a:r>
              <a:rPr lang="en-US" sz="28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Học thuộc lòng hai khổ thơ em thích</a:t>
            </a:r>
            <a:endParaRPr lang="en-US" sz="28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276350"/>
            <a:ext cx="4968875" cy="3224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747838"/>
            <a:ext cx="1148038" cy="3395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Oval 16"/>
          <p:cNvSpPr/>
          <p:nvPr/>
        </p:nvSpPr>
        <p:spPr>
          <a:xfrm>
            <a:off x="152400" y="82550"/>
            <a:ext cx="609600" cy="609600"/>
          </a:xfrm>
          <a:prstGeom prst="ellipse">
            <a:avLst/>
          </a:prstGeom>
          <a:solidFill>
            <a:srgbClr val="009E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5</a:t>
            </a:r>
            <a:endParaRPr lang="en-US" sz="2800" b="1">
              <a:solidFill>
                <a:schemeClr val="bg1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2816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98513" y="302502"/>
            <a:ext cx="8222670" cy="1077097"/>
          </a:xfrm>
          <a:prstGeom prst="rect">
            <a:avLst/>
          </a:prstGeom>
          <a:noFill/>
        </p:spPr>
        <p:txBody>
          <a:bodyPr wrap="square" lIns="91317" tIns="45660" rIns="91317" bIns="45660" rtlCol="0">
            <a:spAutoFit/>
          </a:bodyPr>
          <a:lstStyle/>
          <a:p>
            <a:pPr algn="just"/>
            <a:r>
              <a:rPr lang="en-US" sz="32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Viết vào vở tên 7 màu của cầu vồng theo thứ tự dưới đây:</a:t>
            </a:r>
            <a:endParaRPr lang="en-US" sz="32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52400" y="251496"/>
            <a:ext cx="609600" cy="609600"/>
          </a:xfrm>
          <a:prstGeom prst="ellipse">
            <a:avLst/>
          </a:prstGeom>
          <a:solidFill>
            <a:srgbClr val="009E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6</a:t>
            </a:r>
            <a:endParaRPr lang="en-US" sz="2800" b="1">
              <a:solidFill>
                <a:schemeClr val="bg1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2057400" y="2038350"/>
            <a:ext cx="1219200" cy="1219200"/>
          </a:xfrm>
          <a:prstGeom prst="ellipse">
            <a:avLst/>
          </a:prstGeom>
          <a:solidFill>
            <a:srgbClr val="FF11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877733" y="2038350"/>
            <a:ext cx="1219200" cy="1219200"/>
          </a:xfrm>
          <a:prstGeom prst="ellipse">
            <a:avLst/>
          </a:prstGeom>
          <a:solidFill>
            <a:srgbClr val="FFC8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715000" y="2038350"/>
            <a:ext cx="1219200" cy="12192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192530" y="3181350"/>
            <a:ext cx="1219200" cy="12192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971800" y="3181350"/>
            <a:ext cx="1219200" cy="12192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895737" y="3181350"/>
            <a:ext cx="1219200" cy="1219200"/>
          </a:xfrm>
          <a:prstGeom prst="ellipse">
            <a:avLst/>
          </a:prstGeom>
          <a:solidFill>
            <a:srgbClr val="2457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781800" y="3181350"/>
            <a:ext cx="1219200" cy="1219200"/>
          </a:xfrm>
          <a:prstGeom prst="ellipse">
            <a:avLst/>
          </a:prstGeom>
          <a:solidFill>
            <a:srgbClr val="A323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274225" y="1501729"/>
            <a:ext cx="785550" cy="584654"/>
          </a:xfrm>
          <a:prstGeom prst="rect">
            <a:avLst/>
          </a:prstGeom>
          <a:noFill/>
        </p:spPr>
        <p:txBody>
          <a:bodyPr wrap="square" lIns="91317" tIns="45660" rIns="91317" bIns="45660" rtlCol="0">
            <a:spAutoFit/>
          </a:bodyPr>
          <a:lstStyle/>
          <a:p>
            <a:pPr algn="ctr"/>
            <a:r>
              <a:rPr lang="en-US" sz="3200">
                <a:latin typeface="Arial" pitchFamily="34" charset="0"/>
                <a:ea typeface="Arial-Rounded" pitchFamily="34" charset="0"/>
                <a:cs typeface="Arial" pitchFamily="34" charset="0"/>
              </a:rPr>
              <a:t>đ</a:t>
            </a:r>
            <a:r>
              <a:rPr lang="en-US" sz="32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ỏ</a:t>
            </a:r>
            <a:endParaRPr lang="en-US" sz="32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12075" y="1459660"/>
            <a:ext cx="950516" cy="668793"/>
          </a:xfrm>
          <a:prstGeom prst="rect">
            <a:avLst/>
          </a:prstGeom>
          <a:noFill/>
        </p:spPr>
        <p:txBody>
          <a:bodyPr wrap="square" lIns="91317" tIns="45660" rIns="91317" bIns="45660" rtlCol="0">
            <a:spAutoFit/>
          </a:bodyPr>
          <a:lstStyle/>
          <a:p>
            <a:pPr algn="ctr"/>
            <a:r>
              <a:rPr lang="en-US" sz="32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cam</a:t>
            </a:r>
            <a:endParaRPr lang="en-US" sz="32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699647" y="1501729"/>
            <a:ext cx="1276463" cy="584654"/>
          </a:xfrm>
          <a:prstGeom prst="rect">
            <a:avLst/>
          </a:prstGeom>
          <a:noFill/>
        </p:spPr>
        <p:txBody>
          <a:bodyPr wrap="square" lIns="91317" tIns="45660" rIns="91317" bIns="45660" rtlCol="0">
            <a:spAutoFit/>
          </a:bodyPr>
          <a:lstStyle/>
          <a:p>
            <a:pPr algn="ctr"/>
            <a:r>
              <a:rPr lang="en-US" sz="32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vàng</a:t>
            </a:r>
            <a:endParaRPr lang="en-US" sz="32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14400" y="4421484"/>
            <a:ext cx="1558748" cy="584654"/>
          </a:xfrm>
          <a:prstGeom prst="rect">
            <a:avLst/>
          </a:prstGeom>
          <a:noFill/>
        </p:spPr>
        <p:txBody>
          <a:bodyPr wrap="square" lIns="91317" tIns="45660" rIns="91317" bIns="45660" rtlCol="0">
            <a:spAutoFit/>
          </a:bodyPr>
          <a:lstStyle/>
          <a:p>
            <a:pPr algn="ctr"/>
            <a:r>
              <a:rPr lang="en-US" sz="32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xanh lá</a:t>
            </a:r>
            <a:endParaRPr lang="en-US" sz="32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651536" y="4400550"/>
            <a:ext cx="1996664" cy="584654"/>
          </a:xfrm>
          <a:prstGeom prst="rect">
            <a:avLst/>
          </a:prstGeom>
          <a:noFill/>
        </p:spPr>
        <p:txBody>
          <a:bodyPr wrap="square" lIns="91317" tIns="45660" rIns="91317" bIns="45660" rtlCol="0">
            <a:spAutoFit/>
          </a:bodyPr>
          <a:lstStyle/>
          <a:p>
            <a:pPr algn="ctr"/>
            <a:r>
              <a:rPr lang="en-US" sz="32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xanh lam</a:t>
            </a:r>
            <a:endParaRPr lang="en-US" sz="32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766310" y="4400550"/>
            <a:ext cx="1387066" cy="584654"/>
          </a:xfrm>
          <a:prstGeom prst="rect">
            <a:avLst/>
          </a:prstGeom>
          <a:noFill/>
        </p:spPr>
        <p:txBody>
          <a:bodyPr wrap="square" lIns="91317" tIns="45660" rIns="91317" bIns="45660" rtlCol="0">
            <a:spAutoFit/>
          </a:bodyPr>
          <a:lstStyle/>
          <a:p>
            <a:pPr algn="ctr"/>
            <a:r>
              <a:rPr lang="en-US" sz="32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chàm</a:t>
            </a:r>
            <a:endParaRPr lang="en-US" sz="32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697867" y="4400550"/>
            <a:ext cx="1387066" cy="584654"/>
          </a:xfrm>
          <a:prstGeom prst="rect">
            <a:avLst/>
          </a:prstGeom>
          <a:noFill/>
        </p:spPr>
        <p:txBody>
          <a:bodyPr wrap="square" lIns="91317" tIns="45660" rIns="91317" bIns="45660" rtlCol="0">
            <a:spAutoFit/>
          </a:bodyPr>
          <a:lstStyle/>
          <a:p>
            <a:pPr algn="ctr"/>
            <a:r>
              <a:rPr lang="en-US" sz="32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tím</a:t>
            </a:r>
            <a:endParaRPr lang="en-US" sz="32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5069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7894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0244" name="Picture 2" descr="C:\Users\TranhocCo\Desktop\Untitl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2900" y="-128418"/>
            <a:ext cx="10001250" cy="5822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748835" y="256609"/>
            <a:ext cx="594315" cy="58477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endParaRPr lang="en-US" sz="140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114550" y="457200"/>
            <a:ext cx="457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/>
              <a:t>˜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52400" y="364331"/>
            <a:ext cx="457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40" name="Text Box 6"/>
          <p:cNvSpPr txBox="1">
            <a:spLocks noChangeArrowheads="1"/>
          </p:cNvSpPr>
          <p:nvPr/>
        </p:nvSpPr>
        <p:spPr bwMode="auto">
          <a:xfrm>
            <a:off x="1667298" y="4374273"/>
            <a:ext cx="8134350" cy="359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Aft>
                <a:spcPts val="1000"/>
              </a:spcAft>
            </a:pPr>
            <a:endParaRPr lang="en-US" sz="2800" b="1">
              <a:latin typeface="HP001 4 hàng" pitchFamily="34" charset="0"/>
              <a:cs typeface="Arial" charset="0"/>
            </a:endParaRPr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2167747" y="486006"/>
            <a:ext cx="9721287" cy="406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sz="2800" b="1" dirty="0" smtClean="0">
                <a:latin typeface="HP001 4 hàng" pitchFamily="34" charset="0"/>
              </a:rPr>
              <a:t> </a:t>
            </a:r>
            <a:r>
              <a:rPr lang="en-US" sz="2200" b="1" dirty="0" err="1" smtClean="0">
                <a:latin typeface="HP001 4 hàng" pitchFamily="34" charset="0"/>
              </a:rPr>
              <a:t>cầu</a:t>
            </a:r>
            <a:r>
              <a:rPr lang="en-US" sz="2200" b="1" dirty="0" smtClean="0">
                <a:latin typeface="HP001 4 hàng" pitchFamily="34" charset="0"/>
              </a:rPr>
              <a:t> </a:t>
            </a:r>
            <a:r>
              <a:rPr lang="en-US" sz="2200" b="1" dirty="0" err="1" smtClean="0">
                <a:latin typeface="HP001 4 hàng" pitchFamily="34" charset="0"/>
              </a:rPr>
              <a:t>vồng</a:t>
            </a:r>
            <a:r>
              <a:rPr lang="en-US" sz="2200" b="1" dirty="0" smtClean="0">
                <a:latin typeface="HP001 4 hàng" pitchFamily="34" charset="0"/>
              </a:rPr>
              <a:t>      </a:t>
            </a:r>
            <a:r>
              <a:rPr lang="en-US" sz="2200" b="1" dirty="0" err="1" smtClean="0">
                <a:latin typeface="HP001 4 hàng" pitchFamily="34" charset="0"/>
              </a:rPr>
              <a:t>cầu</a:t>
            </a:r>
            <a:r>
              <a:rPr lang="en-US" sz="2200" b="1" dirty="0" smtClean="0">
                <a:latin typeface="HP001 4 hàng" pitchFamily="34" charset="0"/>
              </a:rPr>
              <a:t> </a:t>
            </a:r>
            <a:r>
              <a:rPr lang="en-US" sz="2200" b="1" dirty="0" err="1" smtClean="0">
                <a:latin typeface="HP001 4 hàng" pitchFamily="34" charset="0"/>
              </a:rPr>
              <a:t>vồng</a:t>
            </a:r>
            <a:r>
              <a:rPr lang="en-US" sz="2200" b="1" dirty="0" smtClean="0">
                <a:latin typeface="HP001 4 hàng" pitchFamily="34" charset="0"/>
              </a:rPr>
              <a:t>      </a:t>
            </a:r>
            <a:r>
              <a:rPr lang="en-US" sz="2200" b="1" dirty="0" err="1" smtClean="0">
                <a:latin typeface="HP001 4 hàng" pitchFamily="34" charset="0"/>
              </a:rPr>
              <a:t>cầu</a:t>
            </a:r>
            <a:r>
              <a:rPr lang="en-US" sz="2200" b="1" dirty="0" smtClean="0">
                <a:latin typeface="HP001 4 hàng" pitchFamily="34" charset="0"/>
              </a:rPr>
              <a:t> </a:t>
            </a:r>
            <a:r>
              <a:rPr lang="en-US" sz="2200" b="1" dirty="0" err="1" smtClean="0">
                <a:latin typeface="HP001 4 hàng" pitchFamily="34" charset="0"/>
              </a:rPr>
              <a:t>vồng</a:t>
            </a:r>
            <a:r>
              <a:rPr lang="en-US" sz="2200" b="1" dirty="0" smtClean="0">
                <a:latin typeface="HP001 4 hàng" pitchFamily="34" charset="0"/>
              </a:rPr>
              <a:t>       </a:t>
            </a:r>
            <a:r>
              <a:rPr lang="en-US" sz="2200" b="1" dirty="0" err="1" smtClean="0">
                <a:latin typeface="HP001 4 hàng" pitchFamily="34" charset="0"/>
              </a:rPr>
              <a:t>cầu</a:t>
            </a:r>
            <a:r>
              <a:rPr lang="en-US" sz="2200" b="1" dirty="0" smtClean="0">
                <a:latin typeface="HP001 4 hàng" pitchFamily="34" charset="0"/>
              </a:rPr>
              <a:t> </a:t>
            </a:r>
            <a:r>
              <a:rPr lang="en-US" sz="2200" b="1" dirty="0" err="1" smtClean="0">
                <a:latin typeface="HP001 4 hàng" pitchFamily="34" charset="0"/>
              </a:rPr>
              <a:t>vồng</a:t>
            </a:r>
            <a:endParaRPr lang="en-US" sz="2200" b="1" dirty="0">
              <a:latin typeface="HP001 4 hàng" pitchFamily="34" charset="0"/>
            </a:endParaRPr>
          </a:p>
        </p:txBody>
      </p:sp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2167747" y="1361289"/>
            <a:ext cx="9733987" cy="464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sz="2800" b="1" dirty="0" smtClean="0">
                <a:latin typeface="HP001 4 hàng" pitchFamily="34" charset="0"/>
              </a:rPr>
              <a:t> </a:t>
            </a:r>
            <a:r>
              <a:rPr lang="vi-VN" sz="2200" b="1" dirty="0" smtClean="0">
                <a:latin typeface="HP001 4 hàng" pitchFamily="34" charset="0"/>
              </a:rPr>
              <a:t>mưa rào</a:t>
            </a:r>
            <a:r>
              <a:rPr lang="en-US" sz="2200" b="1" dirty="0" smtClean="0">
                <a:latin typeface="HP001 4 hàng" pitchFamily="34" charset="0"/>
              </a:rPr>
              <a:t>      </a:t>
            </a:r>
            <a:r>
              <a:rPr lang="vi-VN" sz="2200" b="1" dirty="0" smtClean="0">
                <a:latin typeface="HP001 4 hàng" pitchFamily="34" charset="0"/>
              </a:rPr>
              <a:t>mưa rào</a:t>
            </a:r>
            <a:r>
              <a:rPr lang="en-US" sz="2200" b="1" dirty="0" smtClean="0">
                <a:latin typeface="HP001 4 hàng" pitchFamily="34" charset="0"/>
              </a:rPr>
              <a:t>      </a:t>
            </a:r>
            <a:r>
              <a:rPr lang="vi-VN" sz="2200" b="1" dirty="0" smtClean="0">
                <a:latin typeface="HP001 4 hàng" pitchFamily="34" charset="0"/>
              </a:rPr>
              <a:t>mưa rào</a:t>
            </a:r>
            <a:r>
              <a:rPr lang="en-US" sz="2200" b="1" dirty="0" smtClean="0">
                <a:latin typeface="HP001 4 hàng" pitchFamily="34" charset="0"/>
              </a:rPr>
              <a:t>       </a:t>
            </a:r>
            <a:r>
              <a:rPr lang="vi-VN" sz="2200" b="1" dirty="0" smtClean="0">
                <a:latin typeface="HP001 4 hàng" pitchFamily="34" charset="0"/>
              </a:rPr>
              <a:t>mưa rào</a:t>
            </a:r>
            <a:endParaRPr lang="en-US" sz="2200" b="1" dirty="0">
              <a:latin typeface="HP001 4 hàng" pitchFamily="34" charset="0"/>
            </a:endParaRPr>
          </a:p>
        </p:txBody>
      </p:sp>
      <p:sp>
        <p:nvSpPr>
          <p:cNvPr id="25" name="Text Box 4"/>
          <p:cNvSpPr txBox="1">
            <a:spLocks noChangeArrowheads="1"/>
          </p:cNvSpPr>
          <p:nvPr/>
        </p:nvSpPr>
        <p:spPr bwMode="auto">
          <a:xfrm>
            <a:off x="2118979" y="2249273"/>
            <a:ext cx="9746687" cy="805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/>
            <a:r>
              <a:rPr lang="en-US" sz="2800" b="1" dirty="0" smtClean="0">
                <a:latin typeface="HP001 4 hàng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Viết</a:t>
            </a:r>
            <a:r>
              <a:rPr lang="en-US" sz="2000" b="1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những</a:t>
            </a:r>
            <a:r>
              <a:rPr lang="en-US" sz="2000" b="1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tiếng</a:t>
            </a:r>
            <a:r>
              <a:rPr lang="en-US" sz="2000" b="1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có</a:t>
            </a:r>
            <a:r>
              <a:rPr lang="en-US" sz="2000" b="1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vần</a:t>
            </a:r>
            <a:r>
              <a:rPr lang="en-US" sz="2000" b="1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ông</a:t>
            </a:r>
            <a:r>
              <a:rPr lang="en-US" sz="2000" b="1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, </a:t>
            </a:r>
            <a:r>
              <a:rPr lang="en-US" sz="2000" b="1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ơi</a:t>
            </a:r>
            <a:r>
              <a:rPr lang="en-US" sz="2000" b="1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, </a:t>
            </a:r>
            <a:r>
              <a:rPr lang="en-US" sz="2000" b="1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ưa</a:t>
            </a:r>
            <a:r>
              <a:rPr lang="en-US" sz="2000" b="1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trong</a:t>
            </a:r>
            <a:r>
              <a:rPr lang="en-US" sz="2000" b="1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bài</a:t>
            </a:r>
            <a:r>
              <a:rPr lang="en-US" sz="2000" b="1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đọc</a:t>
            </a:r>
            <a:r>
              <a:rPr lang="en-US" sz="2000" b="1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Bảy</a:t>
            </a:r>
            <a:r>
              <a:rPr lang="en-US" sz="2000" b="1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sắc</a:t>
            </a:r>
            <a:endParaRPr lang="en-US" sz="2000" b="1" dirty="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2161651" y="4064357"/>
            <a:ext cx="9746687" cy="805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sz="2200" b="1" dirty="0" err="1" smtClean="0">
                <a:latin typeface="HP001 4 hàng" pitchFamily="34" charset="0"/>
              </a:rPr>
              <a:t>Vông</a:t>
            </a:r>
            <a:r>
              <a:rPr lang="en-US" sz="2200" b="1" dirty="0" smtClean="0">
                <a:latin typeface="HP001 4 hàng" pitchFamily="34" charset="0"/>
              </a:rPr>
              <a:t>, </a:t>
            </a:r>
            <a:r>
              <a:rPr lang="en-US" sz="2200" b="1" dirty="0" err="1" smtClean="0">
                <a:latin typeface="HP001 4 hàng" pitchFamily="34" charset="0"/>
              </a:rPr>
              <a:t>trông</a:t>
            </a:r>
            <a:r>
              <a:rPr lang="en-US" sz="2200" b="1" dirty="0" smtClean="0">
                <a:latin typeface="HP001 4 hàng" pitchFamily="34" charset="0"/>
              </a:rPr>
              <a:t>    </a:t>
            </a:r>
            <a:r>
              <a:rPr lang="en-US" sz="2200" b="1" dirty="0" err="1" smtClean="0">
                <a:latin typeface="HP001 4 hàng" pitchFamily="34" charset="0"/>
              </a:rPr>
              <a:t>trời</a:t>
            </a:r>
            <a:r>
              <a:rPr lang="en-US" sz="2200" b="1" dirty="0" smtClean="0">
                <a:latin typeface="HP001 4 hàng" pitchFamily="34" charset="0"/>
              </a:rPr>
              <a:t>, </a:t>
            </a:r>
            <a:r>
              <a:rPr lang="en-US" sz="2200" b="1" dirty="0" err="1" smtClean="0">
                <a:latin typeface="HP001 4 hàng" pitchFamily="34" charset="0"/>
              </a:rPr>
              <a:t>ơi</a:t>
            </a:r>
            <a:r>
              <a:rPr lang="en-US" sz="2200" b="1" dirty="0" smtClean="0">
                <a:latin typeface="HP001 4 hàng" pitchFamily="34" charset="0"/>
              </a:rPr>
              <a:t>     </a:t>
            </a:r>
            <a:r>
              <a:rPr lang="en-US" sz="2200" b="1" dirty="0" err="1" smtClean="0">
                <a:latin typeface="HP001 4 hàng" pitchFamily="34" charset="0"/>
              </a:rPr>
              <a:t>mưa</a:t>
            </a:r>
            <a:r>
              <a:rPr lang="en-US" sz="2200" b="1" dirty="0" smtClean="0">
                <a:latin typeface="HP001 4 hàng" pitchFamily="34" charset="0"/>
              </a:rPr>
              <a:t> </a:t>
            </a:r>
            <a:r>
              <a:rPr lang="en-US" sz="2200" b="1" dirty="0" err="1" smtClean="0">
                <a:latin typeface="HP001 4 hàng" pitchFamily="34" charset="0"/>
              </a:rPr>
              <a:t>dừa</a:t>
            </a:r>
            <a:endParaRPr lang="en-US" sz="2200" b="1" dirty="0">
              <a:latin typeface="HP001 4 hàng" pitchFamily="34" charset="0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2134219" y="3098903"/>
            <a:ext cx="9746687" cy="805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/>
            <a:r>
              <a:rPr lang="en-US" sz="2800" b="1" dirty="0" smtClean="0">
                <a:latin typeface="HP001 4 hàng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cầu</a:t>
            </a:r>
            <a:r>
              <a:rPr lang="en-US" sz="2000" b="1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vồng</a:t>
            </a:r>
            <a:endParaRPr lang="en-US" sz="2000" b="1" dirty="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656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/>
      <p:bldP spid="23" grpId="0"/>
      <p:bldP spid="24" grpId="0"/>
      <p:bldP spid="25" grpId="0"/>
      <p:bldP spid="22" grpId="0"/>
      <p:bldP spid="1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24200" y="1581150"/>
            <a:ext cx="2971800" cy="646331"/>
          </a:xfrm>
          <a:prstGeom prst="rect">
            <a:avLst/>
          </a:prstGeom>
          <a:solidFill>
            <a:srgbClr val="E5F2F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Củng cố</a:t>
            </a:r>
          </a:p>
        </p:txBody>
      </p:sp>
    </p:spTree>
    <p:extLst>
      <p:ext uri="{BB962C8B-B14F-4D97-AF65-F5344CB8AC3E}">
        <p14:creationId xmlns:p14="http://schemas.microsoft.com/office/powerpoint/2010/main" val="2254700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/>
          <p:cNvSpPr/>
          <p:nvPr/>
        </p:nvSpPr>
        <p:spPr>
          <a:xfrm>
            <a:off x="304800" y="285750"/>
            <a:ext cx="8662416" cy="4419600"/>
          </a:xfrm>
          <a:prstGeom prst="cloud">
            <a:avLst/>
          </a:prstGeom>
          <a:solidFill>
            <a:srgbClr val="B9ED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Dặn dò:</a:t>
            </a:r>
          </a:p>
          <a:p>
            <a:pPr marL="457138" indent="-457138" algn="just">
              <a:buFontTx/>
              <a:buChar char="-"/>
            </a:pPr>
            <a:r>
              <a:rPr lang="en-US" sz="32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Xem </a:t>
            </a:r>
            <a:r>
              <a:rPr lang="en-US" sz="3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lại bài: </a:t>
            </a:r>
            <a:r>
              <a:rPr lang="en-US" sz="32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Bảy sắc cầu vồng</a:t>
            </a:r>
            <a:r>
              <a:rPr lang="en-US" sz="32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(trang </a:t>
            </a:r>
            <a:r>
              <a:rPr lang="en-US" sz="32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108, 109).</a:t>
            </a:r>
            <a:endParaRPr lang="en-US" sz="32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57138" indent="-457138" algn="just">
              <a:buFontTx/>
              <a:buChar char="-"/>
            </a:pPr>
            <a:r>
              <a:rPr lang="en-US" sz="3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Chuẩn bị bài </a:t>
            </a:r>
            <a:r>
              <a:rPr lang="en-US" sz="32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mới </a:t>
            </a:r>
            <a:r>
              <a:rPr lang="en-US" sz="32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Chúa tể rừng xanh</a:t>
            </a:r>
            <a:r>
              <a:rPr lang="en-US" sz="32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trang 110.</a:t>
            </a:r>
            <a:endParaRPr lang="en-US" sz="32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8382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17799" y="-14642"/>
            <a:ext cx="9252641" cy="1943558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lowchart: Document 17"/>
          <p:cNvSpPr/>
          <p:nvPr/>
        </p:nvSpPr>
        <p:spPr>
          <a:xfrm>
            <a:off x="-43199" y="10758"/>
            <a:ext cx="9252641" cy="177722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5010150"/>
            <a:ext cx="9144000" cy="13335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1143000" y="2190750"/>
            <a:ext cx="6553201" cy="1150177"/>
            <a:chOff x="1143000" y="2412173"/>
            <a:chExt cx="6553201" cy="1150177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7413" y="2469755"/>
              <a:ext cx="5768788" cy="10925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2412173"/>
              <a:ext cx="1017587" cy="10175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1905001" y="2579060"/>
              <a:ext cx="5121462" cy="646319"/>
            </a:xfrm>
            <a:prstGeom prst="rect">
              <a:avLst/>
            </a:prstGeom>
            <a:noFill/>
          </p:spPr>
          <p:txBody>
            <a:bodyPr wrap="square" lIns="91428" tIns="45714" rIns="91428" bIns="45714" rtlCol="0">
              <a:spAutoFit/>
            </a:bodyPr>
            <a:lstStyle/>
            <a:p>
              <a:pPr algn="ctr"/>
              <a:r>
                <a:rPr lang="en-US" sz="3600" b="1" smtClean="0">
                  <a:solidFill>
                    <a:srgbClr val="00863D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BẢY SẮC CẦU VỒNG</a:t>
              </a:r>
              <a:endParaRPr lang="en-US" sz="3600" b="1">
                <a:solidFill>
                  <a:srgbClr val="00863D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79085">
            <a:off x="-573646" y="-979687"/>
            <a:ext cx="2462213" cy="2316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1150938" y="437711"/>
            <a:ext cx="7535862" cy="923318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5400" b="1" dirty="0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THIÊN NHIÊN KÌ THÚ</a:t>
            </a:r>
            <a:endParaRPr lang="en-US" sz="5400" b="1" dirty="0">
              <a:ln w="3175">
                <a:solidFill>
                  <a:schemeClr val="bg1"/>
                </a:solidFill>
              </a:ln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150938" y="2213273"/>
            <a:ext cx="990600" cy="954095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400" b="1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</a:p>
          <a:p>
            <a:pPr algn="ctr"/>
            <a:r>
              <a:rPr lang="en-US" sz="3200" b="1" smtClean="0">
                <a:solidFill>
                  <a:schemeClr val="bg1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2</a:t>
            </a:r>
            <a:endParaRPr lang="en-US" sz="3200" b="1">
              <a:solidFill>
                <a:schemeClr val="bg1"/>
              </a:solidFill>
              <a:latin typeface="Arial Rounded MT Bold" pitchFamily="34" charset="0"/>
              <a:ea typeface="Arial-Rounded" pitchFamily="34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199" y="-163929"/>
            <a:ext cx="1524000" cy="177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790"/>
          <a:stretch/>
        </p:blipFill>
        <p:spPr>
          <a:xfrm>
            <a:off x="3276600" y="3340927"/>
            <a:ext cx="2095674" cy="1360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913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82782" y="203336"/>
            <a:ext cx="1160318" cy="584642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3200" b="1">
                <a:latin typeface="Arial" pitchFamily="34" charset="0"/>
                <a:ea typeface="Arial-Rounded" pitchFamily="34" charset="0"/>
                <a:cs typeface="Arial" pitchFamily="34" charset="0"/>
              </a:rPr>
              <a:t>Đọc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62941" y="209550"/>
            <a:ext cx="5947064" cy="584642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ctr"/>
            <a:r>
              <a:rPr lang="en-US" sz="32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Bảy sắc cầu vồng</a:t>
            </a:r>
            <a:endParaRPr lang="en-US" sz="32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905054"/>
            <a:ext cx="3733800" cy="3831685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Vừa mưa lại nắng</a:t>
            </a:r>
          </a:p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Hay có cầu vồng</a:t>
            </a:r>
          </a:p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Bảy màu tươi thắm</a:t>
            </a:r>
          </a:p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Bé mừng vui trông</a:t>
            </a:r>
          </a:p>
          <a:p>
            <a:pPr algn="just"/>
            <a:endParaRPr lang="en-US" sz="2700">
              <a:latin typeface="Arial" pitchFamily="34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Màu đỏ mặt trời</a:t>
            </a: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Màu cam đu đủ</a:t>
            </a: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Màu vàng cá bơi</a:t>
            </a: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Lục kia màu lá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64100" y="905054"/>
            <a:ext cx="4051300" cy="4662682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Màu lam đám mây</a:t>
            </a:r>
          </a:p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Màu chàm áo mẹ</a:t>
            </a:r>
          </a:p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Màu tím hoa sim</a:t>
            </a: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B</a:t>
            </a:r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ảy màu yêu thế.</a:t>
            </a:r>
          </a:p>
          <a:p>
            <a:pPr algn="just"/>
            <a:endParaRPr lang="en-US" sz="2700">
              <a:latin typeface="Arial" pitchFamily="34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Cầu vồng ẩn hiện</a:t>
            </a:r>
          </a:p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Rồi lại tan mau</a:t>
            </a:r>
          </a:p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Đất trời bừng tỉnh</a:t>
            </a:r>
          </a:p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Sau cơn mưa rào.</a:t>
            </a:r>
          </a:p>
          <a:p>
            <a:pPr algn="r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(Ngọc Hà)</a:t>
            </a:r>
          </a:p>
          <a:p>
            <a:pPr algn="just"/>
            <a:endParaRPr lang="en-US" sz="27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52400" y="209550"/>
            <a:ext cx="609600" cy="609600"/>
          </a:xfrm>
          <a:prstGeom prst="ellipse">
            <a:avLst/>
          </a:prstGeom>
          <a:solidFill>
            <a:srgbClr val="009E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2</a:t>
            </a:r>
            <a:endParaRPr lang="en-US" sz="2800" b="1">
              <a:solidFill>
                <a:schemeClr val="bg1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700" y="1548206"/>
            <a:ext cx="972393" cy="523087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ctr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(1)</a:t>
            </a:r>
            <a:endParaRPr lang="en-US" sz="28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00" y="3562350"/>
            <a:ext cx="972393" cy="523087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ctr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(2)</a:t>
            </a:r>
            <a:endParaRPr lang="en-US" sz="28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15246" y="1543050"/>
            <a:ext cx="972393" cy="523087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ctr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(3)</a:t>
            </a:r>
            <a:endParaRPr lang="en-US" sz="28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34873" y="3562350"/>
            <a:ext cx="972393" cy="523087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ctr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(4)</a:t>
            </a:r>
            <a:endParaRPr lang="en-US" sz="28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5373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362941" y="209550"/>
            <a:ext cx="5947064" cy="584642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ctr"/>
            <a:r>
              <a:rPr lang="en-US" sz="32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Bảy sắc cầu vồng</a:t>
            </a:r>
            <a:endParaRPr lang="en-US" sz="32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38200" y="905054"/>
            <a:ext cx="3733800" cy="3831685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Vừa mưa lại nắng</a:t>
            </a:r>
          </a:p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Hay có cầu vồng</a:t>
            </a:r>
          </a:p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Bảy màu tươi thắm</a:t>
            </a:r>
          </a:p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Bé mừng vui trông</a:t>
            </a:r>
          </a:p>
          <a:p>
            <a:pPr algn="just"/>
            <a:endParaRPr lang="en-US" sz="2700">
              <a:latin typeface="Arial" pitchFamily="34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Màu đỏ mặt trời</a:t>
            </a: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Màu cam đu đủ</a:t>
            </a: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Màu vàng cá bơi</a:t>
            </a: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Lục kia màu lá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864100" y="905054"/>
            <a:ext cx="4051300" cy="4662682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Màu lam đám mây</a:t>
            </a:r>
          </a:p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Màu chàm áo mẹ</a:t>
            </a:r>
          </a:p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Màu tím hoa sim</a:t>
            </a: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B</a:t>
            </a:r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ảy màu yêu thế.</a:t>
            </a:r>
          </a:p>
          <a:p>
            <a:pPr algn="just"/>
            <a:endParaRPr lang="en-US" sz="2700">
              <a:latin typeface="Arial" pitchFamily="34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Cầu vồng ẩn hiện</a:t>
            </a:r>
          </a:p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Rồi lại tan mau</a:t>
            </a:r>
          </a:p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Đất trời bừng tỉnh</a:t>
            </a:r>
          </a:p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Sau cơn mưa rào.</a:t>
            </a:r>
          </a:p>
          <a:p>
            <a:pPr algn="r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(Ngọc Hà)</a:t>
            </a:r>
          </a:p>
          <a:p>
            <a:pPr algn="just"/>
            <a:endParaRPr lang="en-US" sz="27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6965706" y="7012132"/>
            <a:ext cx="4191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2353616" y="2190750"/>
            <a:ext cx="154528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4664695" y="7349837"/>
            <a:ext cx="87976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6061695" y="7718137"/>
            <a:ext cx="57496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4953000" y="1746250"/>
            <a:ext cx="157596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6119439" y="4222750"/>
            <a:ext cx="150056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7060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3222" y="2003955"/>
            <a:ext cx="2743200" cy="914400"/>
          </a:xfrm>
        </p:spPr>
        <p:txBody>
          <a:bodyPr>
            <a:normAutofit/>
          </a:bodyPr>
          <a:lstStyle/>
          <a:p>
            <a:pPr algn="l"/>
            <a:r>
              <a:rPr lang="en-US" sz="3900" smtClean="0">
                <a:latin typeface="Arial" pitchFamily="34" charset="0"/>
                <a:cs typeface="Arial" pitchFamily="34" charset="0"/>
              </a:rPr>
              <a:t>màu chàm</a:t>
            </a:r>
            <a:endParaRPr lang="en-US" sz="390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021114" y="0"/>
            <a:ext cx="4419600" cy="1276350"/>
          </a:xfrm>
          <a:prstGeom prst="rect">
            <a:avLst/>
          </a:prstGeom>
        </p:spPr>
        <p:txBody>
          <a:bodyPr vert="horz" lIns="91305" tIns="45654" rIns="91305" bIns="45654" rtlCol="0" anchor="ctr">
            <a:normAutofit/>
          </a:bodyPr>
          <a:lstStyle>
            <a:lvl1pPr algn="ctr" defTabSz="91318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mtClean="0">
                <a:latin typeface="Arial" pitchFamily="34" charset="0"/>
                <a:cs typeface="Arial" pitchFamily="34" charset="0"/>
              </a:rPr>
              <a:t>Luyện đọc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953222" y="1276350"/>
            <a:ext cx="2514600" cy="685800"/>
          </a:xfrm>
          <a:prstGeom prst="rect">
            <a:avLst/>
          </a:prstGeom>
        </p:spPr>
        <p:txBody>
          <a:bodyPr vert="horz" lIns="91305" tIns="45654" rIns="91305" bIns="45654" rtlCol="0" anchor="ctr">
            <a:noAutofit/>
          </a:bodyPr>
          <a:lstStyle>
            <a:lvl1pPr algn="ctr" defTabSz="913056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900" smtClean="0">
                <a:latin typeface="Arial" pitchFamily="34" charset="0"/>
                <a:cs typeface="Arial" pitchFamily="34" charset="0"/>
              </a:rPr>
              <a:t>tươi thắm</a:t>
            </a:r>
            <a:endParaRPr lang="en-US" sz="390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950464" y="2724150"/>
            <a:ext cx="3297936" cy="1253595"/>
          </a:xfrm>
          <a:prstGeom prst="rect">
            <a:avLst/>
          </a:prstGeom>
        </p:spPr>
        <p:txBody>
          <a:bodyPr vert="horz" lIns="91305" tIns="45654" rIns="91305" bIns="45654" rtlCol="0" anchor="ctr">
            <a:normAutofit fontScale="97500"/>
          </a:bodyPr>
          <a:lstStyle>
            <a:lvl1pPr algn="ctr" defTabSz="913056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smtClean="0">
                <a:latin typeface="Arial" pitchFamily="34" charset="0"/>
                <a:cs typeface="Arial" pitchFamily="34" charset="0"/>
              </a:rPr>
              <a:t>bừng tỉnh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5363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62941" y="209550"/>
            <a:ext cx="5947064" cy="584642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ctr"/>
            <a:r>
              <a:rPr lang="en-US" sz="32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Bảy sắc cầu vồng</a:t>
            </a:r>
            <a:endParaRPr lang="en-US" sz="32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" y="905054"/>
            <a:ext cx="3733800" cy="3831685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Vừa mưa lại nắng</a:t>
            </a:r>
          </a:p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Hay có cầu vồng</a:t>
            </a:r>
          </a:p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Bảy màu tươi thắm</a:t>
            </a:r>
          </a:p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Bé mừng vui trông</a:t>
            </a:r>
          </a:p>
          <a:p>
            <a:pPr algn="just"/>
            <a:endParaRPr lang="en-US" sz="2700">
              <a:latin typeface="Arial" pitchFamily="34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Màu đỏ mặt trời</a:t>
            </a: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Màu cam đu đủ</a:t>
            </a: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Màu vàng cá bơi</a:t>
            </a: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Lục kia màu lá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64100" y="905054"/>
            <a:ext cx="4051300" cy="4662682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Màu lam đám mây</a:t>
            </a:r>
          </a:p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Màu chàm áo mẹ</a:t>
            </a:r>
          </a:p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Màu tím hoa sim</a:t>
            </a: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B</a:t>
            </a:r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ảy màu yêu thế.</a:t>
            </a:r>
          </a:p>
          <a:p>
            <a:pPr algn="just"/>
            <a:endParaRPr lang="en-US" sz="2700">
              <a:latin typeface="Arial" pitchFamily="34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Cầu vồng ẩn hiện</a:t>
            </a:r>
          </a:p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Rồi lại tan mau</a:t>
            </a:r>
          </a:p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Đất trời bừng tỉnh</a:t>
            </a:r>
          </a:p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Sau cơn mưa rào.</a:t>
            </a:r>
          </a:p>
          <a:p>
            <a:pPr algn="r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(Ngọc Hà)</a:t>
            </a:r>
          </a:p>
          <a:p>
            <a:pPr algn="just"/>
            <a:endParaRPr lang="en-US" sz="27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4561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838200" y="612954"/>
            <a:ext cx="3733800" cy="3831685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Vừa mưa lại nắng</a:t>
            </a:r>
          </a:p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Hay có cầu vồng</a:t>
            </a:r>
          </a:p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Bảy màu tươi thắm</a:t>
            </a:r>
          </a:p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Bé mừng vui trông</a:t>
            </a:r>
          </a:p>
          <a:p>
            <a:pPr algn="just"/>
            <a:endParaRPr lang="en-US" sz="2700">
              <a:latin typeface="Arial" pitchFamily="34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Màu đỏ mặt trời</a:t>
            </a: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Màu cam đu đủ</a:t>
            </a: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Màu vàng cá bơi</a:t>
            </a: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Lục kia màu lá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-18145" y="4543309"/>
            <a:ext cx="5478217" cy="584666"/>
          </a:xfrm>
          <a:prstGeom prst="rect">
            <a:avLst/>
          </a:prstGeom>
          <a:solidFill>
            <a:srgbClr val="FEDEF3"/>
          </a:solidFill>
        </p:spPr>
        <p:txBody>
          <a:bodyPr wrap="square" lIns="91330" tIns="45666" rIns="91330" bIns="45666" rtlCol="0">
            <a:spAutoFit/>
          </a:bodyPr>
          <a:lstStyle/>
          <a:p>
            <a:pPr algn="ctr"/>
            <a:r>
              <a:rPr lang="en-US" sz="3200">
                <a:latin typeface="Arial" pitchFamily="34" charset="0"/>
                <a:ea typeface="Arial-Rounded" pitchFamily="34" charset="0"/>
                <a:cs typeface="Arial" pitchFamily="34" charset="0"/>
              </a:rPr>
              <a:t>Bài thơ có mấy khổ thơ?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3810000" y="1950720"/>
            <a:ext cx="152400" cy="335280"/>
            <a:chOff x="4495800" y="1964690"/>
            <a:chExt cx="152400" cy="335280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4495800" y="1964690"/>
              <a:ext cx="76200" cy="33528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4572000" y="1964690"/>
              <a:ext cx="76200" cy="33528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3200400" y="4015740"/>
            <a:ext cx="152400" cy="335280"/>
            <a:chOff x="4495800" y="1964690"/>
            <a:chExt cx="152400" cy="335280"/>
          </a:xfrm>
        </p:grpSpPr>
        <p:cxnSp>
          <p:nvCxnSpPr>
            <p:cNvPr id="12" name="Straight Connector 11"/>
            <p:cNvCxnSpPr/>
            <p:nvPr/>
          </p:nvCxnSpPr>
          <p:spPr>
            <a:xfrm flipH="1">
              <a:off x="4495800" y="1964690"/>
              <a:ext cx="76200" cy="33528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4572000" y="1964690"/>
              <a:ext cx="76200" cy="33528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/>
          <p:nvPr/>
        </p:nvSpPr>
        <p:spPr>
          <a:xfrm>
            <a:off x="1362941" y="-6350"/>
            <a:ext cx="5947064" cy="584642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ctr"/>
            <a:r>
              <a:rPr lang="en-US" sz="32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Bảy sắc cầu vồng</a:t>
            </a:r>
            <a:endParaRPr lang="en-US" sz="32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64100" y="612954"/>
            <a:ext cx="4051300" cy="4662682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Màu lam đám mây</a:t>
            </a:r>
          </a:p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Màu chàm áo mẹ</a:t>
            </a:r>
          </a:p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Màu tím hoa sim</a:t>
            </a: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B</a:t>
            </a:r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ảy màu yêu thế.</a:t>
            </a:r>
          </a:p>
          <a:p>
            <a:pPr algn="just"/>
            <a:endParaRPr lang="en-US" sz="2700">
              <a:latin typeface="Arial" pitchFamily="34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Cầu vồng ẩn hiện</a:t>
            </a:r>
          </a:p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Rồi lại tan mau</a:t>
            </a:r>
          </a:p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Đất trời bừng tỉnh</a:t>
            </a:r>
          </a:p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Sau cơn mưa rào.</a:t>
            </a:r>
          </a:p>
          <a:p>
            <a:pPr algn="r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(Ngọc Hà)</a:t>
            </a:r>
          </a:p>
          <a:p>
            <a:pPr algn="just"/>
            <a:endParaRPr lang="en-US" sz="27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7696200" y="1950720"/>
            <a:ext cx="152400" cy="335280"/>
            <a:chOff x="4495800" y="1964690"/>
            <a:chExt cx="152400" cy="335280"/>
          </a:xfrm>
        </p:grpSpPr>
        <p:cxnSp>
          <p:nvCxnSpPr>
            <p:cNvPr id="18" name="Straight Connector 17"/>
            <p:cNvCxnSpPr/>
            <p:nvPr/>
          </p:nvCxnSpPr>
          <p:spPr>
            <a:xfrm flipH="1">
              <a:off x="4495800" y="1964690"/>
              <a:ext cx="76200" cy="33528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572000" y="1964690"/>
              <a:ext cx="76200" cy="33528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7759700" y="4003040"/>
            <a:ext cx="152400" cy="335280"/>
            <a:chOff x="4495800" y="1964690"/>
            <a:chExt cx="152400" cy="335280"/>
          </a:xfrm>
        </p:grpSpPr>
        <p:cxnSp>
          <p:nvCxnSpPr>
            <p:cNvPr id="21" name="Straight Connector 20"/>
            <p:cNvCxnSpPr/>
            <p:nvPr/>
          </p:nvCxnSpPr>
          <p:spPr>
            <a:xfrm flipH="1">
              <a:off x="4495800" y="1964690"/>
              <a:ext cx="76200" cy="33528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4572000" y="1964690"/>
              <a:ext cx="76200" cy="33528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88812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09800" y="209550"/>
            <a:ext cx="4419600" cy="707777"/>
          </a:xfrm>
          <a:prstGeom prst="rect">
            <a:avLst/>
          </a:prstGeom>
          <a:solidFill>
            <a:srgbClr val="DCF0C6"/>
          </a:solidFill>
        </p:spPr>
        <p:txBody>
          <a:bodyPr wrap="square" lIns="91330" tIns="45666" rIns="91330" bIns="45666" rtlCol="0">
            <a:spAutoFit/>
          </a:bodyPr>
          <a:lstStyle/>
          <a:p>
            <a:pPr algn="ctr"/>
            <a:r>
              <a:rPr lang="en-US" sz="40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Giải nghĩa từ</a:t>
            </a:r>
            <a:endParaRPr lang="en-US" sz="40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292100" y="1162838"/>
            <a:ext cx="2971800" cy="857250"/>
          </a:xfrm>
          <a:prstGeom prst="rect">
            <a:avLst/>
          </a:prstGeom>
        </p:spPr>
        <p:txBody>
          <a:bodyPr vert="horz" lIns="91305" tIns="45654" rIns="91305" bIns="45654" rtlCol="0" anchor="ctr">
            <a:noAutofit/>
          </a:bodyPr>
          <a:lstStyle>
            <a:lvl1pPr algn="ctr" defTabSz="91318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Ẩn hiện: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2590800" y="1162838"/>
            <a:ext cx="6172200" cy="857250"/>
          </a:xfrm>
          <a:prstGeom prst="rect">
            <a:avLst/>
          </a:prstGeom>
        </p:spPr>
        <p:txBody>
          <a:bodyPr vert="horz" lIns="91305" tIns="45654" rIns="91305" bIns="45654" rtlCol="0" anchor="ctr">
            <a:noAutofit/>
          </a:bodyPr>
          <a:lstStyle>
            <a:lvl1pPr algn="ctr" defTabSz="91318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smtClean="0">
                <a:latin typeface="Arial" pitchFamily="34" charset="0"/>
                <a:cs typeface="Arial" pitchFamily="34" charset="0"/>
              </a:rPr>
              <a:t>lúc xuất hiện, lúc biến mất.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304800" y="1819669"/>
            <a:ext cx="2971800" cy="857250"/>
          </a:xfrm>
          <a:prstGeom prst="rect">
            <a:avLst/>
          </a:prstGeom>
        </p:spPr>
        <p:txBody>
          <a:bodyPr vert="horz" lIns="91305" tIns="45654" rIns="91305" bIns="45654" rtlCol="0" anchor="ctr">
            <a:noAutofit/>
          </a:bodyPr>
          <a:lstStyle>
            <a:lvl1pPr algn="ctr" defTabSz="91318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Bừng tỉnh: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2819400" y="1838719"/>
            <a:ext cx="6172200" cy="857250"/>
          </a:xfrm>
          <a:prstGeom prst="rect">
            <a:avLst/>
          </a:prstGeom>
        </p:spPr>
        <p:txBody>
          <a:bodyPr vert="horz" lIns="91305" tIns="45654" rIns="91305" bIns="45654" rtlCol="0" anchor="ctr">
            <a:noAutofit/>
          </a:bodyPr>
          <a:lstStyle>
            <a:lvl1pPr algn="ctr" defTabSz="91318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>
                <a:latin typeface="Arial" pitchFamily="34" charset="0"/>
                <a:cs typeface="Arial" pitchFamily="34" charset="0"/>
              </a:rPr>
              <a:t>đ</a:t>
            </a:r>
            <a:r>
              <a:rPr lang="en-US" sz="3600" smtClean="0">
                <a:latin typeface="Arial" pitchFamily="34" charset="0"/>
                <a:cs typeface="Arial" pitchFamily="34" charset="0"/>
              </a:rPr>
              <a:t>ột ngột thức dậy.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292100" y="2581669"/>
            <a:ext cx="2971800" cy="857250"/>
          </a:xfrm>
          <a:prstGeom prst="rect">
            <a:avLst/>
          </a:prstGeom>
        </p:spPr>
        <p:txBody>
          <a:bodyPr vert="horz" lIns="91305" tIns="45654" rIns="91305" bIns="45654" rtlCol="0" anchor="ctr">
            <a:noAutofit/>
          </a:bodyPr>
          <a:lstStyle>
            <a:lvl1pPr algn="ctr" defTabSz="91318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Mưa rào: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2590800" y="2857500"/>
            <a:ext cx="6172200" cy="857250"/>
          </a:xfrm>
          <a:prstGeom prst="rect">
            <a:avLst/>
          </a:prstGeom>
        </p:spPr>
        <p:txBody>
          <a:bodyPr vert="horz" lIns="91305" tIns="45654" rIns="91305" bIns="45654" rtlCol="0" anchor="ctr">
            <a:noAutofit/>
          </a:bodyPr>
          <a:lstStyle>
            <a:lvl1pPr algn="ctr" defTabSz="91318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smtClean="0">
                <a:latin typeface="Arial" pitchFamily="34" charset="0"/>
                <a:cs typeface="Arial" pitchFamily="34" charset="0"/>
              </a:rPr>
              <a:t>mưa mùa hè, mưa to, mau tạnh.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6271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8" grpId="0"/>
      <p:bldP spid="19" grpId="0"/>
      <p:bldP spid="2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868</TotalTime>
  <Words>998</Words>
  <Application>Microsoft Office PowerPoint</Application>
  <PresentationFormat>On-screen Show (16:9)</PresentationFormat>
  <Paragraphs>252</Paragraphs>
  <Slides>28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Ôn và khởi động</vt:lpstr>
      <vt:lpstr>PowerPoint Presentation</vt:lpstr>
      <vt:lpstr>PowerPoint Presentation</vt:lpstr>
      <vt:lpstr>PowerPoint Presentation</vt:lpstr>
      <vt:lpstr>PowerPoint Presentation</vt:lpstr>
      <vt:lpstr>màu chàm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TranNham</cp:lastModifiedBy>
  <cp:revision>156</cp:revision>
  <dcterms:created xsi:type="dcterms:W3CDTF">2020-12-08T15:48:47Z</dcterms:created>
  <dcterms:modified xsi:type="dcterms:W3CDTF">2022-03-27T15:45:52Z</dcterms:modified>
</cp:coreProperties>
</file>