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09" r:id="rId3"/>
    <p:sldId id="310" r:id="rId4"/>
    <p:sldId id="308" r:id="rId5"/>
    <p:sldId id="273" r:id="rId6"/>
    <p:sldId id="290" r:id="rId7"/>
    <p:sldId id="295" r:id="rId8"/>
    <p:sldId id="258" r:id="rId9"/>
    <p:sldId id="266" r:id="rId10"/>
    <p:sldId id="291" r:id="rId11"/>
    <p:sldId id="296" r:id="rId12"/>
    <p:sldId id="270" r:id="rId13"/>
    <p:sldId id="297"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2"/>
    <a:srgbClr val="A8F6A8"/>
    <a:srgbClr val="62FE7C"/>
    <a:srgbClr val="E7F9FF"/>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09" autoAdjust="0"/>
  </p:normalViewPr>
  <p:slideViewPr>
    <p:cSldViewPr>
      <p:cViewPr>
        <p:scale>
          <a:sx n="50" d="100"/>
          <a:sy n="50" d="100"/>
        </p:scale>
        <p:origin x="-1956"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29/03/2022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nên</a:t>
            </a:r>
            <a:r>
              <a:rPr lang="en-US" baseline="0" smtClean="0"/>
              <a:t> cho HS làm việc nhóm, vẽ sơ đồ tư duy.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Nên</a:t>
            </a:r>
            <a:r>
              <a:rPr lang="en-US" baseline="0" smtClean="0"/>
              <a:t> cho hs thảo luận nhóm và trình bày trên bảng lớp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29/03/2022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29/03/2022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29/03/2022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29/03/2022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29/03/2022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29/03/2022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29/03/2022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29/03/2022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29/03/2022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29/03/2022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29/03/2022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29/03/2022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20.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5.mp4"/></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5.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 r="9000" b="-9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52550"/>
            <a:ext cx="308451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Hải âu là l♦i </a:t>
            </a:r>
            <a:r>
              <a:rPr lang="el-GR" sz="3500" b="1">
                <a:solidFill>
                  <a:srgbClr val="7030A0"/>
                </a:solidFill>
                <a:latin typeface="HP001 5 hàng" pitchFamily="34" charset="0"/>
              </a:rPr>
              <a:t>ε</a:t>
            </a:r>
            <a:r>
              <a:rPr lang="en-US" sz="3500" b="1">
                <a:solidFill>
                  <a:srgbClr val="7030A0"/>
                </a:solidFill>
                <a:latin typeface="HP001 5 hàng" pitchFamily="34" charset="0"/>
              </a:rPr>
              <a:t>im của </a:t>
            </a:r>
            <a:r>
              <a:rPr lang="el-GR" sz="3500" b="1">
                <a:solidFill>
                  <a:srgbClr val="7030A0"/>
                </a:solidFill>
                <a:latin typeface="HP001 5 hàng" pitchFamily="34" charset="0"/>
              </a:rPr>
              <a:t>λμϜ</a:t>
            </a:r>
            <a:r>
              <a:rPr lang="en-US" sz="3500" b="1">
                <a:solidFill>
                  <a:srgbClr val="7030A0"/>
                </a:solidFill>
                <a:latin typeface="HP001 5 hàng" pitchFamily="34" charset="0"/>
              </a:rPr>
              <a:t>n cả. </a:t>
            </a:r>
            <a:r>
              <a:rPr lang="en-US" sz="3500" b="1" smtClean="0">
                <a:solidFill>
                  <a:srgbClr val="7030A0"/>
                </a:solidFill>
                <a:latin typeface="HP001 5 hàng" pitchFamily="34" charset="0"/>
              </a:rPr>
              <a:t>Chúng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có</a:t>
            </a:r>
            <a:r>
              <a:rPr lang="lv-LV" sz="3500" b="1">
                <a:solidFill>
                  <a:srgbClr val="7030A0"/>
                </a:solidFill>
                <a:latin typeface="HP001 5 hàng" pitchFamily="34" charset="0"/>
              </a:rPr>
              <a:t> sải cá</a:t>
            </a:r>
            <a:r>
              <a:rPr lang="el-GR" sz="3500" b="1">
                <a:solidFill>
                  <a:srgbClr val="7030A0"/>
                </a:solidFill>
                <a:latin typeface="HP001 5 hàng" pitchFamily="34" charset="0"/>
              </a:rPr>
              <a:t>ζ </a:t>
            </a:r>
            <a:r>
              <a:rPr lang="lv-LV" sz="3500" b="1">
                <a:solidFill>
                  <a:srgbClr val="7030A0"/>
                </a:solidFill>
                <a:latin typeface="HP001 5 hàng" pitchFamily="34" charset="0"/>
              </a:rPr>
              <a:t>lņ, </a:t>
            </a:r>
            <a:r>
              <a:rPr lang="el-GR" sz="3500" b="1">
                <a:solidFill>
                  <a:srgbClr val="7030A0"/>
                </a:solidFill>
                <a:latin typeface="HP001 5 hàng" pitchFamily="34" charset="0"/>
              </a:rPr>
              <a:t>Ζ</a:t>
            </a:r>
            <a:r>
              <a:rPr lang="lv-LV" sz="3500" b="1">
                <a:solidFill>
                  <a:srgbClr val="7030A0"/>
                </a:solidFill>
                <a:latin typeface="HP001 5 hàng" pitchFamily="34" charset="0"/>
              </a:rPr>
              <a:t>łn bay ǟất </a:t>
            </a:r>
            <a:r>
              <a:rPr lang="lv-LV" sz="3500" b="1" smtClean="0">
                <a:solidFill>
                  <a:srgbClr val="7030A0"/>
                </a:solidFill>
                <a:latin typeface="HP001 5 hàng" pitchFamily="34" charset="0"/>
              </a:rPr>
              <a:t>xa. Chúng cŜ</a:t>
            </a:r>
            <a:r>
              <a:rPr lang="en-US" sz="3500" b="1" smtClean="0">
                <a:solidFill>
                  <a:srgbClr val="7030A0"/>
                </a:solidFill>
                <a:latin typeface="HP001 5 hàng" pitchFamily="34" charset="0"/>
              </a:rPr>
              <a:t> </a:t>
            </a:r>
            <a:endParaRPr lang="en-US" sz="3500" b="1">
              <a:solidFill>
                <a:srgbClr val="7030A0"/>
              </a:solidFill>
              <a:latin typeface="HP001 4 hàng" pitchFamily="34" charset="0"/>
            </a:endParaRPr>
          </a:p>
        </p:txBody>
      </p:sp>
      <p:sp>
        <p:nvSpPr>
          <p:cNvPr id="9" name="Rectangle 8"/>
          <p:cNvSpPr/>
          <p:nvPr/>
        </p:nvSpPr>
        <p:spPr>
          <a:xfrm>
            <a:off x="1524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bΠ ǟất giĈ ηờ εân có jàng ηư εân </a:t>
            </a:r>
            <a:r>
              <a:rPr lang="vi-VN" sz="3500" b="1" smtClean="0">
                <a:solidFill>
                  <a:srgbClr val="7030A0"/>
                </a:solidFill>
                <a:latin typeface="HP001 5 hàng" pitchFamily="34" charset="0"/>
              </a:rPr>
              <a:t>νŻ</a:t>
            </a:r>
            <a:r>
              <a:rPr lang="en-US" sz="3500" b="1" smtClean="0">
                <a:solidFill>
                  <a:srgbClr val="7030A0"/>
                </a:solidFill>
                <a:latin typeface="HP001 5 hàng" pitchFamily="34" charset="0"/>
              </a:rPr>
              <a:t>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5400" y="403225"/>
            <a:ext cx="4746625" cy="4746625"/>
          </a:xfrm>
        </p:spPr>
      </p:pic>
      <p:pic>
        <p:nvPicPr>
          <p:cNvPr id="5"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397375" y="396875"/>
            <a:ext cx="4746625" cy="474662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Chọn vần phù hợp thay cho ô vuông</a:t>
            </a:r>
            <a:endParaRPr lang="en-US" sz="28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45888" y="978596"/>
            <a:ext cx="2906912"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a. </a:t>
            </a:r>
            <a:r>
              <a:rPr lang="en-US" sz="2800" i="1" smtClean="0">
                <a:latin typeface="Arial" pitchFamily="34" charset="0"/>
                <a:ea typeface="Arial-Rounded" pitchFamily="34" charset="0"/>
                <a:cs typeface="Arial" pitchFamily="34" charset="0"/>
              </a:rPr>
              <a:t>ân </a:t>
            </a:r>
            <a:r>
              <a:rPr lang="en-US" sz="2800" smtClean="0">
                <a:latin typeface="Arial" pitchFamily="34" charset="0"/>
                <a:ea typeface="Arial-Rounded" pitchFamily="34" charset="0"/>
                <a:cs typeface="Arial" pitchFamily="34" charset="0"/>
              </a:rPr>
              <a:t>hay </a:t>
            </a:r>
            <a:r>
              <a:rPr lang="en-US" sz="2800" i="1" smtClean="0">
                <a:latin typeface="Arial" pitchFamily="34" charset="0"/>
                <a:ea typeface="Arial-Rounded" pitchFamily="34" charset="0"/>
                <a:cs typeface="Arial" pitchFamily="34" charset="0"/>
              </a:rPr>
              <a:t>uân?</a:t>
            </a:r>
            <a:endParaRPr lang="en-US" sz="2800">
              <a:latin typeface="Arial" pitchFamily="34" charset="0"/>
              <a:ea typeface="Arial-Rounded" pitchFamily="34" charset="0"/>
              <a:cs typeface="Arial" pitchFamily="34" charset="0"/>
            </a:endParaRPr>
          </a:p>
        </p:txBody>
      </p:sp>
      <p:sp>
        <p:nvSpPr>
          <p:cNvPr id="25" name="TextBox 24"/>
          <p:cNvSpPr txBox="1"/>
          <p:nvPr/>
        </p:nvSpPr>
        <p:spPr>
          <a:xfrm>
            <a:off x="564681" y="2938856"/>
            <a:ext cx="2906912"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b. </a:t>
            </a:r>
            <a:r>
              <a:rPr lang="en-US" sz="2800" i="1" smtClean="0">
                <a:latin typeface="Arial" pitchFamily="34" charset="0"/>
                <a:ea typeface="Arial-Rounded" pitchFamily="34" charset="0"/>
                <a:cs typeface="Arial" pitchFamily="34" charset="0"/>
              </a:rPr>
              <a:t>im </a:t>
            </a:r>
            <a:r>
              <a:rPr lang="en-US" sz="2800" smtClean="0">
                <a:latin typeface="Arial" pitchFamily="34" charset="0"/>
                <a:ea typeface="Arial-Rounded" pitchFamily="34" charset="0"/>
                <a:cs typeface="Arial" pitchFamily="34" charset="0"/>
              </a:rPr>
              <a:t>hay </a:t>
            </a:r>
            <a:r>
              <a:rPr lang="en-US" sz="2800" i="1" smtClean="0">
                <a:latin typeface="Arial" pitchFamily="34" charset="0"/>
                <a:ea typeface="Arial-Rounded" pitchFamily="34" charset="0"/>
                <a:cs typeface="Arial" pitchFamily="34" charset="0"/>
              </a:rPr>
              <a:t>iêm?</a:t>
            </a:r>
            <a:endParaRPr lang="en-US" sz="2800">
              <a:latin typeface="Arial" pitchFamily="34" charset="0"/>
              <a:ea typeface="Arial-Rounded" pitchFamily="34" charset="0"/>
              <a:cs typeface="Arial" pitchFamily="34" charset="0"/>
            </a:endParaRPr>
          </a:p>
        </p:txBody>
      </p:sp>
      <p:sp>
        <p:nvSpPr>
          <p:cNvPr id="26" name="TextBox 25"/>
          <p:cNvSpPr txBox="1"/>
          <p:nvPr/>
        </p:nvSpPr>
        <p:spPr>
          <a:xfrm>
            <a:off x="445888" y="1809752"/>
            <a:ext cx="1992512" cy="523087"/>
          </a:xfrm>
          <a:prstGeom prst="rect">
            <a:avLst/>
          </a:prstGeom>
          <a:no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đ</a:t>
            </a:r>
            <a:r>
              <a:rPr lang="en-US" sz="2800" smtClean="0">
                <a:latin typeface="Arial" pitchFamily="34" charset="0"/>
                <a:ea typeface="Arial-Rounded" pitchFamily="34" charset="0"/>
                <a:cs typeface="Arial" pitchFamily="34" charset="0"/>
              </a:rPr>
              <a:t>ôi chân</a:t>
            </a:r>
            <a:endParaRPr lang="en-US" sz="2800">
              <a:latin typeface="Arial" pitchFamily="34" charset="0"/>
              <a:ea typeface="Arial-Rounded" pitchFamily="34" charset="0"/>
              <a:cs typeface="Arial" pitchFamily="34" charset="0"/>
            </a:endParaRPr>
          </a:p>
        </p:txBody>
      </p:sp>
      <p:sp>
        <p:nvSpPr>
          <p:cNvPr id="27" name="TextBox 26"/>
          <p:cNvSpPr txBox="1"/>
          <p:nvPr/>
        </p:nvSpPr>
        <p:spPr>
          <a:xfrm>
            <a:off x="2813744" y="1809751"/>
            <a:ext cx="1834456"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gần   gũi</a:t>
            </a:r>
            <a:endParaRPr lang="en-US" sz="2800">
              <a:latin typeface="Arial" pitchFamily="34" charset="0"/>
              <a:ea typeface="Arial-Rounded" pitchFamily="34" charset="0"/>
              <a:cs typeface="Arial" pitchFamily="34" charset="0"/>
            </a:endParaRPr>
          </a:p>
        </p:txBody>
      </p:sp>
      <p:sp>
        <p:nvSpPr>
          <p:cNvPr id="28" name="TextBox 27"/>
          <p:cNvSpPr txBox="1"/>
          <p:nvPr/>
        </p:nvSpPr>
        <p:spPr>
          <a:xfrm>
            <a:off x="5040512" y="1809750"/>
            <a:ext cx="227468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huấn luyện</a:t>
            </a:r>
            <a:endParaRPr lang="en-US" sz="2800">
              <a:latin typeface="Arial" pitchFamily="34" charset="0"/>
              <a:ea typeface="Arial-Rounded" pitchFamily="34" charset="0"/>
              <a:cs typeface="Arial" pitchFamily="34" charset="0"/>
            </a:endParaRPr>
          </a:p>
        </p:txBody>
      </p:sp>
      <p:sp>
        <p:nvSpPr>
          <p:cNvPr id="2" name="Rectangle 1"/>
          <p:cNvSpPr/>
          <p:nvPr/>
        </p:nvSpPr>
        <p:spPr>
          <a:xfrm>
            <a:off x="1495738" y="1944884"/>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18787" y="1938070"/>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41287" y="1944420"/>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45888" y="3716778"/>
            <a:ext cx="1992512"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lim dim</a:t>
            </a:r>
            <a:endParaRPr lang="en-US" sz="2800">
              <a:latin typeface="Arial" pitchFamily="34" charset="0"/>
              <a:ea typeface="Arial-Rounded" pitchFamily="34" charset="0"/>
              <a:cs typeface="Arial" pitchFamily="34" charset="0"/>
            </a:endParaRPr>
          </a:p>
        </p:txBody>
      </p:sp>
      <p:sp>
        <p:nvSpPr>
          <p:cNvPr id="35" name="TextBox 34"/>
          <p:cNvSpPr txBox="1"/>
          <p:nvPr/>
        </p:nvSpPr>
        <p:spPr>
          <a:xfrm>
            <a:off x="2813744" y="3716777"/>
            <a:ext cx="1834456"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quý hiếm</a:t>
            </a:r>
            <a:endParaRPr lang="en-US" sz="2800">
              <a:latin typeface="Arial" pitchFamily="34" charset="0"/>
              <a:ea typeface="Arial-Rounded" pitchFamily="34" charset="0"/>
              <a:cs typeface="Arial" pitchFamily="34" charset="0"/>
            </a:endParaRPr>
          </a:p>
        </p:txBody>
      </p:sp>
      <p:sp>
        <p:nvSpPr>
          <p:cNvPr id="36" name="TextBox 35"/>
          <p:cNvSpPr txBox="1"/>
          <p:nvPr/>
        </p:nvSpPr>
        <p:spPr>
          <a:xfrm>
            <a:off x="5040512" y="3716776"/>
            <a:ext cx="2274688" cy="523087"/>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trái tim</a:t>
            </a:r>
            <a:endParaRPr lang="en-US" sz="2800">
              <a:latin typeface="Arial" pitchFamily="34" charset="0"/>
              <a:ea typeface="Arial-Rounded" pitchFamily="34" charset="0"/>
              <a:cs typeface="Arial" pitchFamily="34" charset="0"/>
            </a:endParaRPr>
          </a:p>
        </p:txBody>
      </p:sp>
      <p:sp>
        <p:nvSpPr>
          <p:cNvPr id="37" name="Rectangle 36"/>
          <p:cNvSpPr/>
          <p:nvPr/>
        </p:nvSpPr>
        <p:spPr>
          <a:xfrm>
            <a:off x="1286989" y="3851446"/>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773565" y="3851446"/>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36920" y="3850982"/>
            <a:ext cx="548640" cy="5486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30"/>
                                        </p:tgtEl>
                                        <p:attrNameLst>
                                          <p:attrName>ppt_x</p:attrName>
                                        </p:attrNameLst>
                                      </p:cBhvr>
                                      <p:tavLst>
                                        <p:tav tm="0">
                                          <p:val>
                                            <p:strVal val="ppt_x"/>
                                          </p:val>
                                        </p:tav>
                                        <p:tav tm="100000">
                                          <p:val>
                                            <p:strVal val="ppt_x"/>
                                          </p:val>
                                        </p:tav>
                                      </p:tavLst>
                                    </p:anim>
                                    <p:anim calcmode="lin" valueType="num">
                                      <p:cBhvr additive="base">
                                        <p:cTn id="14" dur="500"/>
                                        <p:tgtEl>
                                          <p:spTgt spid="30"/>
                                        </p:tgtEl>
                                        <p:attrNameLst>
                                          <p:attrName>ppt_y</p:attrName>
                                        </p:attrNameLst>
                                      </p:cBhvr>
                                      <p:tavLst>
                                        <p:tav tm="0">
                                          <p:val>
                                            <p:strVal val="ppt_y"/>
                                          </p:val>
                                        </p:tav>
                                        <p:tav tm="100000">
                                          <p:val>
                                            <p:strVal val="1+ppt_h/2"/>
                                          </p:val>
                                        </p:tav>
                                      </p:tavLst>
                                    </p:anim>
                                    <p:set>
                                      <p:cBhvr>
                                        <p:cTn id="1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1"/>
                                        </p:tgtEl>
                                        <p:attrNameLst>
                                          <p:attrName>ppt_x</p:attrName>
                                        </p:attrNameLst>
                                      </p:cBhvr>
                                      <p:tavLst>
                                        <p:tav tm="0">
                                          <p:val>
                                            <p:strVal val="ppt_x"/>
                                          </p:val>
                                        </p:tav>
                                        <p:tav tm="100000">
                                          <p:val>
                                            <p:strVal val="ppt_x"/>
                                          </p:val>
                                        </p:tav>
                                      </p:tavLst>
                                    </p:anim>
                                    <p:anim calcmode="lin" valueType="num">
                                      <p:cBhvr additive="base">
                                        <p:cTn id="21" dur="500"/>
                                        <p:tgtEl>
                                          <p:spTgt spid="31"/>
                                        </p:tgtEl>
                                        <p:attrNameLst>
                                          <p:attrName>ppt_y</p:attrName>
                                        </p:attrNameLst>
                                      </p:cBhvr>
                                      <p:tavLst>
                                        <p:tav tm="0">
                                          <p:val>
                                            <p:strVal val="ppt_y"/>
                                          </p:val>
                                        </p:tav>
                                        <p:tav tm="100000">
                                          <p:val>
                                            <p:strVal val="1+ppt_h/2"/>
                                          </p:val>
                                        </p:tav>
                                      </p:tavLst>
                                    </p:anim>
                                    <p:set>
                                      <p:cBhvr>
                                        <p:cTn id="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7"/>
                                        </p:tgtEl>
                                        <p:attrNameLst>
                                          <p:attrName>ppt_x</p:attrName>
                                        </p:attrNameLst>
                                      </p:cBhvr>
                                      <p:tavLst>
                                        <p:tav tm="0">
                                          <p:val>
                                            <p:strVal val="ppt_x"/>
                                          </p:val>
                                        </p:tav>
                                        <p:tav tm="100000">
                                          <p:val>
                                            <p:strVal val="ppt_x"/>
                                          </p:val>
                                        </p:tav>
                                      </p:tavLst>
                                    </p:anim>
                                    <p:anim calcmode="lin" valueType="num">
                                      <p:cBhvr additive="base">
                                        <p:cTn id="28" dur="500"/>
                                        <p:tgtEl>
                                          <p:spTgt spid="37"/>
                                        </p:tgtEl>
                                        <p:attrNameLst>
                                          <p:attrName>ppt_y</p:attrName>
                                        </p:attrNameLst>
                                      </p:cBhvr>
                                      <p:tavLst>
                                        <p:tav tm="0">
                                          <p:val>
                                            <p:strVal val="ppt_y"/>
                                          </p:val>
                                        </p:tav>
                                        <p:tav tm="100000">
                                          <p:val>
                                            <p:strVal val="1+ppt_h/2"/>
                                          </p:val>
                                        </p:tav>
                                      </p:tavLst>
                                    </p:anim>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41"/>
                                        </p:tgtEl>
                                        <p:attrNameLst>
                                          <p:attrName>ppt_x</p:attrName>
                                        </p:attrNameLst>
                                      </p:cBhvr>
                                      <p:tavLst>
                                        <p:tav tm="0">
                                          <p:val>
                                            <p:strVal val="ppt_x"/>
                                          </p:val>
                                        </p:tav>
                                        <p:tav tm="100000">
                                          <p:val>
                                            <p:strVal val="ppt_x"/>
                                          </p:val>
                                        </p:tav>
                                      </p:tavLst>
                                    </p:anim>
                                    <p:anim calcmode="lin" valueType="num">
                                      <p:cBhvr additive="base">
                                        <p:cTn id="35" dur="500"/>
                                        <p:tgtEl>
                                          <p:spTgt spid="41"/>
                                        </p:tgtEl>
                                        <p:attrNameLst>
                                          <p:attrName>ppt_y</p:attrName>
                                        </p:attrNameLst>
                                      </p:cBhvr>
                                      <p:tavLst>
                                        <p:tav tm="0">
                                          <p:val>
                                            <p:strVal val="ppt_y"/>
                                          </p:val>
                                        </p:tav>
                                        <p:tav tm="100000">
                                          <p:val>
                                            <p:strVal val="1+ppt_h/2"/>
                                          </p:val>
                                        </p:tav>
                                      </p:tavLst>
                                    </p:anim>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2"/>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42"/>
                                        </p:tgtEl>
                                        <p:attrNameLst>
                                          <p:attrName>ppt_x</p:attrName>
                                        </p:attrNameLst>
                                      </p:cBhvr>
                                      <p:tavLst>
                                        <p:tav tm="0">
                                          <p:val>
                                            <p:strVal val="ppt_x"/>
                                          </p:val>
                                        </p:tav>
                                        <p:tav tm="100000">
                                          <p:val>
                                            <p:strVal val="ppt_x"/>
                                          </p:val>
                                        </p:tav>
                                      </p:tavLst>
                                    </p:anim>
                                    <p:anim calcmode="lin" valueType="num">
                                      <p:cBhvr additive="base">
                                        <p:cTn id="42" dur="500"/>
                                        <p:tgtEl>
                                          <p:spTgt spid="42"/>
                                        </p:tgtEl>
                                        <p:attrNameLst>
                                          <p:attrName>ppt_y</p:attrName>
                                        </p:attrNameLst>
                                      </p:cBhvr>
                                      <p:tavLst>
                                        <p:tav tm="0">
                                          <p:val>
                                            <p:strVal val="ppt_y"/>
                                          </p:val>
                                        </p:tav>
                                        <p:tav tm="100000">
                                          <p:val>
                                            <p:strVal val="1+ppt_h/2"/>
                                          </p:val>
                                        </p:tav>
                                      </p:tavLst>
                                    </p:anim>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30" grpId="0" animBg="1"/>
      <p:bldP spid="31" grpId="0" animBg="1"/>
      <p:bldP spid="37"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6112" y="221807"/>
            <a:ext cx="826548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Trao đổi: Cần làm gì để bảo vệ các loài chim?</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132969"/>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099" y="1009650"/>
            <a:ext cx="6886113" cy="37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104 đến trang 107.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Bảy sắc cầu vồng</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108).</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6032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3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143000" y="2412173"/>
            <a:ext cx="6857999" cy="1150177"/>
            <a:chOff x="1143000" y="2412173"/>
            <a:chExt cx="6857999"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0" y="2579060"/>
              <a:ext cx="6095999" cy="646319"/>
            </a:xfrm>
            <a:prstGeom prst="rect">
              <a:avLst/>
            </a:prstGeom>
            <a:noFill/>
          </p:spPr>
          <p:txBody>
            <a:bodyPr wrap="square" lIns="91428" tIns="45714" rIns="91428" bIns="45714" rtlCol="0">
              <a:spAutoFit/>
            </a:bodyPr>
            <a:lstStyle/>
            <a:p>
              <a:pPr algn="ctr"/>
              <a:r>
                <a:rPr lang="en-US" sz="3600" b="1" dirty="0" smtClean="0">
                  <a:solidFill>
                    <a:srgbClr val="00863D"/>
                  </a:solidFill>
                  <a:latin typeface="Arial-Rounded" pitchFamily="34" charset="0"/>
                  <a:ea typeface="Arial-Rounded" pitchFamily="34" charset="0"/>
                  <a:cs typeface="Arial-Rounded" pitchFamily="34" charset="0"/>
                </a:rPr>
                <a:t>LOÀI CHIM CỦA BIỂN CẢ</a:t>
              </a:r>
              <a:endParaRPr lang="en-US" sz="3600" b="1" dirty="0">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7848600" cy="923318"/>
          </a:xfrm>
          <a:prstGeom prst="rect">
            <a:avLst/>
          </a:prstGeom>
          <a:noFill/>
        </p:spPr>
        <p:txBody>
          <a:bodyPr wrap="square" lIns="91428" tIns="45714" rIns="91428" bIns="45714" rtlCol="0">
            <a:spAutoFit/>
          </a:bodyPr>
          <a:lstStyle/>
          <a:p>
            <a:pPr algn="ctr"/>
            <a:r>
              <a:rPr lang="en-US" sz="5400" b="1" dirty="0"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659233" y="3016052"/>
            <a:ext cx="3392971" cy="2127448"/>
            <a:chOff x="2557349" y="3214083"/>
            <a:chExt cx="2942657" cy="1845094"/>
          </a:xfrm>
        </p:grpSpPr>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8116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9154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5" name="TextBox 14"/>
          <p:cNvSpPr txBox="1"/>
          <p:nvPr/>
        </p:nvSpPr>
        <p:spPr>
          <a:xfrm>
            <a:off x="152400" y="252820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Ít có loài chim nào có thể (……….) như hải âu.</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8671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Những con tàu lớn có thể đi qua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6686189" y="833664"/>
            <a:ext cx="2223768" cy="548640"/>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thời tiết</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250552" y="833664"/>
            <a:ext cx="2391230" cy="548640"/>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đại dương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2438400" y="1616451"/>
            <a:ext cx="1564105" cy="548640"/>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bão</a:t>
            </a:r>
            <a:endParaRPr lang="en-US" sz="3200" b="1">
              <a:latin typeface="Arial" pitchFamily="34" charset="0"/>
              <a:ea typeface="Arial-Rounded" pitchFamily="34" charset="0"/>
              <a:cs typeface="Arial" pitchFamily="34" charset="0"/>
            </a:endParaRPr>
          </a:p>
        </p:txBody>
      </p:sp>
      <p:sp>
        <p:nvSpPr>
          <p:cNvPr id="22" name="TextBox 21"/>
          <p:cNvSpPr txBox="1"/>
          <p:nvPr/>
        </p:nvSpPr>
        <p:spPr>
          <a:xfrm>
            <a:off x="4957852" y="1616451"/>
            <a:ext cx="1892568" cy="548640"/>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đi biển</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713248" y="833664"/>
            <a:ext cx="1717505" cy="548640"/>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bay xa</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7578E-6 L 0.25833 0.32932 " pathEditMode="relative" rAng="0" ptsTypes="AA">
                                      <p:cBhvr>
                                        <p:cTn id="6" dur="2000" fill="hold"/>
                                        <p:tgtEl>
                                          <p:spTgt spid="14"/>
                                        </p:tgtEl>
                                        <p:attrNameLst>
                                          <p:attrName>ppt_x</p:attrName>
                                          <p:attrName>ppt_y</p:attrName>
                                        </p:attrNameLst>
                                      </p:cBhvr>
                                      <p:rCtr x="12917" y="16466"/>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0194"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833 0.00309 L -0.01649 0.68829 " pathEditMode="relative" rAng="0" ptsTypes="AA">
                                      <p:cBhvr>
                                        <p:cTn id="22" dur="2000" fill="hold"/>
                                        <p:tgtEl>
                                          <p:spTgt spid="19"/>
                                        </p:tgtEl>
                                        <p:attrNameLst>
                                          <p:attrName>ppt_x</p:attrName>
                                          <p:attrName>ppt_y</p:attrName>
                                        </p:attrNameLst>
                                      </p:cBhvr>
                                      <p:rCtr x="-1250" y="34260"/>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21"/>
                  </p:tgtEl>
                </p:cond>
              </p:nextCondLst>
            </p:seq>
            <p:seq concurrent="1" nextAc="seek">
              <p:cTn id="33" restart="whenNotActive" fill="hold" evtFilter="cancelBubble" nodeType="interactiveSeq">
                <p:stCondLst>
                  <p:cond evt="onClick" delay="0">
                    <p:tgtEl>
                      <p:spTgt spid="22"/>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22"/>
                                        </p:tgtEl>
                                        <p:attrNameLst>
                                          <p:attrName>r</p:attrName>
                                        </p:attrNameLst>
                                      </p:cBhvr>
                                    </p:animRot>
                                    <p:animRot by="-240000">
                                      <p:cBhvr>
                                        <p:cTn id="38" dur="200" fill="hold">
                                          <p:stCondLst>
                                            <p:cond delay="200"/>
                                          </p:stCondLst>
                                        </p:cTn>
                                        <p:tgtEl>
                                          <p:spTgt spid="22"/>
                                        </p:tgtEl>
                                        <p:attrNameLst>
                                          <p:attrName>r</p:attrName>
                                        </p:attrNameLst>
                                      </p:cBhvr>
                                    </p:animRot>
                                    <p:animRot by="240000">
                                      <p:cBhvr>
                                        <p:cTn id="39" dur="200" fill="hold">
                                          <p:stCondLst>
                                            <p:cond delay="400"/>
                                          </p:stCondLst>
                                        </p:cTn>
                                        <p:tgtEl>
                                          <p:spTgt spid="22"/>
                                        </p:tgtEl>
                                        <p:attrNameLst>
                                          <p:attrName>r</p:attrName>
                                        </p:attrNameLst>
                                      </p:cBhvr>
                                    </p:animRot>
                                    <p:animRot by="-240000">
                                      <p:cBhvr>
                                        <p:cTn id="40" dur="200" fill="hold">
                                          <p:stCondLst>
                                            <p:cond delay="600"/>
                                          </p:stCondLst>
                                        </p:cTn>
                                        <p:tgtEl>
                                          <p:spTgt spid="22"/>
                                        </p:tgtEl>
                                        <p:attrNameLst>
                                          <p:attrName>r</p:attrName>
                                        </p:attrNameLst>
                                      </p:cBhvr>
                                    </p:animRot>
                                    <p:animRot by="120000">
                                      <p:cBhvr>
                                        <p:cTn id="41" dur="200" fill="hold">
                                          <p:stCondLst>
                                            <p:cond delay="800"/>
                                          </p:stCondLst>
                                        </p:cTn>
                                        <p:tgtEl>
                                          <p:spTgt spid="22"/>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par>
                                <p:cTn id="42" presetID="1" presetClass="mediacall" presetSubtype="0" fill="hold" nodeType="withEffect">
                                  <p:stCondLst>
                                    <p:cond delay="0"/>
                                  </p:stCondLst>
                                  <p:childTnLst>
                                    <p:cmd type="call" cmd="playFrom(0.0)">
                                      <p:cBhvr>
                                        <p:cTn id="43" dur="10194" fill="hold"/>
                                        <p:tgtEl>
                                          <p:spTgt spid="20"/>
                                        </p:tgtEl>
                                      </p:cBhvr>
                                    </p:cmd>
                                  </p:childTnLst>
                                </p:cTn>
                              </p:par>
                            </p:childTnLst>
                          </p:cTn>
                        </p:par>
                      </p:childTnLst>
                    </p:cTn>
                  </p:par>
                </p:childTnLst>
              </p:cTn>
              <p:nextCondLst>
                <p:cond evt="onClick" delay="0">
                  <p:tgtEl>
                    <p:spTgt spid="22"/>
                  </p:tgtEl>
                </p:cond>
              </p:nextCondLst>
            </p:seq>
          </p:childTnLst>
        </p:cTn>
      </p:par>
    </p:tnLst>
    <p:bldLst>
      <p:bldP spid="17" grpId="0" animBg="1"/>
      <p:bldP spid="19" grpId="0" animBg="1"/>
      <p:bldP spid="21" grpId="0" animBg="1"/>
      <p:bldP spid="2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Ít có l♦i εim wào có Ό˘ bay xa </a:t>
            </a:r>
            <a:r>
              <a:rPr lang="vi-VN" sz="3500" b="1" smtClean="0">
                <a:solidFill>
                  <a:srgbClr val="7030A0"/>
                </a:solidFill>
                <a:latin typeface="HP001 5 hàng" pitchFamily="34" charset="0"/>
              </a:rPr>
              <a:t>ηư</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vi-VN" sz="3500" b="1">
                <a:solidFill>
                  <a:srgbClr val="7030A0"/>
                </a:solidFill>
                <a:latin typeface="HP001 5 hàng" pitchFamily="34" charset="0"/>
              </a:rPr>
              <a:t> hải </a:t>
            </a:r>
            <a:r>
              <a:rPr lang="vi-VN" sz="3500" b="1" smtClean="0">
                <a:solidFill>
                  <a:srgbClr val="7030A0"/>
                </a:solidFill>
                <a:latin typeface="HP001 5 hàng" pitchFamily="34" charset="0"/>
              </a:rPr>
              <a:t>âu</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Nǖững cΪ Ǉàu lņ có Ό˘ đi Ǖίa </a:t>
            </a:r>
            <a:r>
              <a:rPr lang="vi-VN" sz="3500" b="1" smtClean="0">
                <a:solidFill>
                  <a:srgbClr val="7030A0"/>
                </a:solidFill>
                <a:latin typeface="HP001 5 hàng" pitchFamily="34" charset="0"/>
              </a:rPr>
              <a:t>các</a:t>
            </a:r>
            <a:endParaRPr lang="en-US" sz="3500" b="1">
              <a:solidFill>
                <a:srgbClr val="7030A0"/>
              </a:solidFill>
              <a:latin typeface="HP001 4 hàng" pitchFamily="34" charset="0"/>
            </a:endParaRPr>
          </a:p>
        </p:txBody>
      </p:sp>
      <p:sp>
        <p:nvSpPr>
          <p:cNvPr id="10" name="Rectangle 9"/>
          <p:cNvSpPr/>
          <p:nvPr/>
        </p:nvSpPr>
        <p:spPr>
          <a:xfrm>
            <a:off x="152400" y="2917848"/>
            <a:ext cx="9067800" cy="630942"/>
          </a:xfrm>
          <a:prstGeom prst="rect">
            <a:avLst/>
          </a:prstGeom>
        </p:spPr>
        <p:txBody>
          <a:bodyPr wrap="square">
            <a:spAutoFit/>
          </a:bodyPr>
          <a:lstStyle/>
          <a:p>
            <a:pPr algn="just"/>
            <a:r>
              <a:rPr lang="vi-VN" sz="3500" b="1">
                <a:solidFill>
                  <a:srgbClr val="7030A0"/>
                </a:solidFill>
                <a:latin typeface="HP001 5 hàng" pitchFamily="34" charset="0"/>
              </a:rPr>
              <a:t>đại </a:t>
            </a:r>
            <a:r>
              <a:rPr lang="vi-VN" sz="3500" b="1" smtClean="0">
                <a:solidFill>
                  <a:srgbClr val="7030A0"/>
                </a:solidFill>
                <a:latin typeface="HP001 5 hàng" pitchFamily="34" charset="0"/>
              </a:rPr>
              <a:t>dưΩg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58056" y="361951"/>
            <a:ext cx="4724399" cy="4724399"/>
          </a:xfrm>
        </p:spPr>
      </p:pic>
      <p:pic>
        <p:nvPicPr>
          <p:cNvPr id="5"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90144" y="361951"/>
            <a:ext cx="4724399" cy="4724399"/>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384810" y="902626"/>
            <a:ext cx="8298180"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hải âu	máy bay		bay		cánh</a:t>
            </a:r>
            <a:endParaRPr lang="en-US" sz="320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27" t="25695" r="33895" b="25694"/>
          <a:stretch/>
        </p:blipFill>
        <p:spPr bwMode="auto">
          <a:xfrm>
            <a:off x="2286000" y="1664248"/>
            <a:ext cx="4267200" cy="327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1233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Hải âu là loài chim của biển cả. Chúng có sải cánh lớn, nên bay rất xa. Chúng còn bơi rất giỏi nhờ chân có màng như chân vịt.</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4281" y="2530556"/>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166100" y="174514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89026" y="286511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08600" y="3401607"/>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669513" y="3067050"/>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grpId="1" nodeType="clickEffect">
                                  <p:stCondLst>
                                    <p:cond delay="0"/>
                                  </p:stCondLst>
                                  <p:childTnLst>
                                    <p:animRot by="21600000">
                                      <p:cBhvr>
                                        <p:cTn id="55" dur="2500" fill="hold"/>
                                        <p:tgtEl>
                                          <p:spTgt spid="26"/>
                                        </p:tgtEl>
                                        <p:attrNameLst>
                                          <p:attrName>r</p:attrName>
                                        </p:attrNameLst>
                                      </p:cBhvr>
                                    </p:animRot>
                                  </p:childTnLst>
                                </p:cTn>
                              </p:par>
                              <p:par>
                                <p:cTn id="56" presetID="8" presetClass="emph" presetSubtype="0" fill="hold" grpId="1" nodeType="withEffect">
                                  <p:stCondLst>
                                    <p:cond delay="0"/>
                                  </p:stCondLst>
                                  <p:childTnLst>
                                    <p:animRot by="21600000">
                                      <p:cBhvr>
                                        <p:cTn id="57" dur="2500" fill="hold"/>
                                        <p:tgtEl>
                                          <p:spTgt spid="25"/>
                                        </p:tgtEl>
                                        <p:attrNameLst>
                                          <p:attrName>r</p:attrName>
                                        </p:attrNameLst>
                                      </p:cBhvr>
                                    </p:animRot>
                                  </p:childTnLst>
                                </p:cTn>
                              </p:par>
                              <p:par>
                                <p:cTn id="58" presetID="8" presetClass="emph" presetSubtype="0" fill="hold" grpId="1" nodeType="withEffect">
                                  <p:stCondLst>
                                    <p:cond delay="0"/>
                                  </p:stCondLst>
                                  <p:childTnLst>
                                    <p:animRot by="21600000">
                                      <p:cBhvr>
                                        <p:cTn id="59" dur="25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273</Words>
  <Application>Microsoft Office PowerPoint</Application>
  <PresentationFormat>On-screen Show (16:9)</PresentationFormat>
  <Paragraphs>50</Paragraphs>
  <Slides>14</Slides>
  <Notes>4</Notes>
  <HiddenSlides>0</HiddenSlides>
  <MMClips>5</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300</cp:revision>
  <dcterms:created xsi:type="dcterms:W3CDTF">2020-12-08T15:48:47Z</dcterms:created>
  <dcterms:modified xsi:type="dcterms:W3CDTF">2022-03-29T01:12:07Z</dcterms:modified>
</cp:coreProperties>
</file>