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2.wav" ContentType="audio/wav"/>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4"/>
  </p:notesMasterIdLst>
  <p:sldIdLst>
    <p:sldId id="313" r:id="rId2"/>
    <p:sldId id="256" r:id="rId3"/>
    <p:sldId id="317" r:id="rId4"/>
    <p:sldId id="318" r:id="rId5"/>
    <p:sldId id="319" r:id="rId6"/>
    <p:sldId id="321" r:id="rId7"/>
    <p:sldId id="322" r:id="rId8"/>
    <p:sldId id="324" r:id="rId9"/>
    <p:sldId id="326" r:id="rId10"/>
    <p:sldId id="327" r:id="rId11"/>
    <p:sldId id="329" r:id="rId12"/>
    <p:sldId id="328" r:id="rId13"/>
  </p:sldIdLst>
  <p:sldSz cx="12161838" cy="6858000"/>
  <p:notesSz cx="6858000" cy="9144000"/>
  <p:embeddedFontLst>
    <p:embeddedFont>
      <p:font typeface="Bebas Neue" panose="020B0604020202020204" charset="0"/>
      <p:regular r:id="rId15"/>
    </p:embeddedFont>
    <p:embeddedFont>
      <p:font typeface="Cambria Math" panose="02040503050406030204" pitchFamily="18" charset="0"/>
      <p:regular r:id="rId16"/>
    </p:embeddedFont>
    <p:embeddedFont>
      <p:font typeface="Dosis" panose="02010703020202060003" pitchFamily="2" charset="0"/>
      <p:regular r:id="rId17"/>
      <p:bold r:id="rId18"/>
    </p:embeddedFont>
    <p:embeddedFont>
      <p:font typeface="Fira Sans Extra Condensed Medium" panose="020B0604020202020204" charset="0"/>
      <p:regular r:id="rId19"/>
      <p:bold r:id="rId20"/>
      <p:italic r:id="rId21"/>
      <p:boldItalic r:id="rId22"/>
    </p:embeddedFont>
    <p:embeddedFont>
      <p:font typeface="Quicksand" panose="020B0604020202020204" charset="0"/>
      <p:regular r:id="rId23"/>
      <p:bold r:id="rId24"/>
    </p:embeddedFont>
    <p:embeddedFont>
      <p:font typeface="Roboto Condensed Light" panose="02000000000000000000" pitchFamily="2" charset="0"/>
      <p:regular r:id="rId25"/>
      <p:italic r:id="rId26"/>
    </p:embeddedFont>
    <p:embeddedFont>
      <p:font typeface="Source Sans Pro" panose="020B0503030403020204" pitchFamily="34" charset="0"/>
      <p:regular r:id="rId27"/>
      <p:bold r:id="rId28"/>
      <p:italic r:id="rId29"/>
      <p:boldItalic r:id="rId30"/>
    </p:embeddedFont>
    <p:embeddedFont>
      <p:font typeface="Titan One"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009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90" autoAdjust="0"/>
  </p:normalViewPr>
  <p:slideViewPr>
    <p:cSldViewPr>
      <p:cViewPr varScale="1">
        <p:scale>
          <a:sx n="64" d="100"/>
          <a:sy n="64" d="100"/>
        </p:scale>
        <p:origin x="960" y="10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27348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07990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nhớ</a:t>
            </a:r>
            <a:r>
              <a:rPr lang="en-US" baseline="0"/>
              <a:t> chỉ trên đĩa cam để phân tích</a:t>
            </a:r>
            <a:endParaRPr lang="en-US"/>
          </a:p>
        </p:txBody>
      </p:sp>
    </p:spTree>
    <p:extLst>
      <p:ext uri="{BB962C8B-B14F-4D97-AF65-F5344CB8AC3E}">
        <p14:creationId xmlns:p14="http://schemas.microsoft.com/office/powerpoint/2010/main" val="256517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GV nhớ</a:t>
            </a:r>
            <a:r>
              <a:rPr lang="en-US" baseline="0"/>
              <a:t> chỉ trên đĩa cam để phân tích</a:t>
            </a:r>
            <a:endParaRPr lang="en-US"/>
          </a:p>
          <a:p>
            <a:endParaRPr lang="en-US"/>
          </a:p>
        </p:txBody>
      </p:sp>
    </p:spTree>
    <p:extLst>
      <p:ext uri="{BB962C8B-B14F-4D97-AF65-F5344CB8AC3E}">
        <p14:creationId xmlns:p14="http://schemas.microsoft.com/office/powerpoint/2010/main" val="132376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50274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77894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403110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Ai là</a:t>
            </a:r>
            <a:r>
              <a:rPr lang="en-US" baseline="0"/>
              <a:t> người nói đúng</a:t>
            </a:r>
            <a:endParaRPr lang="en-US"/>
          </a:p>
        </p:txBody>
      </p:sp>
    </p:spTree>
    <p:extLst>
      <p:ext uri="{BB962C8B-B14F-4D97-AF65-F5344CB8AC3E}">
        <p14:creationId xmlns:p14="http://schemas.microsoft.com/office/powerpoint/2010/main" val="125972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1"/>
        <p:cNvGrpSpPr/>
        <p:nvPr/>
      </p:nvGrpSpPr>
      <p:grpSpPr>
        <a:xfrm>
          <a:off x="0" y="0"/>
          <a:ext cx="0" cy="0"/>
          <a:chOff x="0" y="0"/>
          <a:chExt cx="0" cy="0"/>
        </a:xfrm>
      </p:grpSpPr>
      <p:sp>
        <p:nvSpPr>
          <p:cNvPr id="142" name="Google Shape;142;p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txBox="1">
            <a:spLocks noGrp="1"/>
          </p:cNvSpPr>
          <p:nvPr>
            <p:ph type="title"/>
          </p:nvPr>
        </p:nvSpPr>
        <p:spPr>
          <a:xfrm>
            <a:off x="2647634" y="1643800"/>
            <a:ext cx="6866571" cy="35704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SzPts val="4800"/>
              <a:buNone/>
              <a:defRPr sz="9200">
                <a:solidFill>
                  <a:schemeClr val="accent2"/>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44" name="Google Shape;144;p8"/>
          <p:cNvGrpSpPr/>
          <p:nvPr/>
        </p:nvGrpSpPr>
        <p:grpSpPr>
          <a:xfrm>
            <a:off x="1235935" y="917134"/>
            <a:ext cx="10142461" cy="5331052"/>
            <a:chOff x="929250" y="687850"/>
            <a:chExt cx="7625711" cy="3998289"/>
          </a:xfrm>
        </p:grpSpPr>
        <p:sp>
          <p:nvSpPr>
            <p:cNvPr id="145" name="Google Shape;145;p8"/>
            <p:cNvSpPr/>
            <p:nvPr/>
          </p:nvSpPr>
          <p:spPr>
            <a:xfrm>
              <a:off x="929250" y="6878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2348850">
              <a:off x="8010309" y="3946177"/>
              <a:ext cx="363039" cy="704429"/>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64" r:id="rId5"/>
    <p:sldLayoutId id="2147483669" r:id="rId6"/>
    <p:sldLayoutId id="2147483682" r:id="rId7"/>
    <p:sldLayoutId id="2147483683" r:id="rId8"/>
    <p:sldLayoutId id="2147483687" r:id="rId9"/>
    <p:sldLayoutId id="214748368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hyperlink" Target="https://www.facebook.com/groups/44309690375158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5.png"/><Relationship Id="rId3" Type="http://schemas.openxmlformats.org/officeDocument/2006/relationships/image" Target="../media/image19.png"/><Relationship Id="rId21" Type="http://schemas.openxmlformats.org/officeDocument/2006/relationships/image" Target="../media/image31.png"/><Relationship Id="rId7" Type="http://schemas.openxmlformats.org/officeDocument/2006/relationships/image" Target="../media/image21.png"/><Relationship Id="rId12" Type="http://schemas.microsoft.com/office/2007/relationships/hdphoto" Target="../media/hdphoto8.wdp"/><Relationship Id="rId17" Type="http://schemas.openxmlformats.org/officeDocument/2006/relationships/image" Target="../media/image28.png"/><Relationship Id="rId25"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27.png"/><Relationship Id="rId20" Type="http://schemas.microsoft.com/office/2007/relationships/hdphoto" Target="../media/hdphoto9.wdp"/><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3.png"/><Relationship Id="rId24" Type="http://schemas.openxmlformats.org/officeDocument/2006/relationships/image" Target="../media/image33.png"/><Relationship Id="rId5" Type="http://schemas.openxmlformats.org/officeDocument/2006/relationships/image" Target="../media/image20.png"/><Relationship Id="rId15" Type="http://schemas.openxmlformats.org/officeDocument/2006/relationships/image" Target="../media/image26.png"/><Relationship Id="rId23" Type="http://schemas.openxmlformats.org/officeDocument/2006/relationships/image" Target="../media/image32.png"/><Relationship Id="rId28" Type="http://schemas.openxmlformats.org/officeDocument/2006/relationships/image" Target="../media/image37.png"/><Relationship Id="rId10" Type="http://schemas.microsoft.com/office/2007/relationships/hdphoto" Target="../media/hdphoto7.wdp"/><Relationship Id="rId19" Type="http://schemas.openxmlformats.org/officeDocument/2006/relationships/image" Target="../media/image30.png"/><Relationship Id="rId4" Type="http://schemas.microsoft.com/office/2007/relationships/hdphoto" Target="../media/hdphoto4.wdp"/><Relationship Id="rId9" Type="http://schemas.openxmlformats.org/officeDocument/2006/relationships/image" Target="../media/image22.png"/><Relationship Id="rId14" Type="http://schemas.openxmlformats.org/officeDocument/2006/relationships/image" Target="../media/image25.png"/><Relationship Id="rId22" Type="http://schemas.microsoft.com/office/2007/relationships/hdphoto" Target="../media/hdphoto10.wdp"/><Relationship Id="rId27"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80431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37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TOÁN</a:t>
              </a: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26283" b="21526"/>
          <a:stretch/>
        </p:blipFill>
        <p:spPr>
          <a:xfrm>
            <a:off x="3403872" y="3620707"/>
            <a:ext cx="5180566" cy="2703762"/>
          </a:xfrm>
          <a:prstGeom prst="rect">
            <a:avLst/>
          </a:prstGeom>
        </p:spPr>
      </p:pic>
    </p:spTree>
    <p:extLst>
      <p:ext uri="{BB962C8B-B14F-4D97-AF65-F5344CB8AC3E}">
        <p14:creationId xmlns:p14="http://schemas.microsoft.com/office/powerpoint/2010/main" val="55181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20"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625524"/>
            <a:ext cx="2114550" cy="2025556"/>
          </a:xfrm>
          <a:prstGeom prst="rect">
            <a:avLst/>
          </a:prstGeom>
        </p:spPr>
      </p:pic>
      <p:sp>
        <p:nvSpPr>
          <p:cNvPr id="3" name="TextBox 2"/>
          <p:cNvSpPr txBox="1"/>
          <p:nvPr/>
        </p:nvSpPr>
        <p:spPr>
          <a:xfrm>
            <a:off x="1432720" y="3429002"/>
            <a:ext cx="9296400" cy="2554545"/>
          </a:xfrm>
          <a:prstGeom prst="rect">
            <a:avLst/>
          </a:prstGeom>
          <a:solidFill>
            <a:srgbClr val="D8F4E3"/>
          </a:solidFill>
        </p:spPr>
        <p:txBody>
          <a:bodyPr wrap="square" lIns="91397" tIns="45698" rIns="91397" bIns="45698"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Người soạn 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a:p>
          <a:p>
            <a:r>
              <a:rPr lang="en-US" sz="2000" b="1" i="1">
                <a:solidFill>
                  <a:srgbClr val="FF0000"/>
                </a:solidFill>
                <a:latin typeface="Arial" pitchFamily="34" charset="0"/>
                <a:cs typeface="Arial" pitchFamily="34" charset="0"/>
              </a:rPr>
              <a:t>* Thầy cô có thể liên hệ khi cần được hỗ trợ soạn giáo án điện tử.</a:t>
            </a:r>
          </a:p>
        </p:txBody>
      </p:sp>
      <p:sp>
        <p:nvSpPr>
          <p:cNvPr id="4" name="TextBox 3"/>
          <p:cNvSpPr txBox="1"/>
          <p:nvPr/>
        </p:nvSpPr>
        <p:spPr>
          <a:xfrm>
            <a:off x="4780990" y="1143000"/>
            <a:ext cx="5948130" cy="1323395"/>
          </a:xfrm>
          <a:prstGeom prst="rect">
            <a:avLst/>
          </a:prstGeom>
          <a:noFill/>
        </p:spPr>
        <p:txBody>
          <a:bodyPr wrap="square" lIns="91397" tIns="45698" rIns="91397" bIns="45698" rtlCol="0">
            <a:spAutoFit/>
          </a:bodyPr>
          <a:lstStyle/>
          <a:p>
            <a:r>
              <a:rPr lang="en-US" sz="2000">
                <a:solidFill>
                  <a:srgbClr val="FFFFFF"/>
                </a:solidFill>
                <a:latin typeface="Arial" pitchFamily="34" charset="0"/>
                <a:cs typeface="Arial" pitchFamily="34" charset="0"/>
              </a:rPr>
              <a:t>Người soạn	: Phan Thị Linh</a:t>
            </a:r>
          </a:p>
          <a:p>
            <a:r>
              <a:rPr lang="en-US" sz="2000">
                <a:solidFill>
                  <a:srgbClr val="FFFFFF"/>
                </a:solidFill>
                <a:latin typeface="Arial" pitchFamily="34" charset="0"/>
                <a:cs typeface="Arial" pitchFamily="34" charset="0"/>
              </a:rPr>
              <a:t>Năm sinh		: 1990</a:t>
            </a:r>
          </a:p>
          <a:p>
            <a:r>
              <a:rPr lang="en-US" sz="2000">
                <a:solidFill>
                  <a:srgbClr val="FFFFFF"/>
                </a:solidFill>
                <a:latin typeface="Arial" pitchFamily="34" charset="0"/>
                <a:cs typeface="Arial" pitchFamily="34" charset="0"/>
              </a:rPr>
              <a:t>SĐT		: 0916.604.268</a:t>
            </a:r>
          </a:p>
          <a:p>
            <a:r>
              <a:rPr lang="en-US" sz="2000">
                <a:solidFill>
                  <a:srgbClr val="FFFFFF"/>
                </a:solidFill>
                <a:latin typeface="Arial" pitchFamily="34" charset="0"/>
                <a:cs typeface="Arial" pitchFamily="34" charset="0"/>
              </a:rPr>
              <a:t>Mail		: linhpt33@fe.edu.vn</a:t>
            </a:r>
          </a:p>
        </p:txBody>
      </p:sp>
    </p:spTree>
    <p:extLst>
      <p:ext uri="{BB962C8B-B14F-4D97-AF65-F5344CB8AC3E}">
        <p14:creationId xmlns:p14="http://schemas.microsoft.com/office/powerpoint/2010/main" val="304271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a:latin typeface="+mj-lt"/>
              </a:rPr>
              <a:t>Thân chào thầy cô!</a:t>
            </a:r>
            <a:br>
              <a:rPr lang="en-US">
                <a:latin typeface="+mj-lt"/>
              </a:rPr>
            </a:br>
            <a:r>
              <a:rPr lang="en-US">
                <a:latin typeface="+mj-lt"/>
              </a:rPr>
              <a:t>Hiện một số trường dạy chạy Covid nên đi bài quá nhanh, em không hỗ trợ kịp đc. Vậy nên em sẽ lên bài nhanh mà không làm game khởi động vì làm game rất mất thời gian. Lên xong một lượt em sẽ quay lại làm game nên thầy cô nào dạy vượt chương trình thì thông cảm cho em ạ.  </a:t>
            </a:r>
          </a:p>
        </p:txBody>
      </p:sp>
      <p:sp>
        <p:nvSpPr>
          <p:cNvPr id="3" name="Rectangle 2"/>
          <p:cNvSpPr/>
          <p:nvPr/>
        </p:nvSpPr>
        <p:spPr>
          <a:xfrm>
            <a:off x="442119" y="5562600"/>
            <a:ext cx="11277600" cy="3276600"/>
          </a:xfrm>
          <a:prstGeom prst="rect">
            <a:avLst/>
          </a:prstGeom>
          <a:solidFill>
            <a:srgbClr val="FFFD97"/>
          </a:solidFill>
          <a:ln>
            <a:noFill/>
          </a:ln>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spTree>
    <p:extLst>
      <p:ext uri="{BB962C8B-B14F-4D97-AF65-F5344CB8AC3E}">
        <p14:creationId xmlns:p14="http://schemas.microsoft.com/office/powerpoint/2010/main" val="225586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90" name="Google Shape;690;p41"/>
          <p:cNvSpPr/>
          <p:nvPr/>
        </p:nvSpPr>
        <p:spPr>
          <a:xfrm>
            <a:off x="8389113" y="2071385"/>
            <a:ext cx="437016" cy="464167"/>
          </a:xfrm>
          <a:custGeom>
            <a:avLst/>
            <a:gdLst/>
            <a:ahLst/>
            <a:cxnLst/>
            <a:rect l="l" t="t" r="r" b="b"/>
            <a:pathLst>
              <a:path w="13143" h="13925" extrusionOk="0">
                <a:moveTo>
                  <a:pt x="10038" y="1"/>
                </a:moveTo>
                <a:cubicBezTo>
                  <a:pt x="9444" y="1"/>
                  <a:pt x="8856" y="213"/>
                  <a:pt x="8374" y="581"/>
                </a:cubicBezTo>
                <a:cubicBezTo>
                  <a:pt x="7232" y="1428"/>
                  <a:pt x="6897" y="2729"/>
                  <a:pt x="6897" y="4049"/>
                </a:cubicBezTo>
                <a:cubicBezTo>
                  <a:pt x="6384" y="3458"/>
                  <a:pt x="5773" y="2926"/>
                  <a:pt x="5104" y="2551"/>
                </a:cubicBezTo>
                <a:cubicBezTo>
                  <a:pt x="4502" y="2198"/>
                  <a:pt x="3853" y="1971"/>
                  <a:pt x="3171" y="1971"/>
                </a:cubicBezTo>
                <a:cubicBezTo>
                  <a:pt x="3093" y="1971"/>
                  <a:pt x="3015" y="1974"/>
                  <a:pt x="2936" y="1980"/>
                </a:cubicBezTo>
                <a:cubicBezTo>
                  <a:pt x="2168" y="2039"/>
                  <a:pt x="1380" y="2413"/>
                  <a:pt x="927" y="3044"/>
                </a:cubicBezTo>
                <a:cubicBezTo>
                  <a:pt x="1" y="4384"/>
                  <a:pt x="631" y="6078"/>
                  <a:pt x="1557" y="7221"/>
                </a:cubicBezTo>
                <a:cubicBezTo>
                  <a:pt x="2089" y="7871"/>
                  <a:pt x="2700" y="8442"/>
                  <a:pt x="3311" y="9014"/>
                </a:cubicBezTo>
                <a:cubicBezTo>
                  <a:pt x="3902" y="9565"/>
                  <a:pt x="4513" y="10097"/>
                  <a:pt x="5143" y="10629"/>
                </a:cubicBezTo>
                <a:cubicBezTo>
                  <a:pt x="6581" y="11812"/>
                  <a:pt x="8098" y="12875"/>
                  <a:pt x="9694" y="13841"/>
                </a:cubicBezTo>
                <a:cubicBezTo>
                  <a:pt x="9788" y="13892"/>
                  <a:pt x="9904" y="13925"/>
                  <a:pt x="10018" y="13925"/>
                </a:cubicBezTo>
                <a:cubicBezTo>
                  <a:pt x="10167" y="13925"/>
                  <a:pt x="10314" y="13868"/>
                  <a:pt x="10404" y="13723"/>
                </a:cubicBezTo>
                <a:cubicBezTo>
                  <a:pt x="11468" y="12087"/>
                  <a:pt x="12236" y="10275"/>
                  <a:pt x="12689" y="8383"/>
                </a:cubicBezTo>
                <a:cubicBezTo>
                  <a:pt x="12906" y="7457"/>
                  <a:pt x="13044" y="6492"/>
                  <a:pt x="13103" y="5546"/>
                </a:cubicBezTo>
                <a:cubicBezTo>
                  <a:pt x="13142" y="4482"/>
                  <a:pt x="13142" y="3379"/>
                  <a:pt x="12827" y="2354"/>
                </a:cubicBezTo>
                <a:cubicBezTo>
                  <a:pt x="12532" y="1428"/>
                  <a:pt x="11901" y="601"/>
                  <a:pt x="11014" y="207"/>
                </a:cubicBezTo>
                <a:cubicBezTo>
                  <a:pt x="10698" y="66"/>
                  <a:pt x="10367" y="1"/>
                  <a:pt x="10038" y="1"/>
                </a:cubicBezTo>
                <a:close/>
              </a:path>
            </a:pathLst>
          </a:custGeom>
          <a:solidFill>
            <a:schemeClr val="accent2"/>
          </a:solidFill>
          <a:ln>
            <a:noFill/>
          </a:ln>
        </p:spPr>
        <p:txBody>
          <a:bodyPr spcFirstLastPara="1" wrap="square" lIns="121705" tIns="121705" rIns="121705" bIns="121705" anchor="ctr" anchorCtr="0">
            <a:noAutofit/>
          </a:bodyPr>
          <a:lstStyle/>
          <a:p>
            <a:endParaRPr/>
          </a:p>
        </p:txBody>
      </p:sp>
      <p:grpSp>
        <p:nvGrpSpPr>
          <p:cNvPr id="691" name="Google Shape;691;p41"/>
          <p:cNvGrpSpPr/>
          <p:nvPr/>
        </p:nvGrpSpPr>
        <p:grpSpPr>
          <a:xfrm>
            <a:off x="8742688" y="1022598"/>
            <a:ext cx="290900" cy="296964"/>
            <a:chOff x="8090375" y="1459050"/>
            <a:chExt cx="375350" cy="382225"/>
          </a:xfrm>
        </p:grpSpPr>
        <p:sp>
          <p:nvSpPr>
            <p:cNvPr id="692" name="Google Shape;692;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 name="Google Shape;693;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00" name="Google Shape;700;p41"/>
          <p:cNvGrpSpPr/>
          <p:nvPr/>
        </p:nvGrpSpPr>
        <p:grpSpPr>
          <a:xfrm>
            <a:off x="622889" y="3132933"/>
            <a:ext cx="5911248" cy="3106267"/>
            <a:chOff x="468325" y="2349700"/>
            <a:chExt cx="4444431" cy="2329700"/>
          </a:xfrm>
        </p:grpSpPr>
        <p:sp>
          <p:nvSpPr>
            <p:cNvPr id="701" name="Google Shape;701;p41"/>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2" name="Google Shape;702;p41"/>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sp>
          <p:nvSpPr>
            <p:cNvPr id="703" name="Google Shape;703;p41"/>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grpSp>
          <p:nvGrpSpPr>
            <p:cNvPr id="704" name="Google Shape;704;p41"/>
            <p:cNvGrpSpPr/>
            <p:nvPr/>
          </p:nvGrpSpPr>
          <p:grpSpPr>
            <a:xfrm>
              <a:off x="4633458" y="4369780"/>
              <a:ext cx="279298" cy="284452"/>
              <a:chOff x="8090375" y="1459050"/>
              <a:chExt cx="375350" cy="382225"/>
            </a:xfrm>
          </p:grpSpPr>
          <p:sp>
            <p:nvSpPr>
              <p:cNvPr id="705" name="Google Shape;705;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 name="Google Shape;706;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13" name="Google Shape;713;p41"/>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 name="Title 6"/>
          <p:cNvSpPr>
            <a:spLocks noGrp="1"/>
          </p:cNvSpPr>
          <p:nvPr>
            <p:ph type="title"/>
          </p:nvPr>
        </p:nvSpPr>
        <p:spPr>
          <a:xfrm>
            <a:off x="2729375" y="2546629"/>
            <a:ext cx="6866571" cy="3570400"/>
          </a:xfrm>
        </p:spPr>
        <p:txBody>
          <a:bodyPr/>
          <a:lstStyle/>
          <a:p>
            <a:r>
              <a:rPr lang="en-US" sz="7200" b="1">
                <a:solidFill>
                  <a:srgbClr val="FF0168"/>
                </a:solidFill>
                <a:latin typeface="Arial" pitchFamily="34" charset="0"/>
                <a:cs typeface="Arial" pitchFamily="34" charset="0"/>
              </a:rPr>
              <a:t>BÀI 40</a:t>
            </a:r>
            <a:br>
              <a:rPr lang="en-US" sz="7200" b="1">
                <a:solidFill>
                  <a:srgbClr val="FF0168"/>
                </a:solidFill>
                <a:latin typeface="Arial" pitchFamily="34" charset="0"/>
                <a:cs typeface="Arial" pitchFamily="34" charset="0"/>
              </a:rPr>
            </a:br>
            <a:r>
              <a:rPr lang="en-US" sz="7200" b="1">
                <a:solidFill>
                  <a:srgbClr val="FF0168"/>
                </a:solidFill>
                <a:latin typeface="Arial" pitchFamily="34" charset="0"/>
                <a:cs typeface="Arial" pitchFamily="34" charset="0"/>
              </a:rPr>
              <a:t>BẢNG NHÂN 5</a:t>
            </a:r>
            <a:endParaRPr lang="en-US" sz="7200"/>
          </a:p>
        </p:txBody>
      </p:sp>
      <p:sp>
        <p:nvSpPr>
          <p:cNvPr id="110" name="TextBox 109"/>
          <p:cNvSpPr txBox="1"/>
          <p:nvPr/>
        </p:nvSpPr>
        <p:spPr>
          <a:xfrm>
            <a:off x="2564498" y="1231477"/>
            <a:ext cx="8850421" cy="1446093"/>
          </a:xfrm>
          <a:prstGeom prst="rect">
            <a:avLst/>
          </a:prstGeom>
          <a:noFill/>
        </p:spPr>
        <p:txBody>
          <a:bodyPr wrap="square" lIns="90990" tIns="45494" rIns="90990" bIns="45494" rtlCol="0">
            <a:spAutoFit/>
          </a:bodyPr>
          <a:lstStyle/>
          <a:p>
            <a:pPr algn="just"/>
            <a:r>
              <a:rPr lang="en-US" sz="4400" b="1">
                <a:solidFill>
                  <a:schemeClr val="tx1"/>
                </a:solidFill>
                <a:latin typeface="Arial" pitchFamily="34" charset="0"/>
                <a:cs typeface="Arial" pitchFamily="34" charset="0"/>
              </a:rPr>
              <a:t>CHỦ ĐỀ 8:</a:t>
            </a:r>
          </a:p>
          <a:p>
            <a:pPr algn="just"/>
            <a:r>
              <a:rPr lang="en-US" sz="4400" b="1">
                <a:solidFill>
                  <a:schemeClr val="tx1"/>
                </a:solidFill>
                <a:latin typeface="Arial" pitchFamily="34" charset="0"/>
                <a:cs typeface="Arial" pitchFamily="34" charset="0"/>
              </a:rPr>
              <a:t>PHÉP NHÂN, PHÉP CHIA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CA5C8B-5BEC-124D-B5CA-958822B59015}"/>
              </a:ext>
            </a:extLst>
          </p:cNvPr>
          <p:cNvPicPr>
            <a:picLocks noChangeAspect="1"/>
          </p:cNvPicPr>
          <p:nvPr/>
        </p:nvPicPr>
        <p:blipFill>
          <a:blip r:embed="rId3" cstate="print"/>
          <a:stretch>
            <a:fillRect/>
          </a:stretch>
        </p:blipFill>
        <p:spPr>
          <a:xfrm>
            <a:off x="2354952" y="1201643"/>
            <a:ext cx="7793112" cy="3896554"/>
          </a:xfrm>
          <a:prstGeom prst="rect">
            <a:avLst/>
          </a:prstGeom>
        </p:spPr>
      </p:pic>
    </p:spTree>
    <p:extLst>
      <p:ext uri="{BB962C8B-B14F-4D97-AF65-F5344CB8AC3E}">
        <p14:creationId xmlns:p14="http://schemas.microsoft.com/office/powerpoint/2010/main" val="115962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8FA2A57F-558E-418E-8ED1-3EF71C4010C2}"/>
              </a:ext>
            </a:extLst>
          </p:cNvPr>
          <p:cNvSpPr txBox="1"/>
          <p:nvPr/>
        </p:nvSpPr>
        <p:spPr>
          <a:xfrm>
            <a:off x="733881" y="259789"/>
            <a:ext cx="595035" cy="646331"/>
          </a:xfrm>
          <a:prstGeom prst="rect">
            <a:avLst/>
          </a:prstGeom>
          <a:noFill/>
        </p:spPr>
        <p:txBody>
          <a:bodyPr wrap="none" rtlCol="0">
            <a:spAutoFit/>
          </a:bodyPr>
          <a:lstStyle/>
          <a:p>
            <a:r>
              <a:rPr lang="vi-VN" sz="3600" dirty="0"/>
              <a:t>a)</a:t>
            </a:r>
          </a:p>
        </p:txBody>
      </p:sp>
      <p:sp>
        <p:nvSpPr>
          <p:cNvPr id="21" name="Rectangle 20">
            <a:extLst>
              <a:ext uri="{FF2B5EF4-FFF2-40B4-BE49-F238E27FC236}">
                <a16:creationId xmlns:a16="http://schemas.microsoft.com/office/drawing/2014/main" id="{60321A59-F265-4C8E-98B6-2032945132C5}"/>
              </a:ext>
            </a:extLst>
          </p:cNvPr>
          <p:cNvSpPr/>
          <p:nvPr/>
        </p:nvSpPr>
        <p:spPr>
          <a:xfrm>
            <a:off x="1984712" y="1206607"/>
            <a:ext cx="7762834" cy="1051784"/>
          </a:xfrm>
          <a:prstGeom prst="rect">
            <a:avLst/>
          </a:prstGeom>
          <a:solidFill>
            <a:schemeClr val="bg2">
              <a:lumMod val="20000"/>
              <a:lumOff val="80000"/>
            </a:schemeClr>
          </a:solidFill>
          <a:ln>
            <a:solidFill>
              <a:schemeClr val="accent5">
                <a:lumMod val="40000"/>
                <a:lumOff val="6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024DB3E0-5951-46AD-9E68-1D14345972C0}"/>
              </a:ext>
            </a:extLst>
          </p:cNvPr>
          <p:cNvSpPr/>
          <p:nvPr/>
        </p:nvSpPr>
        <p:spPr>
          <a:xfrm>
            <a:off x="1984712" y="2425702"/>
            <a:ext cx="7762834" cy="1369836"/>
          </a:xfrm>
          <a:prstGeom prst="rect">
            <a:avLst/>
          </a:prstGeom>
          <a:solidFill>
            <a:schemeClr val="bg2">
              <a:lumMod val="20000"/>
              <a:lumOff val="80000"/>
            </a:schemeClr>
          </a:solidFill>
          <a:ln>
            <a:solidFill>
              <a:schemeClr val="accent5">
                <a:lumMod val="40000"/>
                <a:lumOff val="6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22">
            <a:extLst>
              <a:ext uri="{FF2B5EF4-FFF2-40B4-BE49-F238E27FC236}">
                <a16:creationId xmlns:a16="http://schemas.microsoft.com/office/drawing/2014/main" id="{5687503C-365D-4AE0-8568-097B86EA2190}"/>
              </a:ext>
            </a:extLst>
          </p:cNvPr>
          <p:cNvSpPr/>
          <p:nvPr/>
        </p:nvSpPr>
        <p:spPr>
          <a:xfrm>
            <a:off x="1984712" y="3896370"/>
            <a:ext cx="7762834" cy="1369836"/>
          </a:xfrm>
          <a:prstGeom prst="rect">
            <a:avLst/>
          </a:prstGeom>
          <a:solidFill>
            <a:schemeClr val="bg2">
              <a:lumMod val="20000"/>
              <a:lumOff val="80000"/>
            </a:schemeClr>
          </a:solidFill>
          <a:ln>
            <a:solidFill>
              <a:schemeClr val="accent5">
                <a:lumMod val="40000"/>
                <a:lumOff val="6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B5C107A-7EF1-4F54-9971-A3D490AD03B7}"/>
                  </a:ext>
                </a:extLst>
              </p:cNvPr>
              <p:cNvSpPr txBox="1"/>
              <p:nvPr/>
            </p:nvSpPr>
            <p:spPr>
              <a:xfrm>
                <a:off x="2753541" y="1759100"/>
                <a:ext cx="2372765" cy="461665"/>
              </a:xfrm>
              <a:prstGeom prst="rect">
                <a:avLst/>
              </a:prstGeom>
              <a:noFill/>
            </p:spPr>
            <p:txBody>
              <a:bodyPr wrap="none" rtlCol="0">
                <a:spAutoFit/>
              </a:bodyPr>
              <a:lstStyle/>
              <a:p>
                <a:r>
                  <a:rPr lang="vi-VN" sz="2400" dirty="0"/>
                  <a:t>5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1    =   5</a:t>
                </a:r>
              </a:p>
            </p:txBody>
          </p:sp>
        </mc:Choice>
        <mc:Fallback xmlns="">
          <p:sp>
            <p:nvSpPr>
              <p:cNvPr id="24" name="TextBox 23">
                <a:extLst>
                  <a:ext uri="{FF2B5EF4-FFF2-40B4-BE49-F238E27FC236}">
                    <a16:creationId xmlns:a16="http://schemas.microsoft.com/office/drawing/2014/main" id="{3B5C107A-7EF1-4F54-9971-A3D490AD03B7}"/>
                  </a:ext>
                </a:extLst>
              </p:cNvPr>
              <p:cNvSpPr txBox="1">
                <a:spLocks noRot="1" noChangeAspect="1" noMove="1" noResize="1" noEditPoints="1" noAdjustHandles="1" noChangeArrowheads="1" noChangeShapeType="1" noTextEdit="1"/>
              </p:cNvSpPr>
              <p:nvPr/>
            </p:nvSpPr>
            <p:spPr>
              <a:xfrm>
                <a:off x="2753541" y="1759100"/>
                <a:ext cx="2372765" cy="461665"/>
              </a:xfrm>
              <a:prstGeom prst="rect">
                <a:avLst/>
              </a:prstGeom>
              <a:blipFill>
                <a:blip r:embed="rId3"/>
                <a:stretch>
                  <a:fillRect l="-4113" t="-9333" r="-3085"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70487C5-4193-419E-9AE9-E0CA6314DC7A}"/>
                  </a:ext>
                </a:extLst>
              </p:cNvPr>
              <p:cNvSpPr txBox="1"/>
              <p:nvPr/>
            </p:nvSpPr>
            <p:spPr>
              <a:xfrm>
                <a:off x="2673009" y="3331777"/>
                <a:ext cx="2509020" cy="461665"/>
              </a:xfrm>
              <a:prstGeom prst="rect">
                <a:avLst/>
              </a:prstGeom>
              <a:noFill/>
            </p:spPr>
            <p:txBody>
              <a:bodyPr wrap="none" rtlCol="0">
                <a:spAutoFit/>
              </a:bodyPr>
              <a:lstStyle/>
              <a:p>
                <a:r>
                  <a:rPr lang="vi-VN" sz="2400" dirty="0"/>
                  <a:t>5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a:t>
                </a:r>
                <a:r>
                  <a:rPr lang="vi-VN" sz="1400" dirty="0"/>
                  <a:t> </a:t>
                </a:r>
                <a:r>
                  <a:rPr lang="vi-VN" sz="2400" dirty="0"/>
                  <a:t> 2    =   10</a:t>
                </a:r>
              </a:p>
            </p:txBody>
          </p:sp>
        </mc:Choice>
        <mc:Fallback xmlns="">
          <p:sp>
            <p:nvSpPr>
              <p:cNvPr id="25" name="TextBox 24">
                <a:extLst>
                  <a:ext uri="{FF2B5EF4-FFF2-40B4-BE49-F238E27FC236}">
                    <a16:creationId xmlns:a16="http://schemas.microsoft.com/office/drawing/2014/main" id="{470487C5-4193-419E-9AE9-E0CA6314DC7A}"/>
                  </a:ext>
                </a:extLst>
              </p:cNvPr>
              <p:cNvSpPr txBox="1">
                <a:spLocks noRot="1" noChangeAspect="1" noMove="1" noResize="1" noEditPoints="1" noAdjustHandles="1" noChangeArrowheads="1" noChangeShapeType="1" noTextEdit="1"/>
              </p:cNvSpPr>
              <p:nvPr/>
            </p:nvSpPr>
            <p:spPr>
              <a:xfrm>
                <a:off x="2673009" y="3331777"/>
                <a:ext cx="2509020" cy="461665"/>
              </a:xfrm>
              <a:prstGeom prst="rect">
                <a:avLst/>
              </a:prstGeom>
              <a:blipFill>
                <a:blip r:embed="rId4"/>
                <a:stretch>
                  <a:fillRect l="-3641" t="-9333" r="-2913" b="-32000"/>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9BC17490-7AFE-4BAF-B328-382911D002BF}"/>
              </a:ext>
            </a:extLst>
          </p:cNvPr>
          <p:cNvSpPr txBox="1"/>
          <p:nvPr/>
        </p:nvSpPr>
        <p:spPr>
          <a:xfrm>
            <a:off x="2659191" y="2971168"/>
            <a:ext cx="2504212" cy="461665"/>
          </a:xfrm>
          <a:prstGeom prst="rect">
            <a:avLst/>
          </a:prstGeom>
          <a:noFill/>
        </p:spPr>
        <p:txBody>
          <a:bodyPr wrap="none" rtlCol="0">
            <a:spAutoFit/>
          </a:bodyPr>
          <a:lstStyle/>
          <a:p>
            <a:r>
              <a:rPr lang="vi-VN" sz="2400" dirty="0"/>
              <a:t>5    +    5    =   10</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B06EC7C-10E6-4F3B-A93A-525E02DD43C8}"/>
                  </a:ext>
                </a:extLst>
              </p:cNvPr>
              <p:cNvSpPr txBox="1"/>
              <p:nvPr/>
            </p:nvSpPr>
            <p:spPr>
              <a:xfrm>
                <a:off x="3679051" y="4788769"/>
                <a:ext cx="2509020" cy="461665"/>
              </a:xfrm>
              <a:prstGeom prst="rect">
                <a:avLst/>
              </a:prstGeom>
              <a:noFill/>
            </p:spPr>
            <p:txBody>
              <a:bodyPr wrap="none" rtlCol="0">
                <a:spAutoFit/>
              </a:bodyPr>
              <a:lstStyle/>
              <a:p>
                <a:r>
                  <a:rPr lang="vi-VN" sz="2400" dirty="0"/>
                  <a:t>5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a:t>
                </a:r>
                <a:r>
                  <a:rPr lang="vi-VN" sz="1400" dirty="0"/>
                  <a:t> </a:t>
                </a:r>
                <a:r>
                  <a:rPr lang="vi-VN" sz="2400" dirty="0"/>
                  <a:t> 3    =   15</a:t>
                </a:r>
              </a:p>
            </p:txBody>
          </p:sp>
        </mc:Choice>
        <mc:Fallback xmlns="">
          <p:sp>
            <p:nvSpPr>
              <p:cNvPr id="27" name="TextBox 26">
                <a:extLst>
                  <a:ext uri="{FF2B5EF4-FFF2-40B4-BE49-F238E27FC236}">
                    <a16:creationId xmlns:a16="http://schemas.microsoft.com/office/drawing/2014/main" id="{7B06EC7C-10E6-4F3B-A93A-525E02DD43C8}"/>
                  </a:ext>
                </a:extLst>
              </p:cNvPr>
              <p:cNvSpPr txBox="1">
                <a:spLocks noRot="1" noChangeAspect="1" noMove="1" noResize="1" noEditPoints="1" noAdjustHandles="1" noChangeArrowheads="1" noChangeShapeType="1" noTextEdit="1"/>
              </p:cNvSpPr>
              <p:nvPr/>
            </p:nvSpPr>
            <p:spPr>
              <a:xfrm>
                <a:off x="3679051" y="4788769"/>
                <a:ext cx="2509020" cy="461665"/>
              </a:xfrm>
              <a:prstGeom prst="rect">
                <a:avLst/>
              </a:prstGeom>
              <a:blipFill>
                <a:blip r:embed="rId5"/>
                <a:stretch>
                  <a:fillRect l="-3893" t="-9333" r="-2920" b="-32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EA1EDC83-D0FB-4863-877A-63AA16E2E1D7}"/>
              </a:ext>
            </a:extLst>
          </p:cNvPr>
          <p:cNvSpPr txBox="1"/>
          <p:nvPr/>
        </p:nvSpPr>
        <p:spPr>
          <a:xfrm>
            <a:off x="2659191" y="4434006"/>
            <a:ext cx="3534942" cy="461665"/>
          </a:xfrm>
          <a:prstGeom prst="rect">
            <a:avLst/>
          </a:prstGeom>
          <a:noFill/>
        </p:spPr>
        <p:txBody>
          <a:bodyPr wrap="none" rtlCol="0">
            <a:spAutoFit/>
          </a:bodyPr>
          <a:lstStyle/>
          <a:p>
            <a:r>
              <a:rPr lang="vi-VN" sz="2400" dirty="0"/>
              <a:t>5    +    5    +    5    =   15</a:t>
            </a:r>
          </a:p>
        </p:txBody>
      </p:sp>
      <p:sp>
        <p:nvSpPr>
          <p:cNvPr id="29" name="TextBox 28">
            <a:extLst>
              <a:ext uri="{FF2B5EF4-FFF2-40B4-BE49-F238E27FC236}">
                <a16:creationId xmlns:a16="http://schemas.microsoft.com/office/drawing/2014/main" id="{0D7BEEAB-0765-4FB3-A48A-7E57417443A3}"/>
              </a:ext>
            </a:extLst>
          </p:cNvPr>
          <p:cNvSpPr txBox="1"/>
          <p:nvPr/>
        </p:nvSpPr>
        <p:spPr>
          <a:xfrm>
            <a:off x="1021812" y="5217240"/>
            <a:ext cx="1723549" cy="523220"/>
          </a:xfrm>
          <a:prstGeom prst="rect">
            <a:avLst/>
          </a:prstGeom>
          <a:noFill/>
        </p:spPr>
        <p:txBody>
          <a:bodyPr wrap="none" rtlCol="0">
            <a:spAutoFit/>
          </a:bodyPr>
          <a:lstStyle/>
          <a:p>
            <a:r>
              <a:rPr lang="vi-VN" sz="2800" dirty="0"/>
              <a:t>Nhận xét:</a:t>
            </a:r>
          </a:p>
        </p:txBody>
      </p:sp>
      <p:grpSp>
        <p:nvGrpSpPr>
          <p:cNvPr id="30" name="Group 29">
            <a:extLst>
              <a:ext uri="{FF2B5EF4-FFF2-40B4-BE49-F238E27FC236}">
                <a16:creationId xmlns:a16="http://schemas.microsoft.com/office/drawing/2014/main" id="{FF557922-2C69-4BA7-87B7-D330DF159EC5}"/>
              </a:ext>
            </a:extLst>
          </p:cNvPr>
          <p:cNvGrpSpPr/>
          <p:nvPr/>
        </p:nvGrpSpPr>
        <p:grpSpPr>
          <a:xfrm>
            <a:off x="2669158" y="1259833"/>
            <a:ext cx="504889" cy="504889"/>
            <a:chOff x="2669158" y="1259833"/>
            <a:chExt cx="504889" cy="504889"/>
          </a:xfrm>
        </p:grpSpPr>
        <p:grpSp>
          <p:nvGrpSpPr>
            <p:cNvPr id="31" name="Group 30">
              <a:extLst>
                <a:ext uri="{FF2B5EF4-FFF2-40B4-BE49-F238E27FC236}">
                  <a16:creationId xmlns:a16="http://schemas.microsoft.com/office/drawing/2014/main" id="{421824C7-B81E-4958-8EDF-80A88B8670BC}"/>
                </a:ext>
              </a:extLst>
            </p:cNvPr>
            <p:cNvGrpSpPr/>
            <p:nvPr/>
          </p:nvGrpSpPr>
          <p:grpSpPr>
            <a:xfrm>
              <a:off x="2669158" y="1259833"/>
              <a:ext cx="504889" cy="504889"/>
              <a:chOff x="1945864" y="1397481"/>
              <a:chExt cx="504889" cy="504889"/>
            </a:xfrm>
          </p:grpSpPr>
          <p:sp>
            <p:nvSpPr>
              <p:cNvPr id="33" name="Rectangle: Rounded Corners 32">
                <a:extLst>
                  <a:ext uri="{FF2B5EF4-FFF2-40B4-BE49-F238E27FC236}">
                    <a16:creationId xmlns:a16="http://schemas.microsoft.com/office/drawing/2014/main" id="{5802BBF7-8C01-4597-987E-4284B9406FC5}"/>
                  </a:ext>
                </a:extLst>
              </p:cNvPr>
              <p:cNvSpPr/>
              <p:nvPr/>
            </p:nvSpPr>
            <p:spPr>
              <a:xfrm>
                <a:off x="1945864" y="1397481"/>
                <a:ext cx="504889" cy="504889"/>
              </a:xfrm>
              <a:prstGeom prst="round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a:extLst>
                  <a:ext uri="{FF2B5EF4-FFF2-40B4-BE49-F238E27FC236}">
                    <a16:creationId xmlns:a16="http://schemas.microsoft.com/office/drawing/2014/main" id="{90A2C475-004D-41A6-B177-AE231CD8319E}"/>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a:extLst>
                  <a:ext uri="{FF2B5EF4-FFF2-40B4-BE49-F238E27FC236}">
                    <a16:creationId xmlns:a16="http://schemas.microsoft.com/office/drawing/2014/main" id="{3E760521-650F-422A-9694-CD203AA2C4C4}"/>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a16="http://schemas.microsoft.com/office/drawing/2014/main" id="{B45F1143-FA3C-4C12-A7B3-95414A20874B}"/>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a:extLst>
                  <a:ext uri="{FF2B5EF4-FFF2-40B4-BE49-F238E27FC236}">
                    <a16:creationId xmlns:a16="http://schemas.microsoft.com/office/drawing/2014/main" id="{1B79CA6B-A002-4E56-BE4C-B343285EC84A}"/>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2" name="Oval 31">
              <a:extLst>
                <a:ext uri="{FF2B5EF4-FFF2-40B4-BE49-F238E27FC236}">
                  <a16:creationId xmlns:a16="http://schemas.microsoft.com/office/drawing/2014/main" id="{7E3F32EC-7E0E-4606-9466-B5E7BE6DEB10}"/>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8" name="Group 37">
            <a:extLst>
              <a:ext uri="{FF2B5EF4-FFF2-40B4-BE49-F238E27FC236}">
                <a16:creationId xmlns:a16="http://schemas.microsoft.com/office/drawing/2014/main" id="{7E848BFD-A837-416F-9FB2-B2CFE7738D29}"/>
              </a:ext>
            </a:extLst>
          </p:cNvPr>
          <p:cNvGrpSpPr/>
          <p:nvPr/>
        </p:nvGrpSpPr>
        <p:grpSpPr>
          <a:xfrm>
            <a:off x="2669158" y="2478602"/>
            <a:ext cx="504889" cy="504889"/>
            <a:chOff x="2669158" y="1259833"/>
            <a:chExt cx="504889" cy="504889"/>
          </a:xfrm>
        </p:grpSpPr>
        <p:grpSp>
          <p:nvGrpSpPr>
            <p:cNvPr id="39" name="Group 38">
              <a:extLst>
                <a:ext uri="{FF2B5EF4-FFF2-40B4-BE49-F238E27FC236}">
                  <a16:creationId xmlns:a16="http://schemas.microsoft.com/office/drawing/2014/main" id="{968AD8EA-9DC9-4ED2-9E08-70067AA9A29F}"/>
                </a:ext>
              </a:extLst>
            </p:cNvPr>
            <p:cNvGrpSpPr/>
            <p:nvPr/>
          </p:nvGrpSpPr>
          <p:grpSpPr>
            <a:xfrm>
              <a:off x="2669158" y="1259833"/>
              <a:ext cx="504889" cy="504889"/>
              <a:chOff x="1945864" y="1397481"/>
              <a:chExt cx="504889" cy="504889"/>
            </a:xfrm>
          </p:grpSpPr>
          <p:sp>
            <p:nvSpPr>
              <p:cNvPr id="41" name="Rectangle: Rounded Corners 40">
                <a:extLst>
                  <a:ext uri="{FF2B5EF4-FFF2-40B4-BE49-F238E27FC236}">
                    <a16:creationId xmlns:a16="http://schemas.microsoft.com/office/drawing/2014/main" id="{F336B610-6675-49D6-9DFC-1C1F94A14532}"/>
                  </a:ext>
                </a:extLst>
              </p:cNvPr>
              <p:cNvSpPr/>
              <p:nvPr/>
            </p:nvSpPr>
            <p:spPr>
              <a:xfrm>
                <a:off x="1945864" y="1397481"/>
                <a:ext cx="504889" cy="504889"/>
              </a:xfrm>
              <a:prstGeom prst="round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a:extLst>
                  <a:ext uri="{FF2B5EF4-FFF2-40B4-BE49-F238E27FC236}">
                    <a16:creationId xmlns:a16="http://schemas.microsoft.com/office/drawing/2014/main" id="{5F6599B0-4D7E-4602-89F9-E983A84AB6F7}"/>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a:extLst>
                  <a:ext uri="{FF2B5EF4-FFF2-40B4-BE49-F238E27FC236}">
                    <a16:creationId xmlns:a16="http://schemas.microsoft.com/office/drawing/2014/main" id="{81CD6098-6040-4E2C-A476-70E9797AF735}"/>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a:extLst>
                  <a:ext uri="{FF2B5EF4-FFF2-40B4-BE49-F238E27FC236}">
                    <a16:creationId xmlns:a16="http://schemas.microsoft.com/office/drawing/2014/main" id="{C8D11C5E-9523-4B54-BAE6-32A51BFAC79C}"/>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a:extLst>
                  <a:ext uri="{FF2B5EF4-FFF2-40B4-BE49-F238E27FC236}">
                    <a16:creationId xmlns:a16="http://schemas.microsoft.com/office/drawing/2014/main" id="{3CA63F78-2357-4504-BF4E-1CCD0DAE47E9}"/>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0" name="Oval 39">
              <a:extLst>
                <a:ext uri="{FF2B5EF4-FFF2-40B4-BE49-F238E27FC236}">
                  <a16:creationId xmlns:a16="http://schemas.microsoft.com/office/drawing/2014/main" id="{1429A005-98C1-4A74-A74C-2E91D93857B2}"/>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6" name="Group 45">
            <a:extLst>
              <a:ext uri="{FF2B5EF4-FFF2-40B4-BE49-F238E27FC236}">
                <a16:creationId xmlns:a16="http://schemas.microsoft.com/office/drawing/2014/main" id="{F312D86B-C543-4118-93E9-ED5B7FA25FCC}"/>
              </a:ext>
            </a:extLst>
          </p:cNvPr>
          <p:cNvGrpSpPr/>
          <p:nvPr/>
        </p:nvGrpSpPr>
        <p:grpSpPr>
          <a:xfrm>
            <a:off x="3593450" y="2471648"/>
            <a:ext cx="504889" cy="504889"/>
            <a:chOff x="2669158" y="1259833"/>
            <a:chExt cx="504889" cy="504889"/>
          </a:xfrm>
        </p:grpSpPr>
        <p:grpSp>
          <p:nvGrpSpPr>
            <p:cNvPr id="47" name="Group 46">
              <a:extLst>
                <a:ext uri="{FF2B5EF4-FFF2-40B4-BE49-F238E27FC236}">
                  <a16:creationId xmlns:a16="http://schemas.microsoft.com/office/drawing/2014/main" id="{48CEF278-C50E-4AD5-BD3D-03E7B4DAC671}"/>
                </a:ext>
              </a:extLst>
            </p:cNvPr>
            <p:cNvGrpSpPr/>
            <p:nvPr/>
          </p:nvGrpSpPr>
          <p:grpSpPr>
            <a:xfrm>
              <a:off x="2669158" y="1259833"/>
              <a:ext cx="504889" cy="504889"/>
              <a:chOff x="1945864" y="1397481"/>
              <a:chExt cx="504889" cy="504889"/>
            </a:xfrm>
          </p:grpSpPr>
          <p:sp>
            <p:nvSpPr>
              <p:cNvPr id="68" name="Rectangle: Rounded Corners 67">
                <a:extLst>
                  <a:ext uri="{FF2B5EF4-FFF2-40B4-BE49-F238E27FC236}">
                    <a16:creationId xmlns:a16="http://schemas.microsoft.com/office/drawing/2014/main" id="{33F5BE25-E1AB-4B4B-9FE6-F51551B00587}"/>
                  </a:ext>
                </a:extLst>
              </p:cNvPr>
              <p:cNvSpPr/>
              <p:nvPr/>
            </p:nvSpPr>
            <p:spPr>
              <a:xfrm>
                <a:off x="1945864" y="1397481"/>
                <a:ext cx="504889" cy="504889"/>
              </a:xfrm>
              <a:prstGeom prst="round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Oval 68">
                <a:extLst>
                  <a:ext uri="{FF2B5EF4-FFF2-40B4-BE49-F238E27FC236}">
                    <a16:creationId xmlns:a16="http://schemas.microsoft.com/office/drawing/2014/main" id="{3F351F91-38F3-40EA-BBE1-D63986D505F2}"/>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Oval 69">
                <a:extLst>
                  <a:ext uri="{FF2B5EF4-FFF2-40B4-BE49-F238E27FC236}">
                    <a16:creationId xmlns:a16="http://schemas.microsoft.com/office/drawing/2014/main" id="{EF096624-51B2-44FC-8A6A-D8897C99F13C}"/>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Oval 70">
                <a:extLst>
                  <a:ext uri="{FF2B5EF4-FFF2-40B4-BE49-F238E27FC236}">
                    <a16:creationId xmlns:a16="http://schemas.microsoft.com/office/drawing/2014/main" id="{13AD7266-500D-410F-836F-6516239C330C}"/>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Oval 71">
                <a:extLst>
                  <a:ext uri="{FF2B5EF4-FFF2-40B4-BE49-F238E27FC236}">
                    <a16:creationId xmlns:a16="http://schemas.microsoft.com/office/drawing/2014/main" id="{31089B2A-E8AF-402A-824A-3E56A0D607D0}"/>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7" name="Oval 66">
              <a:extLst>
                <a:ext uri="{FF2B5EF4-FFF2-40B4-BE49-F238E27FC236}">
                  <a16:creationId xmlns:a16="http://schemas.microsoft.com/office/drawing/2014/main" id="{BF27E0D7-2207-477A-AA78-375CC3291159}"/>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3" name="Group 72">
            <a:extLst>
              <a:ext uri="{FF2B5EF4-FFF2-40B4-BE49-F238E27FC236}">
                <a16:creationId xmlns:a16="http://schemas.microsoft.com/office/drawing/2014/main" id="{3EDF0844-DCB5-4A26-8BD3-0F73F5C0B4A3}"/>
              </a:ext>
            </a:extLst>
          </p:cNvPr>
          <p:cNvGrpSpPr/>
          <p:nvPr/>
        </p:nvGrpSpPr>
        <p:grpSpPr>
          <a:xfrm>
            <a:off x="2616969" y="3965493"/>
            <a:ext cx="504889" cy="504889"/>
            <a:chOff x="2669158" y="1259833"/>
            <a:chExt cx="504889" cy="504889"/>
          </a:xfrm>
        </p:grpSpPr>
        <p:grpSp>
          <p:nvGrpSpPr>
            <p:cNvPr id="74" name="Group 73">
              <a:extLst>
                <a:ext uri="{FF2B5EF4-FFF2-40B4-BE49-F238E27FC236}">
                  <a16:creationId xmlns:a16="http://schemas.microsoft.com/office/drawing/2014/main" id="{0F49910C-0D63-49E3-A517-61BA09F458D8}"/>
                </a:ext>
              </a:extLst>
            </p:cNvPr>
            <p:cNvGrpSpPr/>
            <p:nvPr/>
          </p:nvGrpSpPr>
          <p:grpSpPr>
            <a:xfrm>
              <a:off x="2669158" y="1259833"/>
              <a:ext cx="504889" cy="504889"/>
              <a:chOff x="1945864" y="1397481"/>
              <a:chExt cx="504889" cy="504889"/>
            </a:xfrm>
          </p:grpSpPr>
          <p:sp>
            <p:nvSpPr>
              <p:cNvPr id="76" name="Rectangle: Rounded Corners 75">
                <a:extLst>
                  <a:ext uri="{FF2B5EF4-FFF2-40B4-BE49-F238E27FC236}">
                    <a16:creationId xmlns:a16="http://schemas.microsoft.com/office/drawing/2014/main" id="{F36C5F15-C8B8-47BE-9237-E72509FF2EF3}"/>
                  </a:ext>
                </a:extLst>
              </p:cNvPr>
              <p:cNvSpPr/>
              <p:nvPr/>
            </p:nvSpPr>
            <p:spPr>
              <a:xfrm>
                <a:off x="1945864" y="1397481"/>
                <a:ext cx="504889" cy="504889"/>
              </a:xfrm>
              <a:prstGeom prst="round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Oval 76">
                <a:extLst>
                  <a:ext uri="{FF2B5EF4-FFF2-40B4-BE49-F238E27FC236}">
                    <a16:creationId xmlns:a16="http://schemas.microsoft.com/office/drawing/2014/main" id="{E43772BE-FF73-4CD3-8848-10BC239BD000}"/>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Oval 77">
                <a:extLst>
                  <a:ext uri="{FF2B5EF4-FFF2-40B4-BE49-F238E27FC236}">
                    <a16:creationId xmlns:a16="http://schemas.microsoft.com/office/drawing/2014/main" id="{0342C67F-4F18-40E0-96BB-A3F82E035B05}"/>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Oval 78">
                <a:extLst>
                  <a:ext uri="{FF2B5EF4-FFF2-40B4-BE49-F238E27FC236}">
                    <a16:creationId xmlns:a16="http://schemas.microsoft.com/office/drawing/2014/main" id="{FE7543CF-9C54-44F3-8148-5D43434A973A}"/>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a16="http://schemas.microsoft.com/office/drawing/2014/main" id="{F3326748-B5D2-48C7-A06F-366FD77809BB}"/>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75" name="Oval 74">
              <a:extLst>
                <a:ext uri="{FF2B5EF4-FFF2-40B4-BE49-F238E27FC236}">
                  <a16:creationId xmlns:a16="http://schemas.microsoft.com/office/drawing/2014/main" id="{99C71FCA-8524-42DF-AE86-59434718FD52}"/>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1" name="Group 80">
            <a:extLst>
              <a:ext uri="{FF2B5EF4-FFF2-40B4-BE49-F238E27FC236}">
                <a16:creationId xmlns:a16="http://schemas.microsoft.com/office/drawing/2014/main" id="{51603678-D99C-4106-8813-55F9D18C8E82}"/>
              </a:ext>
            </a:extLst>
          </p:cNvPr>
          <p:cNvGrpSpPr/>
          <p:nvPr/>
        </p:nvGrpSpPr>
        <p:grpSpPr>
          <a:xfrm>
            <a:off x="3597077" y="3960110"/>
            <a:ext cx="504889" cy="504889"/>
            <a:chOff x="2669158" y="1259833"/>
            <a:chExt cx="504889" cy="504889"/>
          </a:xfrm>
        </p:grpSpPr>
        <p:grpSp>
          <p:nvGrpSpPr>
            <p:cNvPr id="82" name="Group 81">
              <a:extLst>
                <a:ext uri="{FF2B5EF4-FFF2-40B4-BE49-F238E27FC236}">
                  <a16:creationId xmlns:a16="http://schemas.microsoft.com/office/drawing/2014/main" id="{8792486B-9B27-4D74-BE6D-92792A432770}"/>
                </a:ext>
              </a:extLst>
            </p:cNvPr>
            <p:cNvGrpSpPr/>
            <p:nvPr/>
          </p:nvGrpSpPr>
          <p:grpSpPr>
            <a:xfrm>
              <a:off x="2669158" y="1259833"/>
              <a:ext cx="504889" cy="504889"/>
              <a:chOff x="1945864" y="1397481"/>
              <a:chExt cx="504889" cy="504889"/>
            </a:xfrm>
          </p:grpSpPr>
          <p:sp>
            <p:nvSpPr>
              <p:cNvPr id="84" name="Rectangle: Rounded Corners 83">
                <a:extLst>
                  <a:ext uri="{FF2B5EF4-FFF2-40B4-BE49-F238E27FC236}">
                    <a16:creationId xmlns:a16="http://schemas.microsoft.com/office/drawing/2014/main" id="{7C77E606-EF7D-4937-8FBF-68CEE0C7B290}"/>
                  </a:ext>
                </a:extLst>
              </p:cNvPr>
              <p:cNvSpPr/>
              <p:nvPr/>
            </p:nvSpPr>
            <p:spPr>
              <a:xfrm>
                <a:off x="1945864" y="1397481"/>
                <a:ext cx="504889" cy="504889"/>
              </a:xfrm>
              <a:prstGeom prst="roundRect">
                <a:avLst/>
              </a:prstGeom>
              <a:solidFill>
                <a:schemeClr val="bg2">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Oval 84">
                <a:extLst>
                  <a:ext uri="{FF2B5EF4-FFF2-40B4-BE49-F238E27FC236}">
                    <a16:creationId xmlns:a16="http://schemas.microsoft.com/office/drawing/2014/main" id="{9E61A9F3-4DBF-4590-8588-71AF713F2451}"/>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id="{325961E9-204D-494A-A2DC-74D847E2D5D3}"/>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a16="http://schemas.microsoft.com/office/drawing/2014/main" id="{DFBF8F3D-D14A-407D-8D8C-DA9625E4436E}"/>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Oval 87">
                <a:extLst>
                  <a:ext uri="{FF2B5EF4-FFF2-40B4-BE49-F238E27FC236}">
                    <a16:creationId xmlns:a16="http://schemas.microsoft.com/office/drawing/2014/main" id="{5BF1069B-6E6C-467C-A335-0BE0708240C3}"/>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3" name="Oval 82">
              <a:extLst>
                <a:ext uri="{FF2B5EF4-FFF2-40B4-BE49-F238E27FC236}">
                  <a16:creationId xmlns:a16="http://schemas.microsoft.com/office/drawing/2014/main" id="{A486EB0F-5A1B-452F-BE7B-CB8E33BAAD60}"/>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9" name="Group 88">
            <a:extLst>
              <a:ext uri="{FF2B5EF4-FFF2-40B4-BE49-F238E27FC236}">
                <a16:creationId xmlns:a16="http://schemas.microsoft.com/office/drawing/2014/main" id="{167F0155-2E54-48E0-83D1-6626E47A7309}"/>
              </a:ext>
            </a:extLst>
          </p:cNvPr>
          <p:cNvGrpSpPr/>
          <p:nvPr/>
        </p:nvGrpSpPr>
        <p:grpSpPr>
          <a:xfrm>
            <a:off x="4595355" y="3960111"/>
            <a:ext cx="504889" cy="504889"/>
            <a:chOff x="2669158" y="1259833"/>
            <a:chExt cx="504889" cy="504889"/>
          </a:xfrm>
        </p:grpSpPr>
        <p:grpSp>
          <p:nvGrpSpPr>
            <p:cNvPr id="90" name="Group 89">
              <a:extLst>
                <a:ext uri="{FF2B5EF4-FFF2-40B4-BE49-F238E27FC236}">
                  <a16:creationId xmlns:a16="http://schemas.microsoft.com/office/drawing/2014/main" id="{9453D460-14A9-4451-B68A-F154FEF09B08}"/>
                </a:ext>
              </a:extLst>
            </p:cNvPr>
            <p:cNvGrpSpPr/>
            <p:nvPr/>
          </p:nvGrpSpPr>
          <p:grpSpPr>
            <a:xfrm>
              <a:off x="2669158" y="1259833"/>
              <a:ext cx="504889" cy="504889"/>
              <a:chOff x="1945864" y="1397481"/>
              <a:chExt cx="504889" cy="504889"/>
            </a:xfrm>
          </p:grpSpPr>
          <p:sp>
            <p:nvSpPr>
              <p:cNvPr id="92" name="Rectangle: Rounded Corners 91">
                <a:extLst>
                  <a:ext uri="{FF2B5EF4-FFF2-40B4-BE49-F238E27FC236}">
                    <a16:creationId xmlns:a16="http://schemas.microsoft.com/office/drawing/2014/main" id="{F8B2CD84-AD43-48A7-A136-58A5A4AE75F5}"/>
                  </a:ext>
                </a:extLst>
              </p:cNvPr>
              <p:cNvSpPr/>
              <p:nvPr/>
            </p:nvSpPr>
            <p:spPr>
              <a:xfrm>
                <a:off x="1945864" y="1397481"/>
                <a:ext cx="504889" cy="504889"/>
              </a:xfrm>
              <a:prstGeom prst="round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Oval 92">
                <a:extLst>
                  <a:ext uri="{FF2B5EF4-FFF2-40B4-BE49-F238E27FC236}">
                    <a16:creationId xmlns:a16="http://schemas.microsoft.com/office/drawing/2014/main" id="{B0547EC0-905F-4185-B1C2-470E0566D751}"/>
                  </a:ext>
                </a:extLst>
              </p:cNvPr>
              <p:cNvSpPr/>
              <p:nvPr/>
            </p:nvSpPr>
            <p:spPr>
              <a:xfrm>
                <a:off x="2266174"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Oval 93">
                <a:extLst>
                  <a:ext uri="{FF2B5EF4-FFF2-40B4-BE49-F238E27FC236}">
                    <a16:creationId xmlns:a16="http://schemas.microsoft.com/office/drawing/2014/main" id="{03C78919-85B4-4094-8F9A-C1C5CDBCDED9}"/>
                  </a:ext>
                </a:extLst>
              </p:cNvPr>
              <p:cNvSpPr/>
              <p:nvPr/>
            </p:nvSpPr>
            <p:spPr>
              <a:xfrm>
                <a:off x="1992147" y="1731169"/>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Oval 94">
                <a:extLst>
                  <a:ext uri="{FF2B5EF4-FFF2-40B4-BE49-F238E27FC236}">
                    <a16:creationId xmlns:a16="http://schemas.microsoft.com/office/drawing/2014/main" id="{2CD169DC-2435-4275-A21A-6EBFF424C9AE}"/>
                  </a:ext>
                </a:extLst>
              </p:cNvPr>
              <p:cNvSpPr/>
              <p:nvPr/>
            </p:nvSpPr>
            <p:spPr>
              <a:xfrm>
                <a:off x="1992147" y="1441126"/>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Oval 95">
                <a:extLst>
                  <a:ext uri="{FF2B5EF4-FFF2-40B4-BE49-F238E27FC236}">
                    <a16:creationId xmlns:a16="http://schemas.microsoft.com/office/drawing/2014/main" id="{8455A2C6-B310-4D55-BF7E-EAF55F2A9156}"/>
                  </a:ext>
                </a:extLst>
              </p:cNvPr>
              <p:cNvSpPr/>
              <p:nvPr/>
            </p:nvSpPr>
            <p:spPr>
              <a:xfrm>
                <a:off x="2268888" y="1725027"/>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1" name="Oval 90">
              <a:extLst>
                <a:ext uri="{FF2B5EF4-FFF2-40B4-BE49-F238E27FC236}">
                  <a16:creationId xmlns:a16="http://schemas.microsoft.com/office/drawing/2014/main" id="{38E13133-B696-41B2-A609-1B3BC664F273}"/>
                </a:ext>
              </a:extLst>
            </p:cNvPr>
            <p:cNvSpPr/>
            <p:nvPr/>
          </p:nvSpPr>
          <p:spPr>
            <a:xfrm>
              <a:off x="2853812" y="1456233"/>
              <a:ext cx="128329" cy="128329"/>
            </a:xfrm>
            <a:prstGeom prst="ellipse">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7" name="Group 96">
            <a:extLst>
              <a:ext uri="{FF2B5EF4-FFF2-40B4-BE49-F238E27FC236}">
                <a16:creationId xmlns:a16="http://schemas.microsoft.com/office/drawing/2014/main" id="{842FCBEF-FA7A-4D75-861F-91A6660C2C84}"/>
              </a:ext>
            </a:extLst>
          </p:cNvPr>
          <p:cNvGrpSpPr/>
          <p:nvPr/>
        </p:nvGrpSpPr>
        <p:grpSpPr>
          <a:xfrm>
            <a:off x="6849097" y="3733705"/>
            <a:ext cx="4286250" cy="2105025"/>
            <a:chOff x="3952875" y="2376487"/>
            <a:chExt cx="4286250" cy="2105025"/>
          </a:xfrm>
        </p:grpSpPr>
        <p:grpSp>
          <p:nvGrpSpPr>
            <p:cNvPr id="98" name="Group 97">
              <a:extLst>
                <a:ext uri="{FF2B5EF4-FFF2-40B4-BE49-F238E27FC236}">
                  <a16:creationId xmlns:a16="http://schemas.microsoft.com/office/drawing/2014/main" id="{557FFBF2-2C81-401F-9DFD-58B989F55D5F}"/>
                </a:ext>
              </a:extLst>
            </p:cNvPr>
            <p:cNvGrpSpPr/>
            <p:nvPr/>
          </p:nvGrpSpPr>
          <p:grpSpPr>
            <a:xfrm>
              <a:off x="3952875" y="2376487"/>
              <a:ext cx="4286250" cy="2105025"/>
              <a:chOff x="3952875" y="2376487"/>
              <a:chExt cx="4286250" cy="2105025"/>
            </a:xfrm>
          </p:grpSpPr>
          <p:pic>
            <p:nvPicPr>
              <p:cNvPr id="100" name="Picture 99">
                <a:extLst>
                  <a:ext uri="{FF2B5EF4-FFF2-40B4-BE49-F238E27FC236}">
                    <a16:creationId xmlns:a16="http://schemas.microsoft.com/office/drawing/2014/main" id="{0DD6F419-B2FA-41C2-ABA2-BC4270CCD99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952875" y="2376487"/>
                <a:ext cx="4286250" cy="2105025"/>
              </a:xfrm>
              <a:prstGeom prst="rect">
                <a:avLst/>
              </a:prstGeom>
            </p:spPr>
          </p:pic>
          <p:sp>
            <p:nvSpPr>
              <p:cNvPr id="101" name="Oval 100">
                <a:extLst>
                  <a:ext uri="{FF2B5EF4-FFF2-40B4-BE49-F238E27FC236}">
                    <a16:creationId xmlns:a16="http://schemas.microsoft.com/office/drawing/2014/main" id="{DA2ACCE3-670F-422F-A65C-76E0C444CF8F}"/>
                  </a:ext>
                </a:extLst>
              </p:cNvPr>
              <p:cNvSpPr/>
              <p:nvPr/>
            </p:nvSpPr>
            <p:spPr>
              <a:xfrm>
                <a:off x="4155994" y="2515294"/>
                <a:ext cx="2369121" cy="1010542"/>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9" name="TextBox 98">
              <a:extLst>
                <a:ext uri="{FF2B5EF4-FFF2-40B4-BE49-F238E27FC236}">
                  <a16:creationId xmlns:a16="http://schemas.microsoft.com/office/drawing/2014/main" id="{C7AAC831-2331-4BEB-A689-DAA33A37F2F1}"/>
                </a:ext>
              </a:extLst>
            </p:cNvPr>
            <p:cNvSpPr txBox="1"/>
            <p:nvPr/>
          </p:nvSpPr>
          <p:spPr>
            <a:xfrm>
              <a:off x="4218484" y="2652527"/>
              <a:ext cx="2271599" cy="769441"/>
            </a:xfrm>
            <a:prstGeom prst="rect">
              <a:avLst/>
            </a:prstGeom>
            <a:noFill/>
          </p:spPr>
          <p:txBody>
            <a:bodyPr wrap="square" rtlCol="0">
              <a:spAutoFit/>
            </a:bodyPr>
            <a:lstStyle/>
            <a:p>
              <a:pPr algn="ctr"/>
              <a:r>
                <a:rPr lang="vi-VN" sz="2200" i="1" dirty="0"/>
                <a:t>Năm nhân ba bằng mười lăm.</a:t>
              </a:r>
            </a:p>
          </p:txBody>
        </p:sp>
      </p:grpSp>
      <p:sp>
        <p:nvSpPr>
          <p:cNvPr id="102" name="Rectangle 101">
            <a:extLst>
              <a:ext uri="{FF2B5EF4-FFF2-40B4-BE49-F238E27FC236}">
                <a16:creationId xmlns:a16="http://schemas.microsoft.com/office/drawing/2014/main" id="{36D54F66-0528-463D-87B9-B1E63D073D8C}"/>
              </a:ext>
            </a:extLst>
          </p:cNvPr>
          <p:cNvSpPr/>
          <p:nvPr/>
        </p:nvSpPr>
        <p:spPr>
          <a:xfrm>
            <a:off x="2700579" y="5320932"/>
            <a:ext cx="7008909" cy="1051784"/>
          </a:xfrm>
          <a:prstGeom prst="rect">
            <a:avLst/>
          </a:prstGeom>
          <a:solidFill>
            <a:schemeClr val="bg2">
              <a:lumMod val="20000"/>
              <a:lumOff val="80000"/>
            </a:schemeClr>
          </a:solidFill>
          <a:ln>
            <a:solidFill>
              <a:srgbClr val="FCDFDC"/>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103" name="Group 102">
            <a:extLst>
              <a:ext uri="{FF2B5EF4-FFF2-40B4-BE49-F238E27FC236}">
                <a16:creationId xmlns:a16="http://schemas.microsoft.com/office/drawing/2014/main" id="{945BBD7C-5A8D-4075-B025-B00D41C17020}"/>
              </a:ext>
            </a:extLst>
          </p:cNvPr>
          <p:cNvGrpSpPr/>
          <p:nvPr/>
        </p:nvGrpSpPr>
        <p:grpSpPr>
          <a:xfrm>
            <a:off x="6191799" y="311112"/>
            <a:ext cx="4722055" cy="2334304"/>
            <a:chOff x="6191799" y="485284"/>
            <a:chExt cx="4722055" cy="2334304"/>
          </a:xfrm>
        </p:grpSpPr>
        <p:grpSp>
          <p:nvGrpSpPr>
            <p:cNvPr id="104" name="Group 103">
              <a:extLst>
                <a:ext uri="{FF2B5EF4-FFF2-40B4-BE49-F238E27FC236}">
                  <a16:creationId xmlns:a16="http://schemas.microsoft.com/office/drawing/2014/main" id="{C21FD19B-0D40-4BDC-A22C-671648598923}"/>
                </a:ext>
              </a:extLst>
            </p:cNvPr>
            <p:cNvGrpSpPr/>
            <p:nvPr/>
          </p:nvGrpSpPr>
          <p:grpSpPr>
            <a:xfrm>
              <a:off x="6191799" y="485284"/>
              <a:ext cx="4722055" cy="2334304"/>
              <a:chOff x="3595687" y="2219325"/>
              <a:chExt cx="5000625" cy="2419350"/>
            </a:xfrm>
          </p:grpSpPr>
          <p:pic>
            <p:nvPicPr>
              <p:cNvPr id="106" name="Picture 105">
                <a:extLst>
                  <a:ext uri="{FF2B5EF4-FFF2-40B4-BE49-F238E27FC236}">
                    <a16:creationId xmlns:a16="http://schemas.microsoft.com/office/drawing/2014/main" id="{6CC60D89-6049-4AD3-8E81-1B0FC5A3DC2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595687" y="2219325"/>
                <a:ext cx="5000625" cy="2419350"/>
              </a:xfrm>
              <a:prstGeom prst="rect">
                <a:avLst/>
              </a:prstGeom>
            </p:spPr>
          </p:pic>
          <p:sp>
            <p:nvSpPr>
              <p:cNvPr id="107" name="Oval 106">
                <a:extLst>
                  <a:ext uri="{FF2B5EF4-FFF2-40B4-BE49-F238E27FC236}">
                    <a16:creationId xmlns:a16="http://schemas.microsoft.com/office/drawing/2014/main" id="{8606DC51-9026-4CCA-8717-35564131DC76}"/>
                  </a:ext>
                </a:extLst>
              </p:cNvPr>
              <p:cNvSpPr/>
              <p:nvPr/>
            </p:nvSpPr>
            <p:spPr>
              <a:xfrm>
                <a:off x="3745993" y="2335665"/>
                <a:ext cx="3512936" cy="1520047"/>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5" name="TextBox 104">
              <a:extLst>
                <a:ext uri="{FF2B5EF4-FFF2-40B4-BE49-F238E27FC236}">
                  <a16:creationId xmlns:a16="http://schemas.microsoft.com/office/drawing/2014/main" id="{4521B9B6-2A1E-4828-9564-5536E7CAF802}"/>
                </a:ext>
              </a:extLst>
            </p:cNvPr>
            <p:cNvSpPr txBox="1"/>
            <p:nvPr/>
          </p:nvSpPr>
          <p:spPr>
            <a:xfrm>
              <a:off x="6464521" y="813644"/>
              <a:ext cx="3071001" cy="1107996"/>
            </a:xfrm>
            <a:prstGeom prst="rect">
              <a:avLst/>
            </a:prstGeom>
            <a:noFill/>
          </p:spPr>
          <p:txBody>
            <a:bodyPr wrap="square" rtlCol="0">
              <a:spAutoFit/>
            </a:bodyPr>
            <a:lstStyle/>
            <a:p>
              <a:pPr algn="ctr"/>
              <a:r>
                <a:rPr lang="vi-VN" sz="2200" i="1" dirty="0"/>
                <a:t>Năm được lấy một lần là năm, ta có năm nhân một bằng năm. </a:t>
              </a:r>
            </a:p>
          </p:txBody>
        </p:sp>
      </p:grp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C48730A2-0342-40CB-9552-720607BFE291}"/>
                  </a:ext>
                </a:extLst>
              </p:cNvPr>
              <p:cNvSpPr txBox="1"/>
              <p:nvPr/>
            </p:nvSpPr>
            <p:spPr>
              <a:xfrm>
                <a:off x="2765427" y="5296506"/>
                <a:ext cx="7010252" cy="95866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vi-VN" sz="2000" dirty="0">
                    <a:solidFill>
                      <a:srgbClr val="C00000"/>
                    </a:solidFill>
                  </a:rPr>
                  <a:t>5 </a:t>
                </a:r>
                <a14:m>
                  <m:oMath xmlns:m="http://schemas.openxmlformats.org/officeDocument/2006/math">
                    <m:r>
                      <a:rPr lang="vi-VN" sz="2000" i="1" smtClean="0">
                        <a:solidFill>
                          <a:srgbClr val="C00000"/>
                        </a:solidFill>
                        <a:latin typeface="Cambria Math" panose="02040503050406030204" pitchFamily="18" charset="0"/>
                        <a:ea typeface="Cambria Math" panose="02040503050406030204" pitchFamily="18" charset="0"/>
                      </a:rPr>
                      <m:t>×</m:t>
                    </m:r>
                  </m:oMath>
                </a14:m>
                <a:r>
                  <a:rPr lang="vi-VN" sz="2000" dirty="0">
                    <a:solidFill>
                      <a:srgbClr val="C00000"/>
                    </a:solidFill>
                  </a:rPr>
                  <a:t> 2 = 10; 5 </a:t>
                </a:r>
                <a14:m>
                  <m:oMath xmlns:m="http://schemas.openxmlformats.org/officeDocument/2006/math">
                    <m:r>
                      <a:rPr lang="vi-VN" sz="2000" i="1">
                        <a:solidFill>
                          <a:srgbClr val="C00000"/>
                        </a:solidFill>
                        <a:latin typeface="Cambria Math" panose="02040503050406030204" pitchFamily="18" charset="0"/>
                        <a:ea typeface="Cambria Math" panose="02040503050406030204" pitchFamily="18" charset="0"/>
                      </a:rPr>
                      <m:t>×</m:t>
                    </m:r>
                  </m:oMath>
                </a14:m>
                <a:r>
                  <a:rPr lang="vi-VN" sz="2000" dirty="0">
                    <a:solidFill>
                      <a:srgbClr val="C00000"/>
                    </a:solidFill>
                  </a:rPr>
                  <a:t> 3 = 15.</a:t>
                </a:r>
              </a:p>
              <a:p>
                <a:pPr marL="285750" indent="-285750">
                  <a:lnSpc>
                    <a:spcPct val="150000"/>
                  </a:lnSpc>
                  <a:buFont typeface="Arial" panose="020B0604020202020204" pitchFamily="34" charset="0"/>
                  <a:buChar char="•"/>
                </a:pPr>
                <a:r>
                  <a:rPr lang="vi-VN" sz="2000" dirty="0">
                    <a:solidFill>
                      <a:srgbClr val="C00000"/>
                    </a:solidFill>
                  </a:rPr>
                  <a:t>Thêm 5 vào kết quả của 5 </a:t>
                </a:r>
                <a14:m>
                  <m:oMath xmlns:m="http://schemas.openxmlformats.org/officeDocument/2006/math">
                    <m:r>
                      <a:rPr lang="vi-VN" sz="2000" i="1">
                        <a:solidFill>
                          <a:srgbClr val="C00000"/>
                        </a:solidFill>
                        <a:latin typeface="Cambria Math" panose="02040503050406030204" pitchFamily="18" charset="0"/>
                        <a:ea typeface="Cambria Math" panose="02040503050406030204" pitchFamily="18" charset="0"/>
                      </a:rPr>
                      <m:t>×</m:t>
                    </m:r>
                  </m:oMath>
                </a14:m>
                <a:r>
                  <a:rPr lang="vi-VN" sz="2000" dirty="0">
                    <a:solidFill>
                      <a:srgbClr val="C00000"/>
                    </a:solidFill>
                  </a:rPr>
                  <a:t> 2 ta được kết quả của 5 </a:t>
                </a:r>
                <a14:m>
                  <m:oMath xmlns:m="http://schemas.openxmlformats.org/officeDocument/2006/math">
                    <m:r>
                      <a:rPr lang="vi-VN" sz="2000" i="1">
                        <a:solidFill>
                          <a:srgbClr val="C00000"/>
                        </a:solidFill>
                        <a:latin typeface="Cambria Math" panose="02040503050406030204" pitchFamily="18" charset="0"/>
                        <a:ea typeface="Cambria Math" panose="02040503050406030204" pitchFamily="18" charset="0"/>
                      </a:rPr>
                      <m:t>×</m:t>
                    </m:r>
                  </m:oMath>
                </a14:m>
                <a:r>
                  <a:rPr lang="vi-VN" sz="2000" dirty="0">
                    <a:solidFill>
                      <a:srgbClr val="C00000"/>
                    </a:solidFill>
                  </a:rPr>
                  <a:t> 3.</a:t>
                </a:r>
              </a:p>
            </p:txBody>
          </p:sp>
        </mc:Choice>
        <mc:Fallback xmlns="">
          <p:sp>
            <p:nvSpPr>
              <p:cNvPr id="108" name="TextBox 107">
                <a:extLst>
                  <a:ext uri="{FF2B5EF4-FFF2-40B4-BE49-F238E27FC236}">
                    <a16:creationId xmlns:a16="http://schemas.microsoft.com/office/drawing/2014/main" id="{C48730A2-0342-40CB-9552-720607BFE291}"/>
                  </a:ext>
                </a:extLst>
              </p:cNvPr>
              <p:cNvSpPr txBox="1">
                <a:spLocks noRot="1" noChangeAspect="1" noMove="1" noResize="1" noEditPoints="1" noAdjustHandles="1" noChangeArrowheads="1" noChangeShapeType="1" noTextEdit="1"/>
              </p:cNvSpPr>
              <p:nvPr/>
            </p:nvSpPr>
            <p:spPr>
              <a:xfrm>
                <a:off x="2765427" y="5296506"/>
                <a:ext cx="7010252" cy="958660"/>
              </a:xfrm>
              <a:prstGeom prst="rect">
                <a:avLst/>
              </a:prstGeom>
              <a:blipFill>
                <a:blip r:embed="rId8"/>
                <a:stretch>
                  <a:fillRect l="-783" b="-10828"/>
                </a:stretch>
              </a:blipFill>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D83DFF74-57C4-4341-B834-0C18D4F8D615}"/>
              </a:ext>
            </a:extLst>
          </p:cNvPr>
          <p:cNvGrpSpPr/>
          <p:nvPr/>
        </p:nvGrpSpPr>
        <p:grpSpPr>
          <a:xfrm>
            <a:off x="6528133" y="2277254"/>
            <a:ext cx="4400550" cy="1704975"/>
            <a:chOff x="6513304" y="2443994"/>
            <a:chExt cx="4400550" cy="1704975"/>
          </a:xfrm>
        </p:grpSpPr>
        <p:grpSp>
          <p:nvGrpSpPr>
            <p:cNvPr id="110" name="Group 109">
              <a:extLst>
                <a:ext uri="{FF2B5EF4-FFF2-40B4-BE49-F238E27FC236}">
                  <a16:creationId xmlns:a16="http://schemas.microsoft.com/office/drawing/2014/main" id="{36763735-CCBD-4D72-9B43-12D6BC6B692E}"/>
                </a:ext>
              </a:extLst>
            </p:cNvPr>
            <p:cNvGrpSpPr/>
            <p:nvPr/>
          </p:nvGrpSpPr>
          <p:grpSpPr>
            <a:xfrm>
              <a:off x="6513304" y="2443994"/>
              <a:ext cx="4400550" cy="1704975"/>
              <a:chOff x="3895725" y="2576512"/>
              <a:chExt cx="4400550" cy="1704975"/>
            </a:xfrm>
          </p:grpSpPr>
          <p:pic>
            <p:nvPicPr>
              <p:cNvPr id="112" name="Picture 111">
                <a:extLst>
                  <a:ext uri="{FF2B5EF4-FFF2-40B4-BE49-F238E27FC236}">
                    <a16:creationId xmlns:a16="http://schemas.microsoft.com/office/drawing/2014/main" id="{1B0F465F-6DA8-411C-998C-3B1B8A5A80F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895725" y="2576512"/>
                <a:ext cx="4400550" cy="1704975"/>
              </a:xfrm>
              <a:prstGeom prst="rect">
                <a:avLst/>
              </a:prstGeom>
            </p:spPr>
          </p:pic>
          <p:sp>
            <p:nvSpPr>
              <p:cNvPr id="113" name="Oval 112">
                <a:extLst>
                  <a:ext uri="{FF2B5EF4-FFF2-40B4-BE49-F238E27FC236}">
                    <a16:creationId xmlns:a16="http://schemas.microsoft.com/office/drawing/2014/main" id="{D65642E4-5F86-45B1-AFD4-AC27FE91F96C}"/>
                  </a:ext>
                </a:extLst>
              </p:cNvPr>
              <p:cNvSpPr/>
              <p:nvPr/>
            </p:nvSpPr>
            <p:spPr>
              <a:xfrm>
                <a:off x="4168839" y="2795710"/>
                <a:ext cx="2369121" cy="975489"/>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1" name="TextBox 110">
              <a:extLst>
                <a:ext uri="{FF2B5EF4-FFF2-40B4-BE49-F238E27FC236}">
                  <a16:creationId xmlns:a16="http://schemas.microsoft.com/office/drawing/2014/main" id="{E9C80B5C-9ED3-4F27-8E29-789BA7398C4F}"/>
                </a:ext>
              </a:extLst>
            </p:cNvPr>
            <p:cNvSpPr txBox="1"/>
            <p:nvPr/>
          </p:nvSpPr>
          <p:spPr>
            <a:xfrm>
              <a:off x="6935423" y="2796377"/>
              <a:ext cx="2113858" cy="769441"/>
            </a:xfrm>
            <a:prstGeom prst="rect">
              <a:avLst/>
            </a:prstGeom>
            <a:noFill/>
          </p:spPr>
          <p:txBody>
            <a:bodyPr wrap="square" rtlCol="0">
              <a:spAutoFit/>
            </a:bodyPr>
            <a:lstStyle/>
            <a:p>
              <a:pPr algn="ctr"/>
              <a:r>
                <a:rPr lang="vi-VN" sz="2200" i="1" dirty="0"/>
                <a:t>Năm nhân hai bằng mười.</a:t>
              </a:r>
            </a:p>
          </p:txBody>
        </p:sp>
      </p:grpSp>
    </p:spTree>
    <p:extLst>
      <p:ext uri="{BB962C8B-B14F-4D97-AF65-F5344CB8AC3E}">
        <p14:creationId xmlns:p14="http://schemas.microsoft.com/office/powerpoint/2010/main" val="70025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fade">
                                      <p:cBhvr>
                                        <p:cTn id="57" dur="1000"/>
                                        <p:tgtEl>
                                          <p:spTgt spid="109"/>
                                        </p:tgtEl>
                                      </p:cBhvr>
                                    </p:animEffect>
                                    <p:anim calcmode="lin" valueType="num">
                                      <p:cBhvr>
                                        <p:cTn id="58" dur="1000" fill="hold"/>
                                        <p:tgtEl>
                                          <p:spTgt spid="109"/>
                                        </p:tgtEl>
                                        <p:attrNameLst>
                                          <p:attrName>ppt_x</p:attrName>
                                        </p:attrNameLst>
                                      </p:cBhvr>
                                      <p:tavLst>
                                        <p:tav tm="0">
                                          <p:val>
                                            <p:strVal val="#ppt_x"/>
                                          </p:val>
                                        </p:tav>
                                        <p:tav tm="100000">
                                          <p:val>
                                            <p:strVal val="#ppt_x"/>
                                          </p:val>
                                        </p:tav>
                                      </p:tavLst>
                                    </p:anim>
                                    <p:anim calcmode="lin" valueType="num">
                                      <p:cBhvr>
                                        <p:cTn id="5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childTnLst>
                                </p:cTn>
                              </p:par>
                              <p:par>
                                <p:cTn id="70" presetID="10" presetClass="entr" presetSubtype="0" fill="hold"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500"/>
                                        <p:tgtEl>
                                          <p:spTgt spid="81"/>
                                        </p:tgtEl>
                                      </p:cBhvr>
                                    </p:animEffect>
                                  </p:childTnLst>
                                </p:cTn>
                              </p:par>
                              <p:par>
                                <p:cTn id="73" presetID="10" presetClass="entr" presetSubtype="0" fill="hold" nodeType="with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fade">
                                      <p:cBhvr>
                                        <p:cTn id="90" dur="1000"/>
                                        <p:tgtEl>
                                          <p:spTgt spid="97"/>
                                        </p:tgtEl>
                                      </p:cBhvr>
                                    </p:animEffect>
                                    <p:anim calcmode="lin" valueType="num">
                                      <p:cBhvr>
                                        <p:cTn id="91" dur="1000" fill="hold"/>
                                        <p:tgtEl>
                                          <p:spTgt spid="97"/>
                                        </p:tgtEl>
                                        <p:attrNameLst>
                                          <p:attrName>ppt_x</p:attrName>
                                        </p:attrNameLst>
                                      </p:cBhvr>
                                      <p:tavLst>
                                        <p:tav tm="0">
                                          <p:val>
                                            <p:strVal val="#ppt_x"/>
                                          </p:val>
                                        </p:tav>
                                        <p:tav tm="100000">
                                          <p:val>
                                            <p:strVal val="#ppt_x"/>
                                          </p:val>
                                        </p:tav>
                                      </p:tavLst>
                                    </p:anim>
                                    <p:anim calcmode="lin" valueType="num">
                                      <p:cBhvr>
                                        <p:cTn id="92"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barn(inVertical)">
                                      <p:cBhvr>
                                        <p:cTn id="102" dur="500"/>
                                        <p:tgtEl>
                                          <p:spTgt spid="10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8">
                                            <p:txEl>
                                              <p:pRg st="0" end="0"/>
                                            </p:txEl>
                                          </p:spTgt>
                                        </p:tgtEl>
                                        <p:attrNameLst>
                                          <p:attrName>style.visibility</p:attrName>
                                        </p:attrNameLst>
                                      </p:cBhvr>
                                      <p:to>
                                        <p:strVal val="visible"/>
                                      </p:to>
                                    </p:set>
                                    <p:animEffect transition="in" filter="wipe(left)">
                                      <p:cBhvr>
                                        <p:cTn id="107" dur="500"/>
                                        <p:tgtEl>
                                          <p:spTgt spid="108">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08">
                                            <p:txEl>
                                              <p:pRg st="1" end="1"/>
                                            </p:txEl>
                                          </p:spTgt>
                                        </p:tgtEl>
                                        <p:attrNameLst>
                                          <p:attrName>style.visibility</p:attrName>
                                        </p:attrNameLst>
                                      </p:cBhvr>
                                      <p:to>
                                        <p:strVal val="visible"/>
                                      </p:to>
                                    </p:set>
                                    <p:animEffect transition="in" filter="wipe(left)">
                                      <p:cBhvr>
                                        <p:cTn id="112" dur="500"/>
                                        <p:tgtEl>
                                          <p:spTgt spid="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1" grpId="0" animBg="1"/>
      <p:bldP spid="22" grpId="0" animBg="1"/>
      <p:bldP spid="23" grpId="0" animBg="1"/>
      <p:bldP spid="24" grpId="0"/>
      <p:bldP spid="25" grpId="0"/>
      <p:bldP spid="26" grpId="0"/>
      <p:bldP spid="27" grpId="0"/>
      <p:bldP spid="28" grpId="0"/>
      <p:bldP spid="29" grpId="0"/>
      <p:bldP spid="102" grpId="0" animBg="1"/>
      <p:bldP spid="10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BCB6E9E-1F5A-4263-996B-9876AA8EEAA7}"/>
              </a:ext>
            </a:extLst>
          </p:cNvPr>
          <p:cNvSpPr txBox="1"/>
          <p:nvPr/>
        </p:nvSpPr>
        <p:spPr>
          <a:xfrm>
            <a:off x="693650" y="437668"/>
            <a:ext cx="4567276" cy="523220"/>
          </a:xfrm>
          <a:prstGeom prst="rect">
            <a:avLst/>
          </a:prstGeom>
          <a:noFill/>
        </p:spPr>
        <p:txBody>
          <a:bodyPr wrap="none" rtlCol="0">
            <a:spAutoFit/>
          </a:bodyPr>
          <a:lstStyle/>
          <a:p>
            <a:r>
              <a:rPr lang="vi-VN" sz="2800" dirty="0"/>
              <a:t>b) Hoàn thành bảng nhân 5</a:t>
            </a:r>
          </a:p>
        </p:txBody>
      </p:sp>
      <mc:AlternateContent xmlns:mc="http://schemas.openxmlformats.org/markup-compatibility/2006" xmlns:a14="http://schemas.microsoft.com/office/drawing/2010/main">
        <mc:Choice Requires="a14">
          <p:graphicFrame>
            <p:nvGraphicFramePr>
              <p:cNvPr id="21" name="Table 8">
                <a:extLst>
                  <a:ext uri="{FF2B5EF4-FFF2-40B4-BE49-F238E27FC236}">
                    <a16:creationId xmlns:a16="http://schemas.microsoft.com/office/drawing/2014/main" id="{DEE581F9-7A02-4B4A-BAB5-3C58987D98E8}"/>
                  </a:ext>
                </a:extLst>
              </p:cNvPr>
              <p:cNvGraphicFramePr>
                <a:graphicFrameLocks noGrp="1"/>
              </p:cNvGraphicFramePr>
              <p:nvPr>
                <p:extLst>
                  <p:ext uri="{D42A27DB-BD31-4B8C-83A1-F6EECF244321}">
                    <p14:modId xmlns:p14="http://schemas.microsoft.com/office/powerpoint/2010/main" val="1341860146"/>
                  </p:ext>
                </p:extLst>
              </p:nvPr>
            </p:nvGraphicFramePr>
            <p:xfrm>
              <a:off x="7099965" y="288618"/>
              <a:ext cx="2951124" cy="6066662"/>
            </p:xfrm>
            <a:graphic>
              <a:graphicData uri="http://schemas.openxmlformats.org/drawingml/2006/table">
                <a:tbl>
                  <a:tblPr firstRow="1" bandRow="1">
                    <a:tableStyleId>{2D5ABB26-0587-4C30-8999-92F81FD0307C}</a:tableStyleId>
                  </a:tblPr>
                  <a:tblGrid>
                    <a:gridCol w="2951124">
                      <a:extLst>
                        <a:ext uri="{9D8B030D-6E8A-4147-A177-3AD203B41FA5}">
                          <a16:colId xmlns:a16="http://schemas.microsoft.com/office/drawing/2014/main" val="1880012416"/>
                        </a:ext>
                      </a:extLst>
                    </a:gridCol>
                  </a:tblGrid>
                  <a:tr h="473602">
                    <a:tc>
                      <a:txBody>
                        <a:bodyPr/>
                        <a:lstStyle/>
                        <a:p>
                          <a:pPr algn="ctr"/>
                          <a:r>
                            <a:rPr lang="vi-VN" sz="2400" dirty="0"/>
                            <a:t>Bảng nhân 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96944070"/>
                      </a:ext>
                    </a:extLst>
                  </a:tr>
                  <a:tr h="559306">
                    <a:tc>
                      <a:txBody>
                        <a:bodyPr/>
                        <a:lstStyle/>
                        <a:p>
                          <a:pPr algn="l"/>
                          <a:r>
                            <a:rPr lang="vi-VN" sz="2800" dirty="0"/>
                            <a:t>    5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5</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15</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25</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30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35</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40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45</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5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50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Choice>
        <mc:Fallback xmlns="">
          <p:graphicFrame>
            <p:nvGraphicFramePr>
              <p:cNvPr id="21" name="Table 8">
                <a:extLst>
                  <a:ext uri="{FF2B5EF4-FFF2-40B4-BE49-F238E27FC236}">
                    <a16:creationId xmlns:a16="http://schemas.microsoft.com/office/drawing/2014/main" id="{DEE581F9-7A02-4B4A-BAB5-3C58987D98E8}"/>
                  </a:ext>
                </a:extLst>
              </p:cNvPr>
              <p:cNvGraphicFramePr>
                <a:graphicFrameLocks noGrp="1"/>
              </p:cNvGraphicFramePr>
              <p:nvPr>
                <p:extLst>
                  <p:ext uri="{D42A27DB-BD31-4B8C-83A1-F6EECF244321}">
                    <p14:modId xmlns:p14="http://schemas.microsoft.com/office/powerpoint/2010/main" val="1341860146"/>
                  </p:ext>
                </p:extLst>
              </p:nvPr>
            </p:nvGraphicFramePr>
            <p:xfrm>
              <a:off x="7099965" y="288618"/>
              <a:ext cx="2951124" cy="6066662"/>
            </p:xfrm>
            <a:graphic>
              <a:graphicData uri="http://schemas.openxmlformats.org/drawingml/2006/table">
                <a:tbl>
                  <a:tblPr firstRow="1" bandRow="1">
                    <a:tableStyleId>{2D5ABB26-0587-4C30-8999-92F81FD0307C}</a:tableStyleId>
                  </a:tblPr>
                  <a:tblGrid>
                    <a:gridCol w="2951124">
                      <a:extLst>
                        <a:ext uri="{9D8B030D-6E8A-4147-A177-3AD203B41FA5}">
                          <a16:colId xmlns:a16="http://schemas.microsoft.com/office/drawing/2014/main" val="1880012416"/>
                        </a:ext>
                      </a:extLst>
                    </a:gridCol>
                  </a:tblGrid>
                  <a:tr h="473602">
                    <a:tc>
                      <a:txBody>
                        <a:bodyPr/>
                        <a:lstStyle/>
                        <a:p>
                          <a:pPr algn="ctr"/>
                          <a:r>
                            <a:rPr lang="vi-VN" sz="2400" dirty="0"/>
                            <a:t>Bảng nhân 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96944070"/>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90217" r="-1031" b="-923913"/>
                          </a:stretch>
                        </a:blipFill>
                      </a:tcPr>
                    </a:tc>
                    <a:extLst>
                      <a:ext uri="{0D108BD9-81ED-4DB2-BD59-A6C34878D82A}">
                        <a16:rowId xmlns:a16="http://schemas.microsoft.com/office/drawing/2014/main" val="2349865375"/>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192308" r="-1031" b="-834066"/>
                          </a:stretch>
                        </a:blipFill>
                      </a:tcPr>
                    </a:tc>
                    <a:extLst>
                      <a:ext uri="{0D108BD9-81ED-4DB2-BD59-A6C34878D82A}">
                        <a16:rowId xmlns:a16="http://schemas.microsoft.com/office/drawing/2014/main" val="2315485868"/>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289130" r="-1031" b="-725000"/>
                          </a:stretch>
                        </a:blipFill>
                      </a:tcPr>
                    </a:tc>
                    <a:extLst>
                      <a:ext uri="{0D108BD9-81ED-4DB2-BD59-A6C34878D82A}">
                        <a16:rowId xmlns:a16="http://schemas.microsoft.com/office/drawing/2014/main" val="3656584764"/>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389130" r="-1031" b="-625000"/>
                          </a:stretch>
                        </a:blipFill>
                      </a:tcPr>
                    </a:tc>
                    <a:extLst>
                      <a:ext uri="{0D108BD9-81ED-4DB2-BD59-A6C34878D82A}">
                        <a16:rowId xmlns:a16="http://schemas.microsoft.com/office/drawing/2014/main" val="1396525265"/>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489130" r="-1031" b="-525000"/>
                          </a:stretch>
                        </a:blipFill>
                      </a:tcPr>
                    </a:tc>
                    <a:extLst>
                      <a:ext uri="{0D108BD9-81ED-4DB2-BD59-A6C34878D82A}">
                        <a16:rowId xmlns:a16="http://schemas.microsoft.com/office/drawing/2014/main" val="705084290"/>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589130" r="-1031" b="-425000"/>
                          </a:stretch>
                        </a:blipFill>
                      </a:tcPr>
                    </a:tc>
                    <a:extLst>
                      <a:ext uri="{0D108BD9-81ED-4DB2-BD59-A6C34878D82A}">
                        <a16:rowId xmlns:a16="http://schemas.microsoft.com/office/drawing/2014/main" val="1728410800"/>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689130" r="-1031" b="-325000"/>
                          </a:stretch>
                        </a:blipFill>
                      </a:tcPr>
                    </a:tc>
                    <a:extLst>
                      <a:ext uri="{0D108BD9-81ED-4DB2-BD59-A6C34878D82A}">
                        <a16:rowId xmlns:a16="http://schemas.microsoft.com/office/drawing/2014/main" val="2098177519"/>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797802" r="-1031" b="-228571"/>
                          </a:stretch>
                        </a:blipFill>
                      </a:tcPr>
                    </a:tc>
                    <a:extLst>
                      <a:ext uri="{0D108BD9-81ED-4DB2-BD59-A6C34878D82A}">
                        <a16:rowId xmlns:a16="http://schemas.microsoft.com/office/drawing/2014/main" val="3141001392"/>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888043" r="-1031" b="-126087"/>
                          </a:stretch>
                        </a:blipFill>
                      </a:tcPr>
                    </a:tc>
                    <a:extLst>
                      <a:ext uri="{0D108BD9-81ED-4DB2-BD59-A6C34878D82A}">
                        <a16:rowId xmlns:a16="http://schemas.microsoft.com/office/drawing/2014/main" val="610955094"/>
                      </a:ext>
                    </a:extLst>
                  </a:tr>
                  <a:tr h="559306">
                    <a:tc>
                      <a:txBody>
                        <a:bodyPr/>
                        <a:lstStyle/>
                        <a:p>
                          <a:endParaRPr lang="en-US"/>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3"/>
                          <a:stretch>
                            <a:fillRect l="-412" t="-988043" r="-1031" b="-26087"/>
                          </a:stretch>
                        </a:blipFill>
                      </a:tcPr>
                    </a:tc>
                    <a:extLst>
                      <a:ext uri="{0D108BD9-81ED-4DB2-BD59-A6C34878D82A}">
                        <a16:rowId xmlns:a16="http://schemas.microsoft.com/office/drawing/2014/main" val="312227283"/>
                      </a:ext>
                    </a:extLst>
                  </a:tr>
                </a:tbl>
              </a:graphicData>
            </a:graphic>
          </p:graphicFrame>
        </mc:Fallback>
      </mc:AlternateContent>
      <p:sp>
        <p:nvSpPr>
          <p:cNvPr id="22" name="Rectangle: Rounded Corners 21">
            <a:extLst>
              <a:ext uri="{FF2B5EF4-FFF2-40B4-BE49-F238E27FC236}">
                <a16:creationId xmlns:a16="http://schemas.microsoft.com/office/drawing/2014/main" id="{CABC16C0-8C0E-4A60-B06A-806901BDDDF4}"/>
              </a:ext>
            </a:extLst>
          </p:cNvPr>
          <p:cNvSpPr/>
          <p:nvPr/>
        </p:nvSpPr>
        <p:spPr>
          <a:xfrm>
            <a:off x="9237740" y="249075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3" name="Rectangle: Rounded Corners 22">
            <a:extLst>
              <a:ext uri="{FF2B5EF4-FFF2-40B4-BE49-F238E27FC236}">
                <a16:creationId xmlns:a16="http://schemas.microsoft.com/office/drawing/2014/main" id="{E02DB586-580A-4046-B9DE-B4CD7D13802C}"/>
              </a:ext>
            </a:extLst>
          </p:cNvPr>
          <p:cNvSpPr/>
          <p:nvPr/>
        </p:nvSpPr>
        <p:spPr>
          <a:xfrm>
            <a:off x="9237740" y="307651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a16="http://schemas.microsoft.com/office/drawing/2014/main" id="{84055044-B132-4450-B6BE-3DF2FDF6FB6E}"/>
              </a:ext>
            </a:extLst>
          </p:cNvPr>
          <p:cNvSpPr/>
          <p:nvPr/>
        </p:nvSpPr>
        <p:spPr>
          <a:xfrm>
            <a:off x="9237740" y="3618568"/>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5" name="Rectangle: Rounded Corners 24">
            <a:extLst>
              <a:ext uri="{FF2B5EF4-FFF2-40B4-BE49-F238E27FC236}">
                <a16:creationId xmlns:a16="http://schemas.microsoft.com/office/drawing/2014/main" id="{90A06DFB-503F-453E-9C24-426F9078ECB5}"/>
              </a:ext>
            </a:extLst>
          </p:cNvPr>
          <p:cNvSpPr/>
          <p:nvPr/>
        </p:nvSpPr>
        <p:spPr>
          <a:xfrm>
            <a:off x="9237740" y="4197081"/>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a16="http://schemas.microsoft.com/office/drawing/2014/main" id="{C0688D13-B02A-4A88-81A9-96D0A5488218}"/>
              </a:ext>
            </a:extLst>
          </p:cNvPr>
          <p:cNvSpPr/>
          <p:nvPr/>
        </p:nvSpPr>
        <p:spPr>
          <a:xfrm>
            <a:off x="9237740" y="4753541"/>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7" name="Rectangle: Rounded Corners 26">
            <a:extLst>
              <a:ext uri="{FF2B5EF4-FFF2-40B4-BE49-F238E27FC236}">
                <a16:creationId xmlns:a16="http://schemas.microsoft.com/office/drawing/2014/main" id="{A3AC8997-B7AB-4FB3-A31E-9A5E8B977C29}"/>
              </a:ext>
            </a:extLst>
          </p:cNvPr>
          <p:cNvSpPr/>
          <p:nvPr/>
        </p:nvSpPr>
        <p:spPr>
          <a:xfrm>
            <a:off x="9237740" y="5310001"/>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nvGrpSpPr>
          <p:cNvPr id="28" name="Group 27">
            <a:extLst>
              <a:ext uri="{FF2B5EF4-FFF2-40B4-BE49-F238E27FC236}">
                <a16:creationId xmlns:a16="http://schemas.microsoft.com/office/drawing/2014/main" id="{230F6523-4369-4CAE-9B29-F07ED2816A99}"/>
              </a:ext>
            </a:extLst>
          </p:cNvPr>
          <p:cNvGrpSpPr/>
          <p:nvPr/>
        </p:nvGrpSpPr>
        <p:grpSpPr>
          <a:xfrm>
            <a:off x="567997" y="1707541"/>
            <a:ext cx="5159375" cy="4280056"/>
            <a:chOff x="561975" y="1873675"/>
            <a:chExt cx="5159375" cy="4280056"/>
          </a:xfrm>
        </p:grpSpPr>
        <p:pic>
          <p:nvPicPr>
            <p:cNvPr id="29" name="Picture 28">
              <a:extLst>
                <a:ext uri="{FF2B5EF4-FFF2-40B4-BE49-F238E27FC236}">
                  <a16:creationId xmlns:a16="http://schemas.microsoft.com/office/drawing/2014/main" id="{7AE2CA70-A148-4C71-A3D3-B85A61BE2FA1}"/>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flipH="1">
              <a:off x="561975" y="1873675"/>
              <a:ext cx="5159375" cy="4280056"/>
            </a:xfrm>
            <a:prstGeom prst="rect">
              <a:avLst/>
            </a:prstGeom>
          </p:spPr>
        </p:pic>
        <p:sp>
          <p:nvSpPr>
            <p:cNvPr id="30" name="TextBox 29">
              <a:extLst>
                <a:ext uri="{FF2B5EF4-FFF2-40B4-BE49-F238E27FC236}">
                  <a16:creationId xmlns:a16="http://schemas.microsoft.com/office/drawing/2014/main" id="{D5D75859-3484-4031-9ABD-C1AD626C0122}"/>
                </a:ext>
              </a:extLst>
            </p:cNvPr>
            <p:cNvSpPr txBox="1"/>
            <p:nvPr/>
          </p:nvSpPr>
          <p:spPr>
            <a:xfrm>
              <a:off x="3230934" y="2272170"/>
              <a:ext cx="2347657" cy="769441"/>
            </a:xfrm>
            <a:prstGeom prst="rect">
              <a:avLst/>
            </a:prstGeom>
            <a:noFill/>
          </p:spPr>
          <p:txBody>
            <a:bodyPr wrap="square" rtlCol="0">
              <a:spAutoFit/>
            </a:bodyPr>
            <a:lstStyle/>
            <a:p>
              <a:pPr algn="ctr"/>
              <a:r>
                <a:rPr lang="vi-VN" sz="2200" i="1"/>
                <a:t>Năm </a:t>
              </a:r>
              <a:r>
                <a:rPr lang="vi-VN" sz="2200" i="1" dirty="0"/>
                <a:t>nhân mười </a:t>
              </a:r>
              <a:r>
                <a:rPr lang="vi-VN" sz="2200" i="1"/>
                <a:t>bằng năm </a:t>
              </a:r>
              <a:r>
                <a:rPr lang="vi-VN" sz="2200" i="1" dirty="0"/>
                <a:t>mươi.</a:t>
              </a:r>
            </a:p>
          </p:txBody>
        </p:sp>
      </p:grpSp>
      <p:sp>
        <p:nvSpPr>
          <p:cNvPr id="31" name="Rectangle 30">
            <a:extLst>
              <a:ext uri="{FF2B5EF4-FFF2-40B4-BE49-F238E27FC236}">
                <a16:creationId xmlns:a16="http://schemas.microsoft.com/office/drawing/2014/main" id="{AFD1C437-3E71-403C-914E-27996E0043CA}"/>
              </a:ext>
            </a:extLst>
          </p:cNvPr>
          <p:cNvSpPr/>
          <p:nvPr/>
        </p:nvSpPr>
        <p:spPr>
          <a:xfrm>
            <a:off x="7452653" y="807474"/>
            <a:ext cx="409298" cy="5497006"/>
          </a:xfrm>
          <a:prstGeom prst="rect">
            <a:avLst/>
          </a:prstGeom>
          <a:noFill/>
          <a:ln w="28575">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extBox 31">
            <a:extLst>
              <a:ext uri="{FF2B5EF4-FFF2-40B4-BE49-F238E27FC236}">
                <a16:creationId xmlns:a16="http://schemas.microsoft.com/office/drawing/2014/main" id="{BE1076A3-87A8-430B-941E-DBE8B262EB8F}"/>
              </a:ext>
            </a:extLst>
          </p:cNvPr>
          <p:cNvSpPr txBox="1"/>
          <p:nvPr/>
        </p:nvSpPr>
        <p:spPr>
          <a:xfrm>
            <a:off x="3810916" y="3217599"/>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33" name="TextBox 32">
            <a:extLst>
              <a:ext uri="{FF2B5EF4-FFF2-40B4-BE49-F238E27FC236}">
                <a16:creationId xmlns:a16="http://schemas.microsoft.com/office/drawing/2014/main" id="{21E143F9-E05C-4F10-B37F-AFF88DE2B095}"/>
              </a:ext>
            </a:extLst>
          </p:cNvPr>
          <p:cNvSpPr txBox="1"/>
          <p:nvPr/>
        </p:nvSpPr>
        <p:spPr>
          <a:xfrm>
            <a:off x="3810916" y="3724067"/>
            <a:ext cx="3048478" cy="2554545"/>
          </a:xfrm>
          <a:prstGeom prst="rect">
            <a:avLst/>
          </a:prstGeom>
          <a:noFill/>
        </p:spPr>
        <p:txBody>
          <a:bodyPr wrap="square" rtlCol="0">
            <a:spAutoFit/>
          </a:bodyPr>
          <a:lstStyle/>
          <a:p>
            <a:pPr marL="285750" indent="-285750" algn="just">
              <a:buFont typeface="Arial" panose="020B0604020202020204" pitchFamily="34" charset="0"/>
              <a:buChar char="•"/>
            </a:pPr>
            <a:r>
              <a:rPr lang="vi-VN" sz="2000" dirty="0">
                <a:solidFill>
                  <a:srgbClr val="0070C0"/>
                </a:solidFill>
              </a:rPr>
              <a:t>Thừa số thứ nhất đều là số 5.</a:t>
            </a:r>
          </a:p>
          <a:p>
            <a:pPr marL="285750" indent="-285750" algn="just">
              <a:buFont typeface="Arial" panose="020B0604020202020204" pitchFamily="34" charset="0"/>
              <a:buChar char="•"/>
            </a:pPr>
            <a:r>
              <a:rPr lang="vi-VN" sz="2000" dirty="0">
                <a:solidFill>
                  <a:srgbClr val="0070C0"/>
                </a:solidFill>
              </a:rPr>
              <a:t>Thừa số thứ hai là các số tự nhiên tăng dần từ 1 đến 10.</a:t>
            </a:r>
          </a:p>
          <a:p>
            <a:pPr marL="285750" indent="-285750" algn="just">
              <a:buFont typeface="Arial" panose="020B0604020202020204" pitchFamily="34" charset="0"/>
              <a:buChar char="•"/>
            </a:pPr>
            <a:r>
              <a:rPr lang="vi-VN" sz="2000" dirty="0">
                <a:solidFill>
                  <a:srgbClr val="0070C0"/>
                </a:solidFill>
              </a:rPr>
              <a:t>Tích là các số tăng dần hơn kém nhau 5 đơn vị từ 5 đến 50.</a:t>
            </a:r>
          </a:p>
        </p:txBody>
      </p:sp>
      <p:sp>
        <p:nvSpPr>
          <p:cNvPr id="34" name="Rectangle 33">
            <a:extLst>
              <a:ext uri="{FF2B5EF4-FFF2-40B4-BE49-F238E27FC236}">
                <a16:creationId xmlns:a16="http://schemas.microsoft.com/office/drawing/2014/main" id="{B4A314AE-9DE6-4888-9CC2-4BC67D23AC46}"/>
              </a:ext>
            </a:extLst>
          </p:cNvPr>
          <p:cNvSpPr/>
          <p:nvPr/>
        </p:nvSpPr>
        <p:spPr>
          <a:xfrm>
            <a:off x="8190951" y="820149"/>
            <a:ext cx="480353"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4">
            <a:extLst>
              <a:ext uri="{FF2B5EF4-FFF2-40B4-BE49-F238E27FC236}">
                <a16:creationId xmlns:a16="http://schemas.microsoft.com/office/drawing/2014/main" id="{A54A8F63-556E-4EEC-9274-235EAB75FA2A}"/>
              </a:ext>
            </a:extLst>
          </p:cNvPr>
          <p:cNvSpPr/>
          <p:nvPr/>
        </p:nvSpPr>
        <p:spPr>
          <a:xfrm>
            <a:off x="9119922" y="820149"/>
            <a:ext cx="642368"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189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par>
                                <p:cTn id="15" presetID="16" presetClass="entr" presetSubtype="21" fill="hold" grpId="1"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grpId="1"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1"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16" presetClass="entr" presetSubtype="21" fill="hold" grpId="1"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par>
                                <p:cTn id="30" presetID="16" presetClass="entr" presetSubtype="21" fill="hold" grpId="1"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22"/>
                                        </p:tgtEl>
                                        <p:attrNameLst>
                                          <p:attrName>ppt_w</p:attrName>
                                        </p:attrNameLst>
                                      </p:cBhvr>
                                      <p:tavLst>
                                        <p:tav tm="0">
                                          <p:val>
                                            <p:strVal val="ppt_w"/>
                                          </p:val>
                                        </p:tav>
                                        <p:tav tm="100000">
                                          <p:val>
                                            <p:fltVal val="0"/>
                                          </p:val>
                                        </p:tav>
                                      </p:tavLst>
                                    </p:anim>
                                    <p:anim calcmode="lin" valueType="num">
                                      <p:cBhvr>
                                        <p:cTn id="37" dur="500"/>
                                        <p:tgtEl>
                                          <p:spTgt spid="22"/>
                                        </p:tgtEl>
                                        <p:attrNameLst>
                                          <p:attrName>ppt_h</p:attrName>
                                        </p:attrNameLst>
                                      </p:cBhvr>
                                      <p:tavLst>
                                        <p:tav tm="0">
                                          <p:val>
                                            <p:strVal val="ppt_h"/>
                                          </p:val>
                                        </p:tav>
                                        <p:tav tm="100000">
                                          <p:val>
                                            <p:fltVal val="0"/>
                                          </p:val>
                                        </p:tav>
                                      </p:tavLst>
                                    </p:anim>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0" nodeType="clickEffect">
                                  <p:stCondLst>
                                    <p:cond delay="0"/>
                                  </p:stCondLst>
                                  <p:childTnLst>
                                    <p:anim calcmode="lin" valueType="num">
                                      <p:cBhvr>
                                        <p:cTn id="43" dur="500"/>
                                        <p:tgtEl>
                                          <p:spTgt spid="23"/>
                                        </p:tgtEl>
                                        <p:attrNameLst>
                                          <p:attrName>ppt_w</p:attrName>
                                        </p:attrNameLst>
                                      </p:cBhvr>
                                      <p:tavLst>
                                        <p:tav tm="0">
                                          <p:val>
                                            <p:strVal val="ppt_w"/>
                                          </p:val>
                                        </p:tav>
                                        <p:tav tm="100000">
                                          <p:val>
                                            <p:fltVal val="0"/>
                                          </p:val>
                                        </p:tav>
                                      </p:tavLst>
                                    </p:anim>
                                    <p:anim calcmode="lin" valueType="num">
                                      <p:cBhvr>
                                        <p:cTn id="44" dur="500"/>
                                        <p:tgtEl>
                                          <p:spTgt spid="23"/>
                                        </p:tgtEl>
                                        <p:attrNameLst>
                                          <p:attrName>ppt_h</p:attrName>
                                        </p:attrNameLst>
                                      </p:cBhvr>
                                      <p:tavLst>
                                        <p:tav tm="0">
                                          <p:val>
                                            <p:strVal val="ppt_h"/>
                                          </p:val>
                                        </p:tav>
                                        <p:tav tm="100000">
                                          <p:val>
                                            <p:fltVal val="0"/>
                                          </p:val>
                                        </p:tav>
                                      </p:tavLst>
                                    </p:anim>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24"/>
                                        </p:tgtEl>
                                        <p:attrNameLst>
                                          <p:attrName>ppt_w</p:attrName>
                                        </p:attrNameLst>
                                      </p:cBhvr>
                                      <p:tavLst>
                                        <p:tav tm="0">
                                          <p:val>
                                            <p:strVal val="ppt_w"/>
                                          </p:val>
                                        </p:tav>
                                        <p:tav tm="100000">
                                          <p:val>
                                            <p:fltVal val="0"/>
                                          </p:val>
                                        </p:tav>
                                      </p:tavLst>
                                    </p:anim>
                                    <p:anim calcmode="lin" valueType="num">
                                      <p:cBhvr>
                                        <p:cTn id="51" dur="500"/>
                                        <p:tgtEl>
                                          <p:spTgt spid="24"/>
                                        </p:tgtEl>
                                        <p:attrNameLst>
                                          <p:attrName>ppt_h</p:attrName>
                                        </p:attrNameLst>
                                      </p:cBhvr>
                                      <p:tavLst>
                                        <p:tav tm="0">
                                          <p:val>
                                            <p:strVal val="ppt_h"/>
                                          </p:val>
                                        </p:tav>
                                        <p:tav tm="100000">
                                          <p:val>
                                            <p:fltVal val="0"/>
                                          </p:val>
                                        </p:tav>
                                      </p:tavLst>
                                    </p:anim>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xit" presetSubtype="32" fill="hold" grpId="0" nodeType="clickEffect">
                                  <p:stCondLst>
                                    <p:cond delay="0"/>
                                  </p:stCondLst>
                                  <p:childTnLst>
                                    <p:anim calcmode="lin" valueType="num">
                                      <p:cBhvr>
                                        <p:cTn id="57" dur="500"/>
                                        <p:tgtEl>
                                          <p:spTgt spid="25"/>
                                        </p:tgtEl>
                                        <p:attrNameLst>
                                          <p:attrName>ppt_w</p:attrName>
                                        </p:attrNameLst>
                                      </p:cBhvr>
                                      <p:tavLst>
                                        <p:tav tm="0">
                                          <p:val>
                                            <p:strVal val="ppt_w"/>
                                          </p:val>
                                        </p:tav>
                                        <p:tav tm="100000">
                                          <p:val>
                                            <p:fltVal val="0"/>
                                          </p:val>
                                        </p:tav>
                                      </p:tavLst>
                                    </p:anim>
                                    <p:anim calcmode="lin" valueType="num">
                                      <p:cBhvr>
                                        <p:cTn id="58" dur="500"/>
                                        <p:tgtEl>
                                          <p:spTgt spid="25"/>
                                        </p:tgtEl>
                                        <p:attrNameLst>
                                          <p:attrName>ppt_h</p:attrName>
                                        </p:attrNameLst>
                                      </p:cBhvr>
                                      <p:tavLst>
                                        <p:tav tm="0">
                                          <p:val>
                                            <p:strVal val="ppt_h"/>
                                          </p:val>
                                        </p:tav>
                                        <p:tav tm="100000">
                                          <p:val>
                                            <p:fltVal val="0"/>
                                          </p:val>
                                        </p:tav>
                                      </p:tavLst>
                                    </p:anim>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grpId="0" nodeType="clickEffect">
                                  <p:stCondLst>
                                    <p:cond delay="0"/>
                                  </p:stCondLst>
                                  <p:childTnLst>
                                    <p:anim calcmode="lin" valueType="num">
                                      <p:cBhvr>
                                        <p:cTn id="64" dur="500"/>
                                        <p:tgtEl>
                                          <p:spTgt spid="26"/>
                                        </p:tgtEl>
                                        <p:attrNameLst>
                                          <p:attrName>ppt_w</p:attrName>
                                        </p:attrNameLst>
                                      </p:cBhvr>
                                      <p:tavLst>
                                        <p:tav tm="0">
                                          <p:val>
                                            <p:strVal val="ppt_w"/>
                                          </p:val>
                                        </p:tav>
                                        <p:tav tm="100000">
                                          <p:val>
                                            <p:fltVal val="0"/>
                                          </p:val>
                                        </p:tav>
                                      </p:tavLst>
                                    </p:anim>
                                    <p:anim calcmode="lin" valueType="num">
                                      <p:cBhvr>
                                        <p:cTn id="65" dur="500"/>
                                        <p:tgtEl>
                                          <p:spTgt spid="26"/>
                                        </p:tgtEl>
                                        <p:attrNameLst>
                                          <p:attrName>ppt_h</p:attrName>
                                        </p:attrNameLst>
                                      </p:cBhvr>
                                      <p:tavLst>
                                        <p:tav tm="0">
                                          <p:val>
                                            <p:strVal val="ppt_h"/>
                                          </p:val>
                                        </p:tav>
                                        <p:tav tm="100000">
                                          <p:val>
                                            <p:fltVal val="0"/>
                                          </p:val>
                                        </p:tav>
                                      </p:tavLst>
                                    </p:anim>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0" nodeType="clickEffect">
                                  <p:stCondLst>
                                    <p:cond delay="0"/>
                                  </p:stCondLst>
                                  <p:childTnLst>
                                    <p:anim calcmode="lin" valueType="num">
                                      <p:cBhvr>
                                        <p:cTn id="71" dur="500"/>
                                        <p:tgtEl>
                                          <p:spTgt spid="27"/>
                                        </p:tgtEl>
                                        <p:attrNameLst>
                                          <p:attrName>ppt_w</p:attrName>
                                        </p:attrNameLst>
                                      </p:cBhvr>
                                      <p:tavLst>
                                        <p:tav tm="0">
                                          <p:val>
                                            <p:strVal val="ppt_w"/>
                                          </p:val>
                                        </p:tav>
                                        <p:tav tm="100000">
                                          <p:val>
                                            <p:fltVal val="0"/>
                                          </p:val>
                                        </p:tav>
                                      </p:tavLst>
                                    </p:anim>
                                    <p:anim calcmode="lin" valueType="num">
                                      <p:cBhvr>
                                        <p:cTn id="72" dur="500"/>
                                        <p:tgtEl>
                                          <p:spTgt spid="27"/>
                                        </p:tgtEl>
                                        <p:attrNameLst>
                                          <p:attrName>ppt_h</p:attrName>
                                        </p:attrNameLst>
                                      </p:cBhvr>
                                      <p:tavLst>
                                        <p:tav tm="0">
                                          <p:val>
                                            <p:strVal val="ppt_h"/>
                                          </p:val>
                                        </p:tav>
                                        <p:tav tm="100000">
                                          <p:val>
                                            <p:fltVal val="0"/>
                                          </p:val>
                                        </p:tav>
                                      </p:tavLst>
                                    </p:anim>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3">
                                            <p:txEl>
                                              <p:pRg st="0" end="0"/>
                                            </p:txEl>
                                          </p:spTgt>
                                        </p:tgtEl>
                                        <p:attrNameLst>
                                          <p:attrName>style.visibility</p:attrName>
                                        </p:attrNameLst>
                                      </p:cBhvr>
                                      <p:to>
                                        <p:strVal val="visible"/>
                                      </p:to>
                                    </p:set>
                                    <p:animEffect transition="in" filter="wipe(left)">
                                      <p:cBhvr>
                                        <p:cTn id="88" dur="500"/>
                                        <p:tgtEl>
                                          <p:spTgt spid="33">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3">
                                            <p:txEl>
                                              <p:pRg st="1" end="1"/>
                                            </p:txEl>
                                          </p:spTgt>
                                        </p:tgtEl>
                                        <p:attrNameLst>
                                          <p:attrName>style.visibility</p:attrName>
                                        </p:attrNameLst>
                                      </p:cBhvr>
                                      <p:to>
                                        <p:strVal val="visible"/>
                                      </p:to>
                                    </p:set>
                                    <p:animEffect transition="in" filter="wipe(left)">
                                      <p:cBhvr>
                                        <p:cTn id="97" dur="500"/>
                                        <p:tgtEl>
                                          <p:spTgt spid="33">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3">
                                            <p:txEl>
                                              <p:pRg st="2" end="2"/>
                                            </p:txEl>
                                          </p:spTgt>
                                        </p:tgtEl>
                                        <p:attrNameLst>
                                          <p:attrName>style.visibility</p:attrName>
                                        </p:attrNameLst>
                                      </p:cBhvr>
                                      <p:to>
                                        <p:strVal val="visible"/>
                                      </p:to>
                                    </p:set>
                                    <p:animEffect transition="in" filter="wipe(left)">
                                      <p:cBhvr>
                                        <p:cTn id="106"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31" grpId="0" animBg="1"/>
      <p:bldP spid="32" grpId="0" animBg="1"/>
      <p:bldP spid="33" grpId="0" uiExpand="1" build="p"/>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EEBAEF-A82C-5443-AC12-129C9A6D352F}"/>
              </a:ext>
            </a:extLst>
          </p:cNvPr>
          <p:cNvPicPr>
            <a:picLocks noChangeAspect="1"/>
          </p:cNvPicPr>
          <p:nvPr/>
        </p:nvPicPr>
        <p:blipFill>
          <a:blip r:embed="rId3" cstate="print"/>
          <a:stretch>
            <a:fillRect/>
          </a:stretch>
        </p:blipFill>
        <p:spPr>
          <a:xfrm>
            <a:off x="1689570" y="738023"/>
            <a:ext cx="9084932" cy="4542472"/>
          </a:xfrm>
          <a:prstGeom prst="rect">
            <a:avLst/>
          </a:prstGeom>
        </p:spPr>
      </p:pic>
    </p:spTree>
    <p:extLst>
      <p:ext uri="{BB962C8B-B14F-4D97-AF65-F5344CB8AC3E}">
        <p14:creationId xmlns:p14="http://schemas.microsoft.com/office/powerpoint/2010/main" val="319778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392C6-494A-4B59-A6A2-4DDD7D22A582}"/>
              </a:ext>
            </a:extLst>
          </p:cNvPr>
          <p:cNvSpPr txBox="1"/>
          <p:nvPr/>
        </p:nvSpPr>
        <p:spPr>
          <a:xfrm>
            <a:off x="1549231" y="893860"/>
            <a:ext cx="3796052" cy="707886"/>
          </a:xfrm>
          <a:prstGeom prst="rect">
            <a:avLst/>
          </a:prstGeom>
          <a:noFill/>
        </p:spPr>
        <p:txBody>
          <a:bodyPr wrap="square" rtlCol="0">
            <a:spAutoFit/>
          </a:bodyPr>
          <a:lstStyle/>
          <a:p>
            <a:r>
              <a:rPr lang="en-US" sz="4000">
                <a:solidFill>
                  <a:srgbClr val="002060"/>
                </a:solidFill>
              </a:rPr>
              <a:t>Số?</a:t>
            </a:r>
            <a:endParaRPr lang="vi-VN" sz="4000" dirty="0">
              <a:solidFill>
                <a:srgbClr val="002060"/>
              </a:solidFill>
            </a:endParaRPr>
          </a:p>
        </p:txBody>
      </p:sp>
      <p:sp>
        <p:nvSpPr>
          <p:cNvPr id="3" name="Oval 2"/>
          <p:cNvSpPr/>
          <p:nvPr/>
        </p:nvSpPr>
        <p:spPr>
          <a:xfrm>
            <a:off x="779611" y="799790"/>
            <a:ext cx="731520" cy="73152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p:txBody>
      </p:sp>
      <mc:AlternateContent xmlns:mc="http://schemas.openxmlformats.org/markup-compatibility/2006" xmlns:a14="http://schemas.microsoft.com/office/drawing/2010/main">
        <mc:Choice Requires="a14">
          <p:graphicFrame>
            <p:nvGraphicFramePr>
              <p:cNvPr id="28" name="Table 17">
                <a:extLst>
                  <a:ext uri="{FF2B5EF4-FFF2-40B4-BE49-F238E27FC236}">
                    <a16:creationId xmlns:a16="http://schemas.microsoft.com/office/drawing/2014/main" id="{D8C40CE7-74E9-431C-AE67-D6BFDC07CADB}"/>
                  </a:ext>
                </a:extLst>
              </p:cNvPr>
              <p:cNvGraphicFramePr>
                <a:graphicFrameLocks noGrp="1"/>
              </p:cNvGraphicFramePr>
              <p:nvPr>
                <p:extLst>
                  <p:ext uri="{D42A27DB-BD31-4B8C-83A1-F6EECF244321}">
                    <p14:modId xmlns:p14="http://schemas.microsoft.com/office/powerpoint/2010/main" val="1579934442"/>
                  </p:ext>
                </p:extLst>
              </p:nvPr>
            </p:nvGraphicFramePr>
            <p:xfrm>
              <a:off x="1356519" y="2133600"/>
              <a:ext cx="9905999" cy="2941553"/>
            </p:xfrm>
            <a:graphic>
              <a:graphicData uri="http://schemas.openxmlformats.org/drawingml/2006/table">
                <a:tbl>
                  <a:tblPr firstRow="1" bandRow="1">
                    <a:tableStyleId>{2D5ABB26-0587-4C30-8999-92F81FD0307C}</a:tableStyleId>
                  </a:tblPr>
                  <a:tblGrid>
                    <a:gridCol w="1785457">
                      <a:extLst>
                        <a:ext uri="{9D8B030D-6E8A-4147-A177-3AD203B41FA5}">
                          <a16:colId xmlns:a16="http://schemas.microsoft.com/office/drawing/2014/main" val="3750429237"/>
                        </a:ext>
                      </a:extLst>
                    </a:gridCol>
                    <a:gridCol w="1270162">
                      <a:extLst>
                        <a:ext uri="{9D8B030D-6E8A-4147-A177-3AD203B41FA5}">
                          <a16:colId xmlns:a16="http://schemas.microsoft.com/office/drawing/2014/main" val="892396866"/>
                        </a:ext>
                      </a:extLst>
                    </a:gridCol>
                    <a:gridCol w="1284445">
                      <a:extLst>
                        <a:ext uri="{9D8B030D-6E8A-4147-A177-3AD203B41FA5}">
                          <a16:colId xmlns:a16="http://schemas.microsoft.com/office/drawing/2014/main" val="1994511951"/>
                        </a:ext>
                      </a:extLst>
                    </a:gridCol>
                    <a:gridCol w="1362293">
                      <a:extLst>
                        <a:ext uri="{9D8B030D-6E8A-4147-A177-3AD203B41FA5}">
                          <a16:colId xmlns:a16="http://schemas.microsoft.com/office/drawing/2014/main" val="1764713203"/>
                        </a:ext>
                      </a:extLst>
                    </a:gridCol>
                    <a:gridCol w="1401214">
                      <a:extLst>
                        <a:ext uri="{9D8B030D-6E8A-4147-A177-3AD203B41FA5}">
                          <a16:colId xmlns:a16="http://schemas.microsoft.com/office/drawing/2014/main" val="2253912237"/>
                        </a:ext>
                      </a:extLst>
                    </a:gridCol>
                    <a:gridCol w="1401214">
                      <a:extLst>
                        <a:ext uri="{9D8B030D-6E8A-4147-A177-3AD203B41FA5}">
                          <a16:colId xmlns:a16="http://schemas.microsoft.com/office/drawing/2014/main" val="1514898112"/>
                        </a:ext>
                      </a:extLst>
                    </a:gridCol>
                    <a:gridCol w="1401214">
                      <a:extLst>
                        <a:ext uri="{9D8B030D-6E8A-4147-A177-3AD203B41FA5}">
                          <a16:colId xmlns:a16="http://schemas.microsoft.com/office/drawing/2014/main" val="177573286"/>
                        </a:ext>
                      </a:extLst>
                    </a:gridCol>
                  </a:tblGrid>
                  <a:tr h="960774">
                    <a:tc rowSpan="2">
                      <a:txBody>
                        <a:bodyPr/>
                        <a:lstStyle/>
                        <a:p>
                          <a:pPr algn="ctr"/>
                          <a14:m>
                            <m:oMathPara xmlns:m="http://schemas.openxmlformats.org/officeDocument/2006/math">
                              <m:oMathParaPr>
                                <m:jc m:val="centerGroup"/>
                              </m:oMathParaPr>
                              <m:oMath xmlns:m="http://schemas.openxmlformats.org/officeDocument/2006/math">
                                <m:r>
                                  <a:rPr lang="vi-VN" sz="4000" i="1" smtClean="0">
                                    <a:solidFill>
                                      <a:schemeClr val="tx1"/>
                                    </a:solidFill>
                                    <a:latin typeface="Cambria Math" panose="02040503050406030204" pitchFamily="18" charset="0"/>
                                    <a:ea typeface="Cambria Math" panose="02040503050406030204" pitchFamily="18" charset="0"/>
                                  </a:rPr>
                                  <m:t>×</m:t>
                                </m:r>
                              </m:oMath>
                            </m:oMathPara>
                          </a14:m>
                          <a:endParaRPr lang="vi-VN" sz="4000" dirty="0">
                            <a:solidFill>
                              <a:schemeClr val="tx1"/>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chemeClr val="tx1"/>
                              </a:solidFill>
                              <a:effectLst/>
                              <a:uLnTx/>
                              <a:uFillTx/>
                              <a:latin typeface="Arial"/>
                              <a:ea typeface="+mn-ea"/>
                              <a:cs typeface="+mn-cs"/>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96077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solidFill>
                                <a:schemeClr val="tx1"/>
                              </a:solidFill>
                            </a:rPr>
                            <a:t>1</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3</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7</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1020005">
                    <a:tc>
                      <a:txBody>
                        <a:bodyPr/>
                        <a:lstStyle/>
                        <a:p>
                          <a:pPr algn="ctr"/>
                          <a:endParaRPr lang="vi-VN" sz="4000" dirty="0">
                            <a:solidFill>
                              <a:schemeClr val="tx1"/>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en-US" sz="4000">
                              <a:solidFill>
                                <a:srgbClr val="FF0000"/>
                              </a:solidFill>
                            </a:rPr>
                            <a:t>15</a:t>
                          </a:r>
                          <a:endParaRPr lang="vi-VN" sz="4000" dirty="0">
                            <a:solidFill>
                              <a:srgbClr val="FF0000"/>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25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35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45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50</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Choice>
        <mc:Fallback xmlns="">
          <p:graphicFrame>
            <p:nvGraphicFramePr>
              <p:cNvPr id="28" name="Table 17">
                <a:extLst>
                  <a:ext uri="{FF2B5EF4-FFF2-40B4-BE49-F238E27FC236}">
                    <a16:creationId xmlns:a16="http://schemas.microsoft.com/office/drawing/2014/main" id="{D8C40CE7-74E9-431C-AE67-D6BFDC07CADB}"/>
                  </a:ext>
                </a:extLst>
              </p:cNvPr>
              <p:cNvGraphicFramePr>
                <a:graphicFrameLocks noGrp="1"/>
              </p:cNvGraphicFramePr>
              <p:nvPr>
                <p:extLst>
                  <p:ext uri="{D42A27DB-BD31-4B8C-83A1-F6EECF244321}">
                    <p14:modId xmlns:p14="http://schemas.microsoft.com/office/powerpoint/2010/main" val="1579934442"/>
                  </p:ext>
                </p:extLst>
              </p:nvPr>
            </p:nvGraphicFramePr>
            <p:xfrm>
              <a:off x="1356519" y="2133600"/>
              <a:ext cx="9905999" cy="2941553"/>
            </p:xfrm>
            <a:graphic>
              <a:graphicData uri="http://schemas.openxmlformats.org/drawingml/2006/table">
                <a:tbl>
                  <a:tblPr firstRow="1" bandRow="1">
                    <a:tableStyleId>{2D5ABB26-0587-4C30-8999-92F81FD0307C}</a:tableStyleId>
                  </a:tblPr>
                  <a:tblGrid>
                    <a:gridCol w="1785457">
                      <a:extLst>
                        <a:ext uri="{9D8B030D-6E8A-4147-A177-3AD203B41FA5}">
                          <a16:colId xmlns:a16="http://schemas.microsoft.com/office/drawing/2014/main" val="3750429237"/>
                        </a:ext>
                      </a:extLst>
                    </a:gridCol>
                    <a:gridCol w="1270162">
                      <a:extLst>
                        <a:ext uri="{9D8B030D-6E8A-4147-A177-3AD203B41FA5}">
                          <a16:colId xmlns:a16="http://schemas.microsoft.com/office/drawing/2014/main" val="892396866"/>
                        </a:ext>
                      </a:extLst>
                    </a:gridCol>
                    <a:gridCol w="1284445">
                      <a:extLst>
                        <a:ext uri="{9D8B030D-6E8A-4147-A177-3AD203B41FA5}">
                          <a16:colId xmlns:a16="http://schemas.microsoft.com/office/drawing/2014/main" val="1994511951"/>
                        </a:ext>
                      </a:extLst>
                    </a:gridCol>
                    <a:gridCol w="1362293">
                      <a:extLst>
                        <a:ext uri="{9D8B030D-6E8A-4147-A177-3AD203B41FA5}">
                          <a16:colId xmlns:a16="http://schemas.microsoft.com/office/drawing/2014/main" val="1764713203"/>
                        </a:ext>
                      </a:extLst>
                    </a:gridCol>
                    <a:gridCol w="1401214">
                      <a:extLst>
                        <a:ext uri="{9D8B030D-6E8A-4147-A177-3AD203B41FA5}">
                          <a16:colId xmlns:a16="http://schemas.microsoft.com/office/drawing/2014/main" val="2253912237"/>
                        </a:ext>
                      </a:extLst>
                    </a:gridCol>
                    <a:gridCol w="1401214">
                      <a:extLst>
                        <a:ext uri="{9D8B030D-6E8A-4147-A177-3AD203B41FA5}">
                          <a16:colId xmlns:a16="http://schemas.microsoft.com/office/drawing/2014/main" val="1514898112"/>
                        </a:ext>
                      </a:extLst>
                    </a:gridCol>
                    <a:gridCol w="1401214">
                      <a:extLst>
                        <a:ext uri="{9D8B030D-6E8A-4147-A177-3AD203B41FA5}">
                          <a16:colId xmlns:a16="http://schemas.microsoft.com/office/drawing/2014/main" val="177573286"/>
                        </a:ext>
                      </a:extLst>
                    </a:gridCol>
                  </a:tblGrid>
                  <a:tr h="960774">
                    <a:tc rowSpan="2">
                      <a:txBody>
                        <a:bodyPr/>
                        <a:lstStyle/>
                        <a:p>
                          <a:endParaRPr lang="en-US"/>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blipFill>
                          <a:blip r:embed="rId4"/>
                          <a:stretch>
                            <a:fillRect l="-683" t="-949" r="-456655" b="-57911"/>
                          </a:stretch>
                        </a:blipFill>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chemeClr val="tx1"/>
                              </a:solidFill>
                              <a:effectLst/>
                              <a:uLnTx/>
                              <a:uFillTx/>
                              <a:latin typeface="Arial"/>
                              <a:ea typeface="+mn-ea"/>
                              <a:cs typeface="+mn-cs"/>
                            </a:rPr>
                            <a:t>5</a:t>
                          </a:r>
                          <a:endParaRPr kumimoji="0" lang="vi-VN" sz="4000" b="0" i="0" u="none" strike="noStrike" kern="1200" cap="none" spc="0" normalizeH="0" baseline="0" noProof="0" dirty="0">
                            <a:ln>
                              <a:noFill/>
                            </a:ln>
                            <a:solidFill>
                              <a:schemeClr val="tx1"/>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chemeClr val="tx1"/>
                              </a:solidFill>
                              <a:effectLst/>
                              <a:uLnTx/>
                              <a:uFillTx/>
                              <a:latin typeface="Arial"/>
                              <a:ea typeface="+mn-ea"/>
                              <a:cs typeface="+mn-cs"/>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96077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solidFill>
                                <a:schemeClr val="tx1"/>
                              </a:solidFill>
                            </a:rPr>
                            <a:t>1</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3</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7</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solidFill>
                                <a:schemeClr val="tx1"/>
                              </a:solidFill>
                            </a:rPr>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1020005">
                    <a:tc>
                      <a:txBody>
                        <a:bodyPr/>
                        <a:lstStyle/>
                        <a:p>
                          <a:pPr algn="ctr"/>
                          <a:endParaRPr lang="vi-VN" sz="4000" dirty="0">
                            <a:solidFill>
                              <a:schemeClr val="tx1"/>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solidFill>
                                <a:schemeClr val="tx1"/>
                              </a:solidFill>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en-US" sz="4000">
                              <a:solidFill>
                                <a:srgbClr val="FF0000"/>
                              </a:solidFill>
                            </a:rPr>
                            <a:t>15</a:t>
                          </a:r>
                          <a:endParaRPr lang="vi-VN" sz="4000" dirty="0">
                            <a:solidFill>
                              <a:srgbClr val="FF0000"/>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25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35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45</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50</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pic>
        <p:nvPicPr>
          <p:cNvPr id="1026" name="Picture 2" descr="03.Cartoon characters - Computing at St. Ninian&amp;#39;s High School">
            <a:extLst>
              <a:ext uri="{FF2B5EF4-FFF2-40B4-BE49-F238E27FC236}">
                <a16:creationId xmlns:a16="http://schemas.microsoft.com/office/drawing/2014/main" id="{001642B0-D9EE-4AF1-9253-54A92F67D3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4000"/>
          <a:stretch/>
        </p:blipFill>
        <p:spPr bwMode="auto">
          <a:xfrm>
            <a:off x="4556919" y="3810000"/>
            <a:ext cx="990600" cy="154781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03.Cartoon characters - Computing at St. Ninian&amp;#39;s High School">
            <a:extLst>
              <a:ext uri="{FF2B5EF4-FFF2-40B4-BE49-F238E27FC236}">
                <a16:creationId xmlns:a16="http://schemas.microsoft.com/office/drawing/2014/main" id="{A9FE114B-5558-47C4-B7B5-912D6CD79F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042" t="13285" r="-3042" b="-13285"/>
          <a:stretch/>
        </p:blipFill>
        <p:spPr bwMode="auto">
          <a:xfrm>
            <a:off x="5834203" y="3865946"/>
            <a:ext cx="1097627" cy="171504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03.Cartoon characters - Computing at St. Ninian&amp;#39;s High School">
            <a:extLst>
              <a:ext uri="{FF2B5EF4-FFF2-40B4-BE49-F238E27FC236}">
                <a16:creationId xmlns:a16="http://schemas.microsoft.com/office/drawing/2014/main" id="{3CCFF6CF-920F-412A-BFC6-F940282BE2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786" t="1951" r="30214" b="-1951"/>
          <a:stretch/>
        </p:blipFill>
        <p:spPr bwMode="auto">
          <a:xfrm>
            <a:off x="8445019" y="3818478"/>
            <a:ext cx="1306625" cy="1867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70 Cartoon Character Images ideas in 2021 | cartoon characters, cartoon,  classic cartoons">
            <a:extLst>
              <a:ext uri="{FF2B5EF4-FFF2-40B4-BE49-F238E27FC236}">
                <a16:creationId xmlns:a16="http://schemas.microsoft.com/office/drawing/2014/main" id="{188B23F0-E92A-43EB-9B36-9824546ECF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519" y="3899302"/>
            <a:ext cx="762000" cy="14039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0+] Wallpaper Cartoon Characters on WallpaperSafari">
            <a:extLst>
              <a:ext uri="{FF2B5EF4-FFF2-40B4-BE49-F238E27FC236}">
                <a16:creationId xmlns:a16="http://schemas.microsoft.com/office/drawing/2014/main" id="{D7939AD2-C1C4-4100-BC90-B0A4B764F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152007" y="3886916"/>
            <a:ext cx="1306624" cy="154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27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026"/>
                  </p:tgtEl>
                </p:cond>
              </p:nextCondLst>
            </p:seq>
            <p:seq concurrent="1" nextAc="seek">
              <p:cTn id="9" restart="whenNotActive" fill="hold" evtFilter="cancelBubble" nodeType="interactiveSeq">
                <p:stCondLst>
                  <p:cond evt="onClick" delay="0">
                    <p:tgtEl>
                      <p:spTgt spid="3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5"/>
                                        </p:tgtEl>
                                        <p:attrNameLst>
                                          <p:attrName>ppt_x</p:attrName>
                                        </p:attrNameLst>
                                      </p:cBhvr>
                                      <p:tavLst>
                                        <p:tav tm="0">
                                          <p:val>
                                            <p:strVal val="ppt_x"/>
                                          </p:val>
                                        </p:tav>
                                        <p:tav tm="100000">
                                          <p:val>
                                            <p:strVal val="ppt_x"/>
                                          </p:val>
                                        </p:tav>
                                      </p:tavLst>
                                    </p:anim>
                                    <p:anim calcmode="lin" valueType="num">
                                      <p:cBhvr additive="base">
                                        <p:cTn id="14" dur="500"/>
                                        <p:tgtEl>
                                          <p:spTgt spid="35"/>
                                        </p:tgtEl>
                                        <p:attrNameLst>
                                          <p:attrName>ppt_y</p:attrName>
                                        </p:attrNameLst>
                                      </p:cBhvr>
                                      <p:tavLst>
                                        <p:tav tm="0">
                                          <p:val>
                                            <p:strVal val="ppt_y"/>
                                          </p:val>
                                        </p:tav>
                                        <p:tav tm="100000">
                                          <p:val>
                                            <p:strVal val="1+ppt_h/2"/>
                                          </p:val>
                                        </p:tav>
                                      </p:tavLst>
                                    </p:anim>
                                    <p:set>
                                      <p:cBhvr>
                                        <p:cTn id="15"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5"/>
                  </p:tgtEl>
                </p:cond>
              </p:nextCondLst>
            </p:seq>
            <p:seq concurrent="1" nextAc="seek">
              <p:cTn id="16" restart="whenNotActive" fill="hold" evtFilter="cancelBubble" nodeType="interactiveSeq">
                <p:stCondLst>
                  <p:cond evt="onClick" delay="0">
                    <p:tgtEl>
                      <p:spTgt spid="6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60"/>
                                        </p:tgtEl>
                                        <p:attrNameLst>
                                          <p:attrName>ppt_x</p:attrName>
                                        </p:attrNameLst>
                                      </p:cBhvr>
                                      <p:tavLst>
                                        <p:tav tm="0">
                                          <p:val>
                                            <p:strVal val="ppt_x"/>
                                          </p:val>
                                        </p:tav>
                                        <p:tav tm="100000">
                                          <p:val>
                                            <p:strVal val="ppt_x"/>
                                          </p:val>
                                        </p:tav>
                                      </p:tavLst>
                                    </p:anim>
                                    <p:anim calcmode="lin" valueType="num">
                                      <p:cBhvr additive="base">
                                        <p:cTn id="21" dur="500"/>
                                        <p:tgtEl>
                                          <p:spTgt spid="60"/>
                                        </p:tgtEl>
                                        <p:attrNameLst>
                                          <p:attrName>ppt_y</p:attrName>
                                        </p:attrNameLst>
                                      </p:cBhvr>
                                      <p:tavLst>
                                        <p:tav tm="0">
                                          <p:val>
                                            <p:strVal val="ppt_y"/>
                                          </p:val>
                                        </p:tav>
                                        <p:tav tm="100000">
                                          <p:val>
                                            <p:strVal val="1+ppt_h/2"/>
                                          </p:val>
                                        </p:tav>
                                      </p:tavLst>
                                    </p:anim>
                                    <p:set>
                                      <p:cBhvr>
                                        <p:cTn id="22"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60"/>
                  </p:tgtEl>
                </p:cond>
              </p:nextCondLst>
            </p:seq>
            <p:seq concurrent="1" nextAc="seek">
              <p:cTn id="23" restart="whenNotActive" fill="hold" evtFilter="cancelBubble" nodeType="interactiveSeq">
                <p:stCondLst>
                  <p:cond evt="onClick" delay="0">
                    <p:tgtEl>
                      <p:spTgt spid="1028"/>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028"/>
                                        </p:tgtEl>
                                        <p:attrNameLst>
                                          <p:attrName>ppt_x</p:attrName>
                                        </p:attrNameLst>
                                      </p:cBhvr>
                                      <p:tavLst>
                                        <p:tav tm="0">
                                          <p:val>
                                            <p:strVal val="ppt_x"/>
                                          </p:val>
                                        </p:tav>
                                        <p:tav tm="100000">
                                          <p:val>
                                            <p:strVal val="ppt_x"/>
                                          </p:val>
                                        </p:tav>
                                      </p:tavLst>
                                    </p:anim>
                                    <p:anim calcmode="lin" valueType="num">
                                      <p:cBhvr additive="base">
                                        <p:cTn id="28" dur="500"/>
                                        <p:tgtEl>
                                          <p:spTgt spid="1028"/>
                                        </p:tgtEl>
                                        <p:attrNameLst>
                                          <p:attrName>ppt_y</p:attrName>
                                        </p:attrNameLst>
                                      </p:cBhvr>
                                      <p:tavLst>
                                        <p:tav tm="0">
                                          <p:val>
                                            <p:strVal val="ppt_y"/>
                                          </p:val>
                                        </p:tav>
                                        <p:tav tm="100000">
                                          <p:val>
                                            <p:strVal val="1+ppt_h/2"/>
                                          </p:val>
                                        </p:tav>
                                      </p:tavLst>
                                    </p:anim>
                                    <p:set>
                                      <p:cBhvr>
                                        <p:cTn id="29" dur="1" fill="hold">
                                          <p:stCondLst>
                                            <p:cond delay="499"/>
                                          </p:stCondLst>
                                        </p:cTn>
                                        <p:tgtEl>
                                          <p:spTgt spid="102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028"/>
                  </p:tgtEl>
                </p:cond>
              </p:nextCondLst>
            </p:seq>
            <p:seq concurrent="1" nextAc="seek">
              <p:cTn id="30" restart="whenNotActive" fill="hold" evtFilter="cancelBubble" nodeType="interactiveSeq">
                <p:stCondLst>
                  <p:cond evt="onClick" delay="0">
                    <p:tgtEl>
                      <p:spTgt spid="1030"/>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030"/>
                                        </p:tgtEl>
                                        <p:attrNameLst>
                                          <p:attrName>ppt_x</p:attrName>
                                        </p:attrNameLst>
                                      </p:cBhvr>
                                      <p:tavLst>
                                        <p:tav tm="0">
                                          <p:val>
                                            <p:strVal val="ppt_x"/>
                                          </p:val>
                                        </p:tav>
                                        <p:tav tm="100000">
                                          <p:val>
                                            <p:strVal val="ppt_x"/>
                                          </p:val>
                                        </p:tav>
                                      </p:tavLst>
                                    </p:anim>
                                    <p:anim calcmode="lin" valueType="num">
                                      <p:cBhvr additive="base">
                                        <p:cTn id="35" dur="500"/>
                                        <p:tgtEl>
                                          <p:spTgt spid="1030"/>
                                        </p:tgtEl>
                                        <p:attrNameLst>
                                          <p:attrName>ppt_y</p:attrName>
                                        </p:attrNameLst>
                                      </p:cBhvr>
                                      <p:tavLst>
                                        <p:tav tm="0">
                                          <p:val>
                                            <p:strVal val="ppt_y"/>
                                          </p:val>
                                        </p:tav>
                                        <p:tav tm="100000">
                                          <p:val>
                                            <p:strVal val="1+ppt_h/2"/>
                                          </p:val>
                                        </p:tav>
                                      </p:tavLst>
                                    </p:anim>
                                    <p:set>
                                      <p:cBhvr>
                                        <p:cTn id="36" dur="1" fill="hold">
                                          <p:stCondLst>
                                            <p:cond delay="499"/>
                                          </p:stCondLst>
                                        </p:cTn>
                                        <p:tgtEl>
                                          <p:spTgt spid="103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03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392C6-494A-4B59-A6A2-4DDD7D22A582}"/>
              </a:ext>
            </a:extLst>
          </p:cNvPr>
          <p:cNvSpPr txBox="1"/>
          <p:nvPr/>
        </p:nvSpPr>
        <p:spPr>
          <a:xfrm>
            <a:off x="1654462" y="757596"/>
            <a:ext cx="6252051" cy="646331"/>
          </a:xfrm>
          <a:prstGeom prst="rect">
            <a:avLst/>
          </a:prstGeom>
          <a:noFill/>
        </p:spPr>
        <p:txBody>
          <a:bodyPr wrap="square" rtlCol="0">
            <a:spAutoFit/>
          </a:bodyPr>
          <a:lstStyle/>
          <a:p>
            <a:r>
              <a:rPr lang="en-US" sz="3600">
                <a:solidFill>
                  <a:srgbClr val="002060"/>
                </a:solidFill>
              </a:rPr>
              <a:t>Tìm cánh hoa cho ong đậu.</a:t>
            </a:r>
            <a:endParaRPr lang="vi-VN" sz="3600" dirty="0">
              <a:solidFill>
                <a:srgbClr val="002060"/>
              </a:solidFill>
            </a:endParaRPr>
          </a:p>
        </p:txBody>
      </p:sp>
      <p:sp>
        <p:nvSpPr>
          <p:cNvPr id="3" name="Oval 2"/>
          <p:cNvSpPr/>
          <p:nvPr/>
        </p:nvSpPr>
        <p:spPr>
          <a:xfrm>
            <a:off x="884843" y="663526"/>
            <a:ext cx="731520" cy="73152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p>
        </p:txBody>
      </p:sp>
      <p:pic>
        <p:nvPicPr>
          <p:cNvPr id="12" name="Picture 11">
            <a:extLst>
              <a:ext uri="{FF2B5EF4-FFF2-40B4-BE49-F238E27FC236}">
                <a16:creationId xmlns:a16="http://schemas.microsoft.com/office/drawing/2014/main" id="{1A68FEDC-BD80-4499-9F0D-BF60354FFFE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248615" y="2987556"/>
            <a:ext cx="1371600" cy="1171575"/>
          </a:xfrm>
          <a:prstGeom prst="rect">
            <a:avLst/>
          </a:prstGeom>
        </p:spPr>
      </p:pic>
      <p:pic>
        <p:nvPicPr>
          <p:cNvPr id="13" name="Picture 12">
            <a:extLst>
              <a:ext uri="{FF2B5EF4-FFF2-40B4-BE49-F238E27FC236}">
                <a16:creationId xmlns:a16="http://schemas.microsoft.com/office/drawing/2014/main" id="{C9FE700E-5E79-4054-B8C0-C51CF407F20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067666" y="2881701"/>
            <a:ext cx="1857375" cy="2028825"/>
          </a:xfrm>
          <a:prstGeom prst="rect">
            <a:avLst/>
          </a:prstGeom>
        </p:spPr>
      </p:pic>
      <p:pic>
        <p:nvPicPr>
          <p:cNvPr id="14" name="Picture 13">
            <a:extLst>
              <a:ext uri="{FF2B5EF4-FFF2-40B4-BE49-F238E27FC236}">
                <a16:creationId xmlns:a16="http://schemas.microsoft.com/office/drawing/2014/main" id="{B245D22B-4E70-4C62-9380-86C372C6AA6A}"/>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076031" y="2914222"/>
            <a:ext cx="2238375" cy="1952625"/>
          </a:xfrm>
          <a:prstGeom prst="rect">
            <a:avLst/>
          </a:prstGeom>
        </p:spPr>
      </p:pic>
      <p:pic>
        <p:nvPicPr>
          <p:cNvPr id="15" name="Picture 14">
            <a:extLst>
              <a:ext uri="{FF2B5EF4-FFF2-40B4-BE49-F238E27FC236}">
                <a16:creationId xmlns:a16="http://schemas.microsoft.com/office/drawing/2014/main" id="{55E34785-4E25-4010-B651-1C4D13E9F8A3}"/>
              </a:ext>
            </a:extLst>
          </p:cNvPr>
          <p:cNvPicPr>
            <a:picLocks noChangeAspect="1"/>
          </p:cNvPicPr>
          <p:nvPr/>
        </p:nvPicPr>
        <p:blipFill>
          <a:blip r:embed="rId9">
            <a:clrChange>
              <a:clrFrom>
                <a:srgbClr val="FFFFFE"/>
              </a:clrFrom>
              <a:clrTo>
                <a:srgbClr val="FFFFFE">
                  <a:alpha val="0"/>
                </a:srgbClr>
              </a:clrTo>
            </a:clrChange>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4800153" y="2547307"/>
            <a:ext cx="2581275" cy="2324100"/>
          </a:xfrm>
          <a:prstGeom prst="rect">
            <a:avLst/>
          </a:prstGeom>
        </p:spPr>
      </p:pic>
      <p:pic>
        <p:nvPicPr>
          <p:cNvPr id="16" name="Picture 15">
            <a:extLst>
              <a:ext uri="{FF2B5EF4-FFF2-40B4-BE49-F238E27FC236}">
                <a16:creationId xmlns:a16="http://schemas.microsoft.com/office/drawing/2014/main" id="{8BF8A087-C49C-4F41-B4AC-6208E5D26CD2}"/>
              </a:ext>
            </a:extLst>
          </p:cNvPr>
          <p:cNvPicPr>
            <a:picLocks noChangeAspect="1"/>
          </p:cNvPicPr>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harpenSoften amount="25000"/>
                    </a14:imgEffect>
                    <a14:imgEffect>
                      <a14:saturation sat="200000"/>
                    </a14:imgEffect>
                  </a14:imgLayer>
                </a14:imgProps>
              </a:ext>
            </a:extLst>
          </a:blip>
          <a:stretch>
            <a:fillRect/>
          </a:stretch>
        </p:blipFill>
        <p:spPr>
          <a:xfrm>
            <a:off x="4647589" y="2576500"/>
            <a:ext cx="2609850" cy="2200275"/>
          </a:xfrm>
          <a:prstGeom prst="rect">
            <a:avLst/>
          </a:prstGeom>
        </p:spPr>
      </p:pic>
      <p:pic>
        <p:nvPicPr>
          <p:cNvPr id="17" name="Picture 16">
            <a:extLst>
              <a:ext uri="{FF2B5EF4-FFF2-40B4-BE49-F238E27FC236}">
                <a16:creationId xmlns:a16="http://schemas.microsoft.com/office/drawing/2014/main" id="{EF6E9D40-20FC-4020-91B2-33E9405478D3}"/>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9307940" y="2378433"/>
            <a:ext cx="1791248" cy="1463438"/>
          </a:xfrm>
          <a:prstGeom prst="rect">
            <a:avLst/>
          </a:prstGeom>
        </p:spPr>
      </p:pic>
      <p:pic>
        <p:nvPicPr>
          <p:cNvPr id="18" name="Picture 17">
            <a:extLst>
              <a:ext uri="{FF2B5EF4-FFF2-40B4-BE49-F238E27FC236}">
                <a16:creationId xmlns:a16="http://schemas.microsoft.com/office/drawing/2014/main" id="{272783F2-45D5-4EC1-942D-6C75460673EB}"/>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8353232" y="3927252"/>
            <a:ext cx="1557098" cy="1525878"/>
          </a:xfrm>
          <a:prstGeom prst="rect">
            <a:avLst/>
          </a:prstGeom>
        </p:spPr>
      </p:pic>
      <p:pic>
        <p:nvPicPr>
          <p:cNvPr id="19" name="Picture 18">
            <a:extLst>
              <a:ext uri="{FF2B5EF4-FFF2-40B4-BE49-F238E27FC236}">
                <a16:creationId xmlns:a16="http://schemas.microsoft.com/office/drawing/2014/main" id="{5B0AE03E-6F19-4E11-9B1C-8F545A6C6FD0}"/>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7327477" y="2369958"/>
            <a:ext cx="1440023" cy="1479048"/>
          </a:xfrm>
          <a:prstGeom prst="rect">
            <a:avLst/>
          </a:prstGeom>
        </p:spPr>
      </p:pic>
      <p:pic>
        <p:nvPicPr>
          <p:cNvPr id="20" name="Picture 19">
            <a:extLst>
              <a:ext uri="{FF2B5EF4-FFF2-40B4-BE49-F238E27FC236}">
                <a16:creationId xmlns:a16="http://schemas.microsoft.com/office/drawing/2014/main" id="{41EC64BB-17CC-403D-B392-3D38AD4C87CC}"/>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1250603" y="2474959"/>
            <a:ext cx="1557098" cy="1498560"/>
          </a:xfrm>
          <a:prstGeom prst="rect">
            <a:avLst/>
          </a:prstGeom>
        </p:spPr>
      </p:pic>
      <p:pic>
        <p:nvPicPr>
          <p:cNvPr id="21" name="Picture 20">
            <a:extLst>
              <a:ext uri="{FF2B5EF4-FFF2-40B4-BE49-F238E27FC236}">
                <a16:creationId xmlns:a16="http://schemas.microsoft.com/office/drawing/2014/main" id="{8F3A05AC-5261-4E73-864F-61E0EC11D721}"/>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2082989" y="3978448"/>
            <a:ext cx="1506365" cy="1463438"/>
          </a:xfrm>
          <a:prstGeom prst="rect">
            <a:avLst/>
          </a:prstGeom>
        </p:spPr>
      </p:pic>
      <p:pic>
        <p:nvPicPr>
          <p:cNvPr id="22" name="Picture 21">
            <a:extLst>
              <a:ext uri="{FF2B5EF4-FFF2-40B4-BE49-F238E27FC236}">
                <a16:creationId xmlns:a16="http://schemas.microsoft.com/office/drawing/2014/main" id="{0ED70980-058A-4A31-B024-CB542ADA1809}"/>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3032795" y="2456610"/>
            <a:ext cx="1521975" cy="1525878"/>
          </a:xfrm>
          <a:prstGeom prst="rect">
            <a:avLst/>
          </a:prstGeom>
        </p:spPr>
      </p:pic>
      <p:pic>
        <p:nvPicPr>
          <p:cNvPr id="23" name="Picture 22">
            <a:extLst>
              <a:ext uri="{FF2B5EF4-FFF2-40B4-BE49-F238E27FC236}">
                <a16:creationId xmlns:a16="http://schemas.microsoft.com/office/drawing/2014/main" id="{0EF7DC76-8C41-4F1D-A5E1-1BD0F1E34DB5}"/>
              </a:ext>
            </a:extLst>
          </p:cNvPr>
          <p:cNvPicPr>
            <a:picLocks noChangeAspect="1"/>
          </p:cNvPicPr>
          <p:nvPr/>
        </p:nvPicPr>
        <p:blipFill>
          <a:blip r:embed="rId19">
            <a:clrChange>
              <a:clrFrom>
                <a:srgbClr val="FFFFFF"/>
              </a:clrFrom>
              <a:clrTo>
                <a:srgbClr val="FFFFFF">
                  <a:alpha val="0"/>
                </a:srgbClr>
              </a:clrTo>
            </a:clrChange>
            <a:extLst>
              <a:ext uri="{BEBA8EAE-BF5A-486C-A8C5-ECC9F3942E4B}">
                <a14:imgProps xmlns:a14="http://schemas.microsoft.com/office/drawing/2010/main">
                  <a14:imgLayer r:embed="rId20">
                    <a14:imgEffect>
                      <a14:sharpenSoften amount="25000"/>
                    </a14:imgEffect>
                    <a14:imgEffect>
                      <a14:saturation sat="200000"/>
                    </a14:imgEffect>
                  </a14:imgLayer>
                </a14:imgProps>
              </a:ext>
            </a:extLst>
          </a:blip>
          <a:stretch>
            <a:fillRect/>
          </a:stretch>
        </p:blipFill>
        <p:spPr>
          <a:xfrm>
            <a:off x="4629952" y="2488371"/>
            <a:ext cx="2590800" cy="2343150"/>
          </a:xfrm>
          <a:prstGeom prst="rect">
            <a:avLst/>
          </a:prstGeom>
        </p:spPr>
      </p:pic>
      <p:pic>
        <p:nvPicPr>
          <p:cNvPr id="24" name="Picture 23">
            <a:extLst>
              <a:ext uri="{FF2B5EF4-FFF2-40B4-BE49-F238E27FC236}">
                <a16:creationId xmlns:a16="http://schemas.microsoft.com/office/drawing/2014/main" id="{06FA4849-B314-43DB-B193-9689FABDF2B4}"/>
              </a:ext>
            </a:extLst>
          </p:cNvPr>
          <p:cNvPicPr>
            <a:picLocks noChangeAspect="1"/>
          </p:cNvPicPr>
          <p:nvPr/>
        </p:nvPicPr>
        <p:blipFill>
          <a:blip r:embed="rId21">
            <a:clrChange>
              <a:clrFrom>
                <a:srgbClr val="FFFFFF"/>
              </a:clrFrom>
              <a:clrTo>
                <a:srgbClr val="FFFFFF">
                  <a:alpha val="0"/>
                </a:srgbClr>
              </a:clrTo>
            </a:clrChange>
            <a:extLst>
              <a:ext uri="{BEBA8EAE-BF5A-486C-A8C5-ECC9F3942E4B}">
                <a14:imgProps xmlns:a14="http://schemas.microsoft.com/office/drawing/2010/main">
                  <a14:imgLayer r:embed="rId22">
                    <a14:imgEffect>
                      <a14:sharpenSoften amount="25000"/>
                    </a14:imgEffect>
                    <a14:imgEffect>
                      <a14:saturation sat="200000"/>
                    </a14:imgEffect>
                  </a14:imgLayer>
                </a14:imgProps>
              </a:ext>
            </a:extLst>
          </a:blip>
          <a:stretch>
            <a:fillRect/>
          </a:stretch>
        </p:blipFill>
        <p:spPr>
          <a:xfrm>
            <a:off x="4480719" y="2362200"/>
            <a:ext cx="2828925" cy="2619375"/>
          </a:xfrm>
          <a:prstGeom prst="rect">
            <a:avLst/>
          </a:prstGeom>
        </p:spPr>
      </p:pic>
      <p:pic>
        <p:nvPicPr>
          <p:cNvPr id="25" name="Picture 24">
            <a:extLst>
              <a:ext uri="{FF2B5EF4-FFF2-40B4-BE49-F238E27FC236}">
                <a16:creationId xmlns:a16="http://schemas.microsoft.com/office/drawing/2014/main" id="{4B1DB94E-9EDA-4B42-87A4-46C862409BB5}"/>
              </a:ext>
            </a:extLst>
          </p:cNvPr>
          <p:cNvPicPr>
            <a:picLocks noChangeAspect="1"/>
          </p:cNvPicPr>
          <p:nvPr/>
        </p:nvPicPr>
        <p:blipFill>
          <a:blip r:embed="rId23">
            <a:clrChange>
              <a:clrFrom>
                <a:srgbClr val="FFFFFF"/>
              </a:clrFrom>
              <a:clrTo>
                <a:srgbClr val="FFFFFF">
                  <a:alpha val="0"/>
                </a:srgbClr>
              </a:clrTo>
            </a:clrChange>
          </a:blip>
          <a:stretch>
            <a:fillRect/>
          </a:stretch>
        </p:blipFill>
        <p:spPr>
          <a:xfrm rot="20010150">
            <a:off x="2764746" y="1960579"/>
            <a:ext cx="1364260" cy="1157901"/>
          </a:xfrm>
          <a:prstGeom prst="rect">
            <a:avLst/>
          </a:prstGeom>
        </p:spPr>
      </p:pic>
      <p:pic>
        <p:nvPicPr>
          <p:cNvPr id="26" name="Picture 25">
            <a:extLst>
              <a:ext uri="{FF2B5EF4-FFF2-40B4-BE49-F238E27FC236}">
                <a16:creationId xmlns:a16="http://schemas.microsoft.com/office/drawing/2014/main" id="{B8CC21CD-8441-4AD8-BF44-9414D48C462C}"/>
              </a:ext>
            </a:extLst>
          </p:cNvPr>
          <p:cNvPicPr>
            <a:picLocks noChangeAspect="1"/>
          </p:cNvPicPr>
          <p:nvPr/>
        </p:nvPicPr>
        <p:blipFill>
          <a:blip r:embed="rId24">
            <a:clrChange>
              <a:clrFrom>
                <a:srgbClr val="FFFFFF"/>
              </a:clrFrom>
              <a:clrTo>
                <a:srgbClr val="FFFFFF">
                  <a:alpha val="0"/>
                </a:srgbClr>
              </a:clrTo>
            </a:clrChange>
          </a:blip>
          <a:stretch>
            <a:fillRect/>
          </a:stretch>
        </p:blipFill>
        <p:spPr>
          <a:xfrm rot="19774127">
            <a:off x="1655912" y="3061932"/>
            <a:ext cx="1435479" cy="1219912"/>
          </a:xfrm>
          <a:prstGeom prst="rect">
            <a:avLst/>
          </a:prstGeom>
        </p:spPr>
      </p:pic>
      <p:pic>
        <p:nvPicPr>
          <p:cNvPr id="27" name="Picture 26">
            <a:extLst>
              <a:ext uri="{FF2B5EF4-FFF2-40B4-BE49-F238E27FC236}">
                <a16:creationId xmlns:a16="http://schemas.microsoft.com/office/drawing/2014/main" id="{190AADD1-4157-45BB-AE37-F5C6746C8B95}"/>
              </a:ext>
            </a:extLst>
          </p:cNvPr>
          <p:cNvPicPr>
            <a:picLocks noChangeAspect="1"/>
          </p:cNvPicPr>
          <p:nvPr/>
        </p:nvPicPr>
        <p:blipFill>
          <a:blip r:embed="rId25">
            <a:clrChange>
              <a:clrFrom>
                <a:srgbClr val="FFFFFF"/>
              </a:clrFrom>
              <a:clrTo>
                <a:srgbClr val="FFFFFF">
                  <a:alpha val="0"/>
                </a:srgbClr>
              </a:clrTo>
            </a:clrChange>
          </a:blip>
          <a:stretch>
            <a:fillRect/>
          </a:stretch>
        </p:blipFill>
        <p:spPr>
          <a:xfrm rot="20757983">
            <a:off x="3123504" y="4080235"/>
            <a:ext cx="1714736" cy="1219912"/>
          </a:xfrm>
          <a:prstGeom prst="rect">
            <a:avLst/>
          </a:prstGeom>
        </p:spPr>
      </p:pic>
      <p:pic>
        <p:nvPicPr>
          <p:cNvPr id="28" name="Picture 27">
            <a:extLst>
              <a:ext uri="{FF2B5EF4-FFF2-40B4-BE49-F238E27FC236}">
                <a16:creationId xmlns:a16="http://schemas.microsoft.com/office/drawing/2014/main" id="{F0DDE8E0-088A-4BE9-AA7B-77A065152C5F}"/>
              </a:ext>
            </a:extLst>
          </p:cNvPr>
          <p:cNvPicPr>
            <a:picLocks noChangeAspect="1"/>
          </p:cNvPicPr>
          <p:nvPr/>
        </p:nvPicPr>
        <p:blipFill>
          <a:blip r:embed="rId26">
            <a:clrChange>
              <a:clrFrom>
                <a:srgbClr val="FFFFFF"/>
              </a:clrFrom>
              <a:clrTo>
                <a:srgbClr val="FFFFFF">
                  <a:alpha val="0"/>
                </a:srgbClr>
              </a:clrTo>
            </a:clrChange>
          </a:blip>
          <a:stretch>
            <a:fillRect/>
          </a:stretch>
        </p:blipFill>
        <p:spPr>
          <a:xfrm>
            <a:off x="7019965" y="4134476"/>
            <a:ext cx="1489372" cy="1205215"/>
          </a:xfrm>
          <a:prstGeom prst="rect">
            <a:avLst/>
          </a:prstGeom>
        </p:spPr>
      </p:pic>
      <p:pic>
        <p:nvPicPr>
          <p:cNvPr id="29" name="Picture 28">
            <a:extLst>
              <a:ext uri="{FF2B5EF4-FFF2-40B4-BE49-F238E27FC236}">
                <a16:creationId xmlns:a16="http://schemas.microsoft.com/office/drawing/2014/main" id="{60250047-6047-4C0A-953C-953B70F5293F}"/>
              </a:ext>
            </a:extLst>
          </p:cNvPr>
          <p:cNvPicPr>
            <a:picLocks noChangeAspect="1"/>
          </p:cNvPicPr>
          <p:nvPr/>
        </p:nvPicPr>
        <p:blipFill>
          <a:blip r:embed="rId27">
            <a:clrChange>
              <a:clrFrom>
                <a:srgbClr val="FFFFFF"/>
              </a:clrFrom>
              <a:clrTo>
                <a:srgbClr val="FFFFFF">
                  <a:alpha val="0"/>
                </a:srgbClr>
              </a:clrTo>
            </a:clrChange>
          </a:blip>
          <a:stretch>
            <a:fillRect/>
          </a:stretch>
        </p:blipFill>
        <p:spPr>
          <a:xfrm rot="1899390">
            <a:off x="8352770" y="3026056"/>
            <a:ext cx="1680442" cy="1445278"/>
          </a:xfrm>
          <a:prstGeom prst="rect">
            <a:avLst/>
          </a:prstGeom>
        </p:spPr>
      </p:pic>
      <p:pic>
        <p:nvPicPr>
          <p:cNvPr id="30" name="Picture 29">
            <a:extLst>
              <a:ext uri="{FF2B5EF4-FFF2-40B4-BE49-F238E27FC236}">
                <a16:creationId xmlns:a16="http://schemas.microsoft.com/office/drawing/2014/main" id="{0C88F5BC-D2CB-439A-B36B-FBA933D48BA8}"/>
              </a:ext>
            </a:extLst>
          </p:cNvPr>
          <p:cNvPicPr>
            <a:picLocks noChangeAspect="1"/>
          </p:cNvPicPr>
          <p:nvPr/>
        </p:nvPicPr>
        <p:blipFill>
          <a:blip r:embed="rId28">
            <a:clrChange>
              <a:clrFrom>
                <a:srgbClr val="FFFFFF"/>
              </a:clrFrom>
              <a:clrTo>
                <a:srgbClr val="FFFFFF">
                  <a:alpha val="0"/>
                </a:srgbClr>
              </a:clrTo>
            </a:clrChange>
          </a:blip>
          <a:stretch>
            <a:fillRect/>
          </a:stretch>
        </p:blipFill>
        <p:spPr>
          <a:xfrm rot="1525325">
            <a:off x="7524899" y="1926363"/>
            <a:ext cx="1420782" cy="1190517"/>
          </a:xfrm>
          <a:prstGeom prst="rect">
            <a:avLst/>
          </a:prstGeom>
        </p:spPr>
      </p:pic>
    </p:spTree>
    <p:extLst>
      <p:ext uri="{BB962C8B-B14F-4D97-AF65-F5344CB8AC3E}">
        <p14:creationId xmlns:p14="http://schemas.microsoft.com/office/powerpoint/2010/main" val="30216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childTnLst>
                          </p:cTn>
                        </p:par>
                        <p:par>
                          <p:cTn id="46" fill="hold">
                            <p:stCondLst>
                              <p:cond delay="500"/>
                            </p:stCondLst>
                            <p:childTnLst>
                              <p:par>
                                <p:cTn id="47" presetID="42"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37" presetClass="path" presetSubtype="0" accel="50000" decel="50000" fill="hold" nodeType="afterEffect">
                                  <p:stCondLst>
                                    <p:cond delay="0"/>
                                  </p:stCondLst>
                                  <p:childTnLst>
                                    <p:animMotion origin="layout" path="M -3.37032E-6 1.11111E-6 L -0.04085 -0.05509 C -0.04934 -0.06713 -0.06213 -0.07338 -0.07557 -0.07338 C -0.09072 -0.07338 -0.10299 -0.06713 -0.11147 -0.05509 L -0.1522 1.11111E-6 " pathEditMode="relative" rAng="0" ptsTypes="AAAAA">
                                      <p:cBhvr>
                                        <p:cTn id="54" dur="2000" fill="hold"/>
                                        <p:tgtEl>
                                          <p:spTgt spid="25"/>
                                        </p:tgtEl>
                                        <p:attrNameLst>
                                          <p:attrName>ppt_x</p:attrName>
                                          <p:attrName>ppt_y</p:attrName>
                                        </p:attrNameLst>
                                      </p:cBhvr>
                                      <p:rCtr x="-7610" y="-3681"/>
                                    </p:animMotion>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par>
                          <p:cTn id="60" fill="hold">
                            <p:stCondLst>
                              <p:cond delay="500"/>
                            </p:stCondLst>
                            <p:childTnLst>
                              <p:par>
                                <p:cTn id="61" presetID="42"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par>
                          <p:cTn id="66" fill="hold">
                            <p:stCondLst>
                              <p:cond delay="1500"/>
                            </p:stCondLst>
                            <p:childTnLst>
                              <p:par>
                                <p:cTn id="67" presetID="42" presetClass="path" presetSubtype="0" accel="50000" decel="50000" fill="hold" nodeType="afterEffect">
                                  <p:stCondLst>
                                    <p:cond delay="0"/>
                                  </p:stCondLst>
                                  <p:childTnLst>
                                    <p:animMotion origin="layout" path="M -4.23704E-6 3.33333E-6 L 0.01541 0.0375 " pathEditMode="relative" rAng="0" ptsTypes="AA">
                                      <p:cBhvr>
                                        <p:cTn id="68" dur="2000" fill="hold"/>
                                        <p:tgtEl>
                                          <p:spTgt spid="26"/>
                                        </p:tgtEl>
                                        <p:attrNameLst>
                                          <p:attrName>ppt_x</p:attrName>
                                          <p:attrName>ppt_y</p:attrName>
                                        </p:attrNameLst>
                                      </p:cBhvr>
                                      <p:rCtr x="770" y="1875"/>
                                    </p:animMotion>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childTnLst>
                          </p:cTn>
                        </p:par>
                        <p:par>
                          <p:cTn id="74" fill="hold">
                            <p:stCondLst>
                              <p:cond delay="5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500"/>
                            </p:stCondLst>
                            <p:childTnLst>
                              <p:par>
                                <p:cTn id="81" presetID="42" presetClass="path" presetSubtype="0" accel="50000" decel="50000" fill="hold" nodeType="afterEffect">
                                  <p:stCondLst>
                                    <p:cond delay="0"/>
                                  </p:stCondLst>
                                  <p:childTnLst>
                                    <p:animMotion origin="layout" path="M -2.40569E-6 3.7037E-6 L -0.04373 -0.31366 " pathEditMode="relative" rAng="0" ptsTypes="AA">
                                      <p:cBhvr>
                                        <p:cTn id="82" dur="2000" fill="hold"/>
                                        <p:tgtEl>
                                          <p:spTgt spid="27"/>
                                        </p:tgtEl>
                                        <p:attrNameLst>
                                          <p:attrName>ppt_x</p:attrName>
                                          <p:attrName>ppt_y</p:attrName>
                                        </p:attrNameLst>
                                      </p:cBhvr>
                                      <p:rCtr x="-2193" y="-15694"/>
                                    </p:animMotion>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par>
                          <p:cTn id="94" fill="hold">
                            <p:stCondLst>
                              <p:cond delay="1500"/>
                            </p:stCondLst>
                            <p:childTnLst>
                              <p:par>
                                <p:cTn id="95" presetID="37" presetClass="path" presetSubtype="0" accel="50000" decel="50000" fill="hold" nodeType="afterEffect">
                                  <p:stCondLst>
                                    <p:cond delay="0"/>
                                  </p:stCondLst>
                                  <p:childTnLst>
                                    <p:animMotion origin="layout" path="M 4.34278E-6 -0.00671 L 0.04999 -0.05 C 0.06043 -0.05949 0.07623 -0.06458 0.09254 -0.06458 C 0.11121 -0.06458 0.12635 -0.05949 0.13666 -0.05 L 0.18692 -0.00671 " pathEditMode="relative" rAng="0" ptsTypes="AAAAA">
                                      <p:cBhvr>
                                        <p:cTn id="96" dur="2000" fill="hold"/>
                                        <p:tgtEl>
                                          <p:spTgt spid="30"/>
                                        </p:tgtEl>
                                        <p:attrNameLst>
                                          <p:attrName>ppt_x</p:attrName>
                                          <p:attrName>ppt_y</p:attrName>
                                        </p:attrNameLst>
                                      </p:cBhvr>
                                      <p:rCtr x="9346" y="-2894"/>
                                    </p:animMotion>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14"/>
                                        </p:tgtEl>
                                      </p:cBhvr>
                                    </p:animEffect>
                                    <p:set>
                                      <p:cBhvr>
                                        <p:cTn id="101" dur="1" fill="hold">
                                          <p:stCondLst>
                                            <p:cond delay="499"/>
                                          </p:stCondLst>
                                        </p:cTn>
                                        <p:tgtEl>
                                          <p:spTgt spid="14"/>
                                        </p:tgtEl>
                                        <p:attrNameLst>
                                          <p:attrName>style.visibility</p:attrName>
                                        </p:attrNameLst>
                                      </p:cBhvr>
                                      <p:to>
                                        <p:strVal val="hidden"/>
                                      </p:to>
                                    </p:set>
                                  </p:childTnLst>
                                </p:cTn>
                              </p:par>
                            </p:childTnLst>
                          </p:cTn>
                        </p:par>
                        <p:par>
                          <p:cTn id="102" fill="hold">
                            <p:stCondLst>
                              <p:cond delay="500"/>
                            </p:stCondLst>
                            <p:childTnLst>
                              <p:par>
                                <p:cTn id="103" presetID="42" presetClass="entr" presetSubtype="0" fill="hold"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1000"/>
                                        <p:tgtEl>
                                          <p:spTgt spid="19"/>
                                        </p:tgtEl>
                                      </p:cBhvr>
                                    </p:animEffect>
                                    <p:anim calcmode="lin" valueType="num">
                                      <p:cBhvr>
                                        <p:cTn id="106" dur="1000" fill="hold"/>
                                        <p:tgtEl>
                                          <p:spTgt spid="19"/>
                                        </p:tgtEl>
                                        <p:attrNameLst>
                                          <p:attrName>ppt_x</p:attrName>
                                        </p:attrNameLst>
                                      </p:cBhvr>
                                      <p:tavLst>
                                        <p:tav tm="0">
                                          <p:val>
                                            <p:strVal val="#ppt_x"/>
                                          </p:val>
                                        </p:tav>
                                        <p:tav tm="100000">
                                          <p:val>
                                            <p:strVal val="#ppt_x"/>
                                          </p:val>
                                        </p:tav>
                                      </p:tavLst>
                                    </p:anim>
                                    <p:anim calcmode="lin" valueType="num">
                                      <p:cBhvr>
                                        <p:cTn id="107" dur="1000" fill="hold"/>
                                        <p:tgtEl>
                                          <p:spTgt spid="19"/>
                                        </p:tgtEl>
                                        <p:attrNameLst>
                                          <p:attrName>ppt_y</p:attrName>
                                        </p:attrNameLst>
                                      </p:cBhvr>
                                      <p:tavLst>
                                        <p:tav tm="0">
                                          <p:val>
                                            <p:strVal val="#ppt_y+.1"/>
                                          </p:val>
                                        </p:tav>
                                        <p:tav tm="100000">
                                          <p:val>
                                            <p:strVal val="#ppt_y"/>
                                          </p:val>
                                        </p:tav>
                                      </p:tavLst>
                                    </p:anim>
                                  </p:childTnLst>
                                </p:cTn>
                              </p:par>
                            </p:childTnLst>
                          </p:cTn>
                        </p:par>
                        <p:par>
                          <p:cTn id="108" fill="hold">
                            <p:stCondLst>
                              <p:cond delay="1500"/>
                            </p:stCondLst>
                            <p:childTnLst>
                              <p:par>
                                <p:cTn id="109" presetID="42" presetClass="path" presetSubtype="0" accel="50000" decel="50000" fill="hold" nodeType="afterEffect">
                                  <p:stCondLst>
                                    <p:cond delay="0"/>
                                  </p:stCondLst>
                                  <p:childTnLst>
                                    <p:animMotion origin="layout" path="M 3.46038E-6 2.22222E-6 L -0.05261 -0.18287 " pathEditMode="relative" rAng="0" ptsTypes="AA">
                                      <p:cBhvr>
                                        <p:cTn id="110" dur="2000" fill="hold"/>
                                        <p:tgtEl>
                                          <p:spTgt spid="29"/>
                                        </p:tgtEl>
                                        <p:attrNameLst>
                                          <p:attrName>ppt_x</p:attrName>
                                          <p:attrName>ppt_y</p:attrName>
                                        </p:attrNameLst>
                                      </p:cBhvr>
                                      <p:rCtr x="-2637" y="-9144"/>
                                    </p:animMotion>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13"/>
                                        </p:tgtEl>
                                      </p:cBhvr>
                                    </p:animEffect>
                                    <p:set>
                                      <p:cBhvr>
                                        <p:cTn id="115" dur="1" fill="hold">
                                          <p:stCondLst>
                                            <p:cond delay="499"/>
                                          </p:stCondLst>
                                        </p:cTn>
                                        <p:tgtEl>
                                          <p:spTgt spid="13"/>
                                        </p:tgtEl>
                                        <p:attrNameLst>
                                          <p:attrName>style.visibility</p:attrName>
                                        </p:attrNameLst>
                                      </p:cBhvr>
                                      <p:to>
                                        <p:strVal val="hidden"/>
                                      </p:to>
                                    </p:set>
                                  </p:childTnLst>
                                </p:cTn>
                              </p:par>
                            </p:childTnLst>
                          </p:cTn>
                        </p:par>
                        <p:par>
                          <p:cTn id="116" fill="hold">
                            <p:stCondLst>
                              <p:cond delay="500"/>
                            </p:stCondLst>
                            <p:childTnLst>
                              <p:par>
                                <p:cTn id="117" presetID="42" presetClass="entr" presetSubtype="0"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1000"/>
                                        <p:tgtEl>
                                          <p:spTgt spid="18"/>
                                        </p:tgtEl>
                                      </p:cBhvr>
                                    </p:animEffect>
                                    <p:anim calcmode="lin" valueType="num">
                                      <p:cBhvr>
                                        <p:cTn id="120" dur="1000" fill="hold"/>
                                        <p:tgtEl>
                                          <p:spTgt spid="18"/>
                                        </p:tgtEl>
                                        <p:attrNameLst>
                                          <p:attrName>ppt_x</p:attrName>
                                        </p:attrNameLst>
                                      </p:cBhvr>
                                      <p:tavLst>
                                        <p:tav tm="0">
                                          <p:val>
                                            <p:strVal val="#ppt_x"/>
                                          </p:val>
                                        </p:tav>
                                        <p:tav tm="100000">
                                          <p:val>
                                            <p:strVal val="#ppt_x"/>
                                          </p:val>
                                        </p:tav>
                                      </p:tavLst>
                                    </p:anim>
                                    <p:anim calcmode="lin" valueType="num">
                                      <p:cBhvr>
                                        <p:cTn id="121" dur="1000" fill="hold"/>
                                        <p:tgtEl>
                                          <p:spTgt spid="18"/>
                                        </p:tgtEl>
                                        <p:attrNameLst>
                                          <p:attrName>ppt_y</p:attrName>
                                        </p:attrNameLst>
                                      </p:cBhvr>
                                      <p:tavLst>
                                        <p:tav tm="0">
                                          <p:val>
                                            <p:strVal val="#ppt_y+.1"/>
                                          </p:val>
                                        </p:tav>
                                        <p:tav tm="100000">
                                          <p:val>
                                            <p:strVal val="#ppt_y"/>
                                          </p:val>
                                        </p:tav>
                                      </p:tavLst>
                                    </p:anim>
                                  </p:childTnLst>
                                </p:cTn>
                              </p:par>
                            </p:childTnLst>
                          </p:cTn>
                        </p:par>
                        <p:par>
                          <p:cTn id="122" fill="hold">
                            <p:stCondLst>
                              <p:cond delay="1500"/>
                            </p:stCondLst>
                            <p:childTnLst>
                              <p:par>
                                <p:cTn id="123" presetID="42" presetClass="path" presetSubtype="0" accel="50000" decel="50000" fill="hold" nodeType="afterEffect">
                                  <p:stCondLst>
                                    <p:cond delay="0"/>
                                  </p:stCondLst>
                                  <p:childTnLst>
                                    <p:animMotion origin="layout" path="M 1.5964E-6 -7.40741E-7 L 0.12753 -0.11898 " pathEditMode="relative" rAng="0" ptsTypes="AA">
                                      <p:cBhvr>
                                        <p:cTn id="124" dur="2000" fill="hold"/>
                                        <p:tgtEl>
                                          <p:spTgt spid="28"/>
                                        </p:tgtEl>
                                        <p:attrNameLst>
                                          <p:attrName>ppt_x</p:attrName>
                                          <p:attrName>ppt_y</p:attrName>
                                        </p:attrNameLst>
                                      </p:cBhvr>
                                      <p:rCtr x="6370"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99392C6-494A-4B59-A6A2-4DDD7D22A582}"/>
              </a:ext>
            </a:extLst>
          </p:cNvPr>
          <p:cNvSpPr txBox="1"/>
          <p:nvPr/>
        </p:nvSpPr>
        <p:spPr>
          <a:xfrm>
            <a:off x="4139903" y="457200"/>
            <a:ext cx="3882032" cy="830997"/>
          </a:xfrm>
          <a:prstGeom prst="rect">
            <a:avLst/>
          </a:prstGeom>
          <a:solidFill>
            <a:schemeClr val="accent3">
              <a:lumMod val="40000"/>
              <a:lumOff val="60000"/>
            </a:schemeClr>
          </a:solidFill>
        </p:spPr>
        <p:txBody>
          <a:bodyPr wrap="square" rtlCol="0">
            <a:spAutoFit/>
          </a:bodyPr>
          <a:lstStyle/>
          <a:p>
            <a:pPr algn="ctr"/>
            <a:r>
              <a:rPr lang="en-US" sz="4800"/>
              <a:t>CỦNG CỐ</a:t>
            </a:r>
            <a:endParaRPr lang="vi-VN" sz="4800" dirty="0"/>
          </a:p>
        </p:txBody>
      </p:sp>
      <p:sp>
        <p:nvSpPr>
          <p:cNvPr id="4" name="AutoShape 2" descr="Happy Strawberry Cartoon Transparent PNG &amp; SVG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2043051" y="2021653"/>
            <a:ext cx="2935981" cy="2645072"/>
            <a:chOff x="816819" y="2106464"/>
            <a:chExt cx="2935981" cy="2645072"/>
          </a:xfrm>
        </p:grpSpPr>
        <p:pic>
          <p:nvPicPr>
            <p:cNvPr id="1028"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201" y="2650924"/>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493" y="2730112"/>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629" y="3430588"/>
              <a:ext cx="1124744" cy="112474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816819" y="2106464"/>
              <a:ext cx="2935981" cy="264507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4" descr="Happy Strawberry Cartoon Transparent PNG &amp;amp; SVG Vector">
              <a:extLst>
                <a:ext uri="{FF2B5EF4-FFF2-40B4-BE49-F238E27FC236}">
                  <a16:creationId xmlns:a16="http://schemas.microsoft.com/office/drawing/2014/main" id="{24C51712-6DC4-4F20-AD4F-91F40AE889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517" y="3423832"/>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appy Strawberry Cartoon Transparent PNG &amp;amp; SVG Vector">
              <a:extLst>
                <a:ext uri="{FF2B5EF4-FFF2-40B4-BE49-F238E27FC236}">
                  <a16:creationId xmlns:a16="http://schemas.microsoft.com/office/drawing/2014/main" id="{9FB4461D-03A8-4F73-8900-550E58DAA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438" y="2423199"/>
              <a:ext cx="1124744" cy="1124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6941049" y="2225407"/>
            <a:ext cx="2935981" cy="2645072"/>
            <a:chOff x="816819" y="2106464"/>
            <a:chExt cx="2935981" cy="2645072"/>
          </a:xfrm>
        </p:grpSpPr>
        <p:pic>
          <p:nvPicPr>
            <p:cNvPr id="22"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030" y="2561914"/>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3086" y="2520960"/>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342" y="3429794"/>
              <a:ext cx="1124744" cy="1124744"/>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p:cNvSpPr/>
            <p:nvPr/>
          </p:nvSpPr>
          <p:spPr>
            <a:xfrm>
              <a:off x="816819" y="2106464"/>
              <a:ext cx="2935981" cy="264507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4" descr="Happy Strawberry Cartoon Transparent PNG &amp;amp; SVG Vector">
              <a:extLst>
                <a:ext uri="{FF2B5EF4-FFF2-40B4-BE49-F238E27FC236}">
                  <a16:creationId xmlns:a16="http://schemas.microsoft.com/office/drawing/2014/main" id="{168010A0-D28C-4BE3-B5CA-B53329D572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5247" y="3423038"/>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appy Strawberry Cartoon Transparent PNG &amp;amp; SVG Vector">
              <a:extLst>
                <a:ext uri="{FF2B5EF4-FFF2-40B4-BE49-F238E27FC236}">
                  <a16:creationId xmlns:a16="http://schemas.microsoft.com/office/drawing/2014/main" id="{E0F9C14F-AF78-47F9-AF81-311217803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5210" y="2291538"/>
              <a:ext cx="1124744" cy="1124744"/>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699392C6-494A-4B59-A6A2-4DDD7D22A582}"/>
              </a:ext>
            </a:extLst>
          </p:cNvPr>
          <p:cNvSpPr txBox="1"/>
          <p:nvPr/>
        </p:nvSpPr>
        <p:spPr>
          <a:xfrm>
            <a:off x="6632524" y="5569802"/>
            <a:ext cx="4152553" cy="830997"/>
          </a:xfrm>
          <a:prstGeom prst="rect">
            <a:avLst/>
          </a:prstGeom>
          <a:noFill/>
          <a:ln>
            <a:solidFill>
              <a:srgbClr val="FFC000"/>
            </a:solidFill>
          </a:ln>
        </p:spPr>
        <p:txBody>
          <a:bodyPr wrap="square" rtlCol="0">
            <a:spAutoFit/>
          </a:bodyPr>
          <a:lstStyle/>
          <a:p>
            <a:pPr algn="just"/>
            <a:r>
              <a:rPr lang="en-US" sz="4800"/>
              <a:t>B. 5 x 5 = 10</a:t>
            </a:r>
            <a:endParaRPr lang="vi-VN" sz="4800" dirty="0"/>
          </a:p>
        </p:txBody>
      </p:sp>
      <p:sp>
        <p:nvSpPr>
          <p:cNvPr id="32" name="TextBox 31">
            <a:extLst>
              <a:ext uri="{FF2B5EF4-FFF2-40B4-BE49-F238E27FC236}">
                <a16:creationId xmlns:a16="http://schemas.microsoft.com/office/drawing/2014/main" id="{699392C6-494A-4B59-A6A2-4DDD7D22A582}"/>
              </a:ext>
            </a:extLst>
          </p:cNvPr>
          <p:cNvSpPr txBox="1"/>
          <p:nvPr/>
        </p:nvSpPr>
        <p:spPr>
          <a:xfrm>
            <a:off x="1680923" y="5569803"/>
            <a:ext cx="4152553" cy="830997"/>
          </a:xfrm>
          <a:prstGeom prst="rect">
            <a:avLst/>
          </a:prstGeom>
          <a:noFill/>
          <a:ln>
            <a:solidFill>
              <a:srgbClr val="FFC000"/>
            </a:solidFill>
          </a:ln>
        </p:spPr>
        <p:txBody>
          <a:bodyPr wrap="square" rtlCol="0">
            <a:spAutoFit/>
          </a:bodyPr>
          <a:lstStyle/>
          <a:p>
            <a:pPr algn="just"/>
            <a:r>
              <a:rPr lang="en-US" sz="4800"/>
              <a:t>A. 5 x 2 = 10</a:t>
            </a:r>
            <a:endParaRPr lang="vi-VN" sz="4800" dirty="0"/>
          </a:p>
        </p:txBody>
      </p:sp>
      <p:pic>
        <p:nvPicPr>
          <p:cNvPr id="33" name="Picture 3" descr="F:\AAA-PDF-SGK\PNG\Untitled2.png"/>
          <p:cNvPicPr>
            <a:picLocks noChangeAspect="1" noChangeArrowheads="1"/>
          </p:cNvPicPr>
          <p:nvPr/>
        </p:nvPicPr>
        <p:blipFill rotWithShape="1">
          <a:blip r:embed="rId6"/>
          <a:srcRect l="43591" t="12007"/>
          <a:stretch/>
        </p:blipFill>
        <p:spPr bwMode="auto">
          <a:xfrm>
            <a:off x="10894269" y="5255315"/>
            <a:ext cx="1124744" cy="1210878"/>
          </a:xfrm>
          <a:prstGeom prst="rect">
            <a:avLst/>
          </a:prstGeom>
          <a:noFill/>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t="28690" r="72836" b="41260"/>
          <a:stretch/>
        </p:blipFill>
        <p:spPr>
          <a:xfrm>
            <a:off x="174108" y="5087688"/>
            <a:ext cx="1397623" cy="1546134"/>
          </a:xfrm>
          <a:prstGeom prst="rect">
            <a:avLst/>
          </a:prstGeom>
        </p:spPr>
      </p:pic>
    </p:spTree>
    <p:extLst>
      <p:ext uri="{BB962C8B-B14F-4D97-AF65-F5344CB8AC3E}">
        <p14:creationId xmlns:p14="http://schemas.microsoft.com/office/powerpoint/2010/main" val="188930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1"/>
                                        </p:tgtEl>
                                        <p:attrNameLst>
                                          <p:attrName>ppt_x</p:attrName>
                                        </p:attrNameLst>
                                      </p:cBhvr>
                                      <p:tavLst>
                                        <p:tav tm="0">
                                          <p:val>
                                            <p:strVal val="ppt_x"/>
                                          </p:val>
                                        </p:tav>
                                        <p:tav tm="100000">
                                          <p:val>
                                            <p:strVal val="ppt_x"/>
                                          </p:val>
                                        </p:tav>
                                      </p:tavLst>
                                    </p:anim>
                                    <p:anim calcmode="lin" valueType="num">
                                      <p:cBhvr additive="base">
                                        <p:cTn id="17" dur="500"/>
                                        <p:tgtEl>
                                          <p:spTgt spid="31"/>
                                        </p:tgtEl>
                                        <p:attrNameLst>
                                          <p:attrName>ppt_y</p:attrName>
                                        </p:attrNameLst>
                                      </p:cBhvr>
                                      <p:tavLst>
                                        <p:tav tm="0">
                                          <p:val>
                                            <p:strVal val="ppt_y"/>
                                          </p:val>
                                        </p:tav>
                                        <p:tav tm="100000">
                                          <p:val>
                                            <p:strVal val="1+ppt_h/2"/>
                                          </p:val>
                                        </p:tav>
                                      </p:tavLst>
                                    </p:anim>
                                    <p:set>
                                      <p:cBhvr>
                                        <p:cTn id="18"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1141</Words>
  <Application>Microsoft Office PowerPoint</Application>
  <PresentationFormat>Custom</PresentationFormat>
  <Paragraphs>133</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Titan One</vt:lpstr>
      <vt:lpstr>Quicksand</vt:lpstr>
      <vt:lpstr>Bebas Neue</vt:lpstr>
      <vt:lpstr>Roboto Condensed Light</vt:lpstr>
      <vt:lpstr>Dosis</vt:lpstr>
      <vt:lpstr>Cambria Math</vt:lpstr>
      <vt:lpstr>Fira Sans Extra Condensed Medium</vt:lpstr>
      <vt:lpstr>Arial</vt:lpstr>
      <vt:lpstr>Source Sans Pro</vt:lpstr>
      <vt:lpstr>Pre-K for Christian Schools: God Created Families to Love One Another by Slidesgo</vt:lpstr>
      <vt:lpstr>PowerPoint Presentation</vt:lpstr>
      <vt:lpstr>BÀI 40 BẢNG NHÂN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lpstr>Thân chào thầy cô! Hiện một số trường dạy chạy Covid nên đi bài quá nhanh, em không hỗ trợ kịp đc. Vậy nên em sẽ lên bài nhanh mà không làm game khởi động vì làm game rất mất thời gian. Lên xong một lượt em sẽ quay lại làm game nên thầy cô nào dạy vượt chương trình thì thông cảm cho em ạ.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Phan Thi Linh (FE FSC DN)</cp:lastModifiedBy>
  <cp:revision>15</cp:revision>
  <dcterms:modified xsi:type="dcterms:W3CDTF">2021-12-04T18:11:18Z</dcterms:modified>
</cp:coreProperties>
</file>