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1"/>
  </p:notesMasterIdLst>
  <p:sldIdLst>
    <p:sldId id="313" r:id="rId2"/>
    <p:sldId id="342" r:id="rId3"/>
    <p:sldId id="344" r:id="rId4"/>
    <p:sldId id="346" r:id="rId5"/>
    <p:sldId id="345" r:id="rId6"/>
    <p:sldId id="347" r:id="rId7"/>
    <p:sldId id="343" r:id="rId8"/>
    <p:sldId id="25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6" r:id="rId18"/>
    <p:sldId id="327" r:id="rId19"/>
    <p:sldId id="329" r:id="rId20"/>
  </p:sldIdLst>
  <p:sldSz cx="12161838" cy="6858000"/>
  <p:notesSz cx="6858000" cy="9144000"/>
  <p:embeddedFontLst>
    <p:embeddedFont>
      <p:font typeface="Bebas Neue" panose="020B0604020202020204" charset="0"/>
      <p:regular r:id="rId22"/>
    </p:embeddedFont>
    <p:embeddedFont>
      <p:font typeface="Cambria Math" panose="02040503050406030204" pitchFamily="18" charset="0"/>
      <p:regular r:id="rId23"/>
    </p:embeddedFont>
    <p:embeddedFont>
      <p:font typeface="Dosis" panose="02010703020202060003" pitchFamily="2" charset="0"/>
      <p:regular r:id="rId24"/>
      <p:bold r:id="rId25"/>
    </p:embeddedFont>
    <p:embeddedFont>
      <p:font typeface="Fira Sans Extra Condensed Medium" panose="020B0604020202020204" charset="0"/>
      <p:regular r:id="rId26"/>
      <p:bold r:id="rId27"/>
      <p:italic r:id="rId28"/>
      <p:boldItalic r:id="rId29"/>
    </p:embeddedFont>
    <p:embeddedFont>
      <p:font typeface="Quicksand" panose="020B0604020202020204" charset="0"/>
      <p:regular r:id="rId30"/>
      <p:bold r:id="rId31"/>
    </p:embeddedFont>
    <p:embeddedFont>
      <p:font typeface="Roboto Condensed Light" panose="02000000000000000000" pitchFamily="2" charset="0"/>
      <p:regular r:id="rId32"/>
      <p:italic r:id="rId33"/>
    </p:embeddedFont>
    <p:embeddedFont>
      <p:font typeface="Source Sans Pro" panose="020B0503030403020204" pitchFamily="34" charset="0"/>
      <p:regular r:id="rId34"/>
      <p:bold r:id="rId35"/>
      <p:italic r:id="rId36"/>
      <p:boldItalic r:id="rId37"/>
    </p:embeddedFont>
    <p:embeddedFont>
      <p:font typeface="Titan One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90" autoAdjust="0"/>
  </p:normalViewPr>
  <p:slideViewPr>
    <p:cSldViewPr>
      <p:cViewPr varScale="1">
        <p:scale>
          <a:sx n="64" d="100"/>
          <a:sy n="64" d="100"/>
        </p:scale>
        <p:origin x="960" y="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GV nhớ</a:t>
            </a:r>
            <a:r>
              <a:rPr lang="en-US" baseline="0"/>
              <a:t> chỉ trên đĩa cam để phân tích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68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43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47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184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8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GV: Ai là</a:t>
            </a:r>
            <a:r>
              <a:rPr lang="en-US" baseline="0"/>
              <a:t> người nói đúng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9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Tết đến rồi nhưng nhà bác Ba lại rất nghèo, bác Ba lại k có tiền mua sắm tết. Cac em hãy giải các câu đố sau để dành tặng bác bà thật nhiều quà tết nhé!</a:t>
            </a:r>
          </a:p>
        </p:txBody>
      </p:sp>
    </p:spTree>
    <p:extLst>
      <p:ext uri="{BB962C8B-B14F-4D97-AF65-F5344CB8AC3E}">
        <p14:creationId xmlns:p14="http://schemas.microsoft.com/office/powerpoint/2010/main" val="303721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9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9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05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61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nhớ</a:t>
            </a:r>
            <a:r>
              <a:rPr lang="en-US" baseline="0"/>
              <a:t> chỉ trên đĩa cam để phân tích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73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57625" y="1590467"/>
            <a:ext cx="10255765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62954" y="697175"/>
            <a:ext cx="910116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1528" y="4496985"/>
            <a:ext cx="1065710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47634" y="1643800"/>
            <a:ext cx="6866571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5935" y="917134"/>
            <a:ext cx="10142461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48448" y="2119000"/>
            <a:ext cx="4335248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48448" y="2944600"/>
            <a:ext cx="4335248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64" r:id="rId5"/>
    <p:sldLayoutId id="2147483669" r:id="rId6"/>
    <p:sldLayoutId id="2147483682" r:id="rId7"/>
    <p:sldLayoutId id="2147483683" r:id="rId8"/>
    <p:sldLayoutId id="2147483687" r:id="rId9"/>
    <p:sldLayoutId id="214748368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1.png"/><Relationship Id="rId4" Type="http://schemas.openxmlformats.org/officeDocument/2006/relationships/image" Target="../media/image1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160.png"/><Relationship Id="rId10" Type="http://schemas.openxmlformats.org/officeDocument/2006/relationships/image" Target="../media/image150.png"/><Relationship Id="rId9" Type="http://schemas.openxmlformats.org/officeDocument/2006/relationships/image" Target="../media/image1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870810" y="547513"/>
            <a:ext cx="10315501" cy="30955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73953" y="-15325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80431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chemeClr val="bg1">
                      <a:lumMod val="50000"/>
                    </a:scheme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403872" y="3620707"/>
            <a:ext cx="5180566" cy="27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CD6A548A-9AED-423C-949F-348FCC80E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17" y="1180081"/>
            <a:ext cx="7133371" cy="130855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733881" y="259789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a)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EE4EB2-E3A9-4D11-94F0-C3561EC06C5C}"/>
              </a:ext>
            </a:extLst>
          </p:cNvPr>
          <p:cNvGrpSpPr/>
          <p:nvPr/>
        </p:nvGrpSpPr>
        <p:grpSpPr>
          <a:xfrm>
            <a:off x="6926747" y="259789"/>
            <a:ext cx="5048250" cy="4457700"/>
            <a:chOff x="6123333" y="259789"/>
            <a:chExt cx="5048250" cy="44577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2DBA90D-81F6-46FE-AAC7-24E8AF4D2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3333" y="259789"/>
              <a:ext cx="5048250" cy="44577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60C2086-4180-4682-B260-9E7BC3E077F8}"/>
                </a:ext>
              </a:extLst>
            </p:cNvPr>
            <p:cNvSpPr txBox="1"/>
            <p:nvPr/>
          </p:nvSpPr>
          <p:spPr>
            <a:xfrm>
              <a:off x="6937729" y="769676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2 quả cam. 3 đĩa như vậy có tất cả mấy quả cam?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60076B5-4EF7-457B-BC2B-47E890E9CD28}"/>
              </a:ext>
            </a:extLst>
          </p:cNvPr>
          <p:cNvSpPr txBox="1"/>
          <p:nvPr/>
        </p:nvSpPr>
        <p:spPr>
          <a:xfrm>
            <a:off x="1704722" y="2615625"/>
            <a:ext cx="7051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2        +        2       </a:t>
            </a:r>
            <a:r>
              <a:rPr lang="vi-VN" sz="3200">
                <a:solidFill>
                  <a:srgbClr val="002060"/>
                </a:solidFill>
              </a:rPr>
              <a:t>+       </a:t>
            </a:r>
            <a:r>
              <a:rPr lang="en-US" sz="3200">
                <a:solidFill>
                  <a:srgbClr val="002060"/>
                </a:solidFill>
              </a:rPr>
              <a:t>  </a:t>
            </a:r>
            <a:r>
              <a:rPr lang="vi-VN" sz="3200">
                <a:solidFill>
                  <a:srgbClr val="002060"/>
                </a:solidFill>
              </a:rPr>
              <a:t>2        </a:t>
            </a:r>
            <a:r>
              <a:rPr lang="vi-VN" sz="3200" dirty="0">
                <a:solidFill>
                  <a:srgbClr val="002060"/>
                </a:solidFill>
              </a:rPr>
              <a:t>=     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B67DAD-6FF0-4BC6-887D-078F52D82D47}"/>
              </a:ext>
            </a:extLst>
          </p:cNvPr>
          <p:cNvSpPr txBox="1"/>
          <p:nvPr/>
        </p:nvSpPr>
        <p:spPr>
          <a:xfrm>
            <a:off x="1020417" y="3453998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BA3E7F2-AF97-4D4D-BBB8-8625154BC7F7}"/>
              </a:ext>
            </a:extLst>
          </p:cNvPr>
          <p:cNvSpPr txBox="1"/>
          <p:nvPr/>
        </p:nvSpPr>
        <p:spPr>
          <a:xfrm>
            <a:off x="1031399" y="4071874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39B1024-322A-4A89-90D3-9E68F681C56F}"/>
              </a:ext>
            </a:extLst>
          </p:cNvPr>
          <p:cNvCxnSpPr/>
          <p:nvPr/>
        </p:nvCxnSpPr>
        <p:spPr>
          <a:xfrm>
            <a:off x="2556284" y="3889159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C4ABF628-DCBD-49B6-9E86-59B5C4F216CA}"/>
              </a:ext>
            </a:extLst>
          </p:cNvPr>
          <p:cNvSpPr/>
          <p:nvPr/>
        </p:nvSpPr>
        <p:spPr>
          <a:xfrm>
            <a:off x="3566106" y="4664769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6EEC1BD-21AA-4E88-991B-2AB5A20A7D9A}"/>
              </a:ext>
            </a:extLst>
          </p:cNvPr>
          <p:cNvSpPr/>
          <p:nvPr/>
        </p:nvSpPr>
        <p:spPr>
          <a:xfrm>
            <a:off x="3652823" y="4628581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72ED7E0-884E-4064-BC03-A8B17075FA99}"/>
              </a:ext>
            </a:extLst>
          </p:cNvPr>
          <p:cNvSpPr/>
          <p:nvPr/>
        </p:nvSpPr>
        <p:spPr>
          <a:xfrm>
            <a:off x="4097507" y="3416769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DB8CD78-F4A3-421E-AE3D-F6004BC6859D}"/>
                  </a:ext>
                </a:extLst>
              </p:cNvPr>
              <p:cNvSpPr txBox="1"/>
              <p:nvPr/>
            </p:nvSpPr>
            <p:spPr>
              <a:xfrm>
                <a:off x="4164417" y="4674746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B8CD78-F4A3-421E-AE3D-F6004BC68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417" y="4674746"/>
                <a:ext cx="407163" cy="49244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B3E5B366-ED25-4601-AD35-F1838BDF5F73}"/>
              </a:ext>
            </a:extLst>
          </p:cNvPr>
          <p:cNvSpPr/>
          <p:nvPr/>
        </p:nvSpPr>
        <p:spPr>
          <a:xfrm>
            <a:off x="4647996" y="46256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A823293-C6F1-4611-9ED4-FDF62ABF531D}"/>
              </a:ext>
            </a:extLst>
          </p:cNvPr>
          <p:cNvCxnSpPr/>
          <p:nvPr/>
        </p:nvCxnSpPr>
        <p:spPr>
          <a:xfrm>
            <a:off x="7338861" y="3889159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79EBC4A-9B9A-4B3B-993F-6EF0DDA8103E}"/>
              </a:ext>
            </a:extLst>
          </p:cNvPr>
          <p:cNvSpPr/>
          <p:nvPr/>
        </p:nvSpPr>
        <p:spPr>
          <a:xfrm>
            <a:off x="5136704" y="4625695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20FCA31-A7D7-4D3F-8790-2B5CBAA5A09B}"/>
              </a:ext>
            </a:extLst>
          </p:cNvPr>
          <p:cNvSpPr/>
          <p:nvPr/>
        </p:nvSpPr>
        <p:spPr>
          <a:xfrm>
            <a:off x="5625412" y="46256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C3D6023-BF17-483A-8E2F-D5D93F35EB73}"/>
              </a:ext>
            </a:extLst>
          </p:cNvPr>
          <p:cNvSpPr txBox="1"/>
          <p:nvPr/>
        </p:nvSpPr>
        <p:spPr>
          <a:xfrm>
            <a:off x="1031398" y="5341700"/>
            <a:ext cx="7051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Đọc là: </a:t>
            </a:r>
            <a:r>
              <a:rPr lang="vi-VN" sz="3200" b="1" dirty="0">
                <a:solidFill>
                  <a:srgbClr val="0070C0"/>
                </a:solidFill>
              </a:rPr>
              <a:t>Hai nhân ba bằng sáu</a:t>
            </a:r>
            <a:r>
              <a:rPr lang="vi-VN" sz="3200" dirty="0">
                <a:solidFill>
                  <a:srgbClr val="0070C0"/>
                </a:solidFill>
              </a:rPr>
              <a:t>.</a:t>
            </a:r>
            <a:endParaRPr lang="vi-VN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DBFD8BD2-0D76-4008-B97C-A10A4B6B509E}"/>
                  </a:ext>
                </a:extLst>
              </p:cNvPr>
              <p:cNvSpPr txBox="1"/>
              <p:nvPr/>
            </p:nvSpPr>
            <p:spPr>
              <a:xfrm>
                <a:off x="1031399" y="6044992"/>
                <a:ext cx="47299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/>
                  <a:t>Dấu </a:t>
                </a:r>
                <a14:m>
                  <m:oMath xmlns:m="http://schemas.openxmlformats.org/officeDocument/2006/math"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/>
                  <a:t>là </a:t>
                </a:r>
                <a:r>
                  <a:rPr lang="vi-VN" sz="3200" b="1" dirty="0"/>
                  <a:t>dấu nhân</a:t>
                </a:r>
                <a:r>
                  <a:rPr lang="vi-VN" sz="3200" dirty="0"/>
                  <a:t>. 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BFD8BD2-0D76-4008-B97C-A10A4B6B5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99" y="6044992"/>
                <a:ext cx="4729946" cy="584775"/>
              </a:xfrm>
              <a:prstGeom prst="rect">
                <a:avLst/>
              </a:prstGeom>
              <a:blipFill rotWithShape="1">
                <a:blip r:embed="rId7"/>
                <a:stretch>
                  <a:fillRect l="-3222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025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3" grpId="0"/>
      <p:bldP spid="54" grpId="0"/>
      <p:bldP spid="55" grpId="0"/>
      <p:bldP spid="57" grpId="0" animBg="1"/>
      <p:bldP spid="58" grpId="0"/>
      <p:bldP spid="59" grpId="0" animBg="1"/>
      <p:bldP spid="60" grpId="0"/>
      <p:bldP spid="61" grpId="0"/>
      <p:bldP spid="63" grpId="0"/>
      <p:bldP spid="64" grpId="0"/>
      <p:bldP spid="6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650425" y="365923"/>
            <a:ext cx="595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0076B5-4EF7-457B-BC2B-47E890E9CD28}"/>
              </a:ext>
            </a:extLst>
          </p:cNvPr>
          <p:cNvSpPr txBox="1"/>
          <p:nvPr/>
        </p:nvSpPr>
        <p:spPr>
          <a:xfrm>
            <a:off x="2157250" y="2518982"/>
            <a:ext cx="5104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solidFill>
                  <a:srgbClr val="002060"/>
                </a:solidFill>
              </a:rPr>
              <a:t>3        </a:t>
            </a:r>
            <a:r>
              <a:rPr lang="en-US" sz="3200">
                <a:solidFill>
                  <a:srgbClr val="002060"/>
                </a:solidFill>
              </a:rPr>
              <a:t> </a:t>
            </a:r>
            <a:r>
              <a:rPr lang="vi-VN" sz="3200">
                <a:solidFill>
                  <a:srgbClr val="002060"/>
                </a:solidFill>
              </a:rPr>
              <a:t>+       </a:t>
            </a:r>
            <a:r>
              <a:rPr lang="en-US" sz="3200">
                <a:solidFill>
                  <a:srgbClr val="002060"/>
                </a:solidFill>
              </a:rPr>
              <a:t>  </a:t>
            </a:r>
            <a:r>
              <a:rPr lang="vi-VN" sz="3200">
                <a:solidFill>
                  <a:srgbClr val="002060"/>
                </a:solidFill>
              </a:rPr>
              <a:t>3        </a:t>
            </a:r>
            <a:r>
              <a:rPr lang="vi-VN" sz="3200" dirty="0">
                <a:solidFill>
                  <a:srgbClr val="002060"/>
                </a:solidFill>
              </a:rPr>
              <a:t>=     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67DAD-6FF0-4BC6-887D-078F52D82D47}"/>
              </a:ext>
            </a:extLst>
          </p:cNvPr>
          <p:cNvSpPr txBox="1"/>
          <p:nvPr/>
        </p:nvSpPr>
        <p:spPr>
          <a:xfrm>
            <a:off x="903059" y="32143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A3E7F2-AF97-4D4D-BBB8-8625154BC7F7}"/>
              </a:ext>
            </a:extLst>
          </p:cNvPr>
          <p:cNvSpPr txBox="1"/>
          <p:nvPr/>
        </p:nvSpPr>
        <p:spPr>
          <a:xfrm>
            <a:off x="914041" y="38322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9B1024-322A-4A89-90D3-9E68F681C56F}"/>
              </a:ext>
            </a:extLst>
          </p:cNvPr>
          <p:cNvCxnSpPr/>
          <p:nvPr/>
        </p:nvCxnSpPr>
        <p:spPr>
          <a:xfrm>
            <a:off x="2438926" y="36494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4ABF628-DCBD-49B6-9E86-59B5C4F216CA}"/>
              </a:ext>
            </a:extLst>
          </p:cNvPr>
          <p:cNvSpPr/>
          <p:nvPr/>
        </p:nvSpPr>
        <p:spPr>
          <a:xfrm>
            <a:off x="2880519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EEC1BD-21AA-4E88-991B-2AB5A20A7D9A}"/>
              </a:ext>
            </a:extLst>
          </p:cNvPr>
          <p:cNvSpPr/>
          <p:nvPr/>
        </p:nvSpPr>
        <p:spPr>
          <a:xfrm>
            <a:off x="2967236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72ED7E0-884E-4064-BC03-A8B17075FA99}"/>
              </a:ext>
            </a:extLst>
          </p:cNvPr>
          <p:cNvSpPr/>
          <p:nvPr/>
        </p:nvSpPr>
        <p:spPr>
          <a:xfrm>
            <a:off x="3980149" y="31771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B8CD78-F4A3-421E-AE3D-F6004BC6859D}"/>
                  </a:ext>
                </a:extLst>
              </p:cNvPr>
              <p:cNvSpPr txBox="1"/>
              <p:nvPr/>
            </p:nvSpPr>
            <p:spPr>
              <a:xfrm>
                <a:off x="3478830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B8CD78-F4A3-421E-AE3D-F6004BC68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8830" y="4511278"/>
                <a:ext cx="407163" cy="49244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3E5B366-ED25-4601-AD35-F1838BDF5F73}"/>
              </a:ext>
            </a:extLst>
          </p:cNvPr>
          <p:cNvSpPr/>
          <p:nvPr/>
        </p:nvSpPr>
        <p:spPr>
          <a:xfrm>
            <a:off x="3962409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823293-C6F1-4611-9ED4-FDF62ABF531D}"/>
              </a:ext>
            </a:extLst>
          </p:cNvPr>
          <p:cNvCxnSpPr/>
          <p:nvPr/>
        </p:nvCxnSpPr>
        <p:spPr>
          <a:xfrm>
            <a:off x="7221503" y="36494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79EBC4A-9B9A-4B3B-993F-6EF0DDA8103E}"/>
              </a:ext>
            </a:extLst>
          </p:cNvPr>
          <p:cNvSpPr/>
          <p:nvPr/>
        </p:nvSpPr>
        <p:spPr>
          <a:xfrm>
            <a:off x="4451117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0FCA31-A7D7-4D3F-8790-2B5CBAA5A09B}"/>
              </a:ext>
            </a:extLst>
          </p:cNvPr>
          <p:cNvSpPr/>
          <p:nvPr/>
        </p:nvSpPr>
        <p:spPr>
          <a:xfrm>
            <a:off x="4939825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3D6023-BF17-483A-8E2F-D5D93F35EB73}"/>
              </a:ext>
            </a:extLst>
          </p:cNvPr>
          <p:cNvSpPr txBox="1"/>
          <p:nvPr/>
        </p:nvSpPr>
        <p:spPr>
          <a:xfrm>
            <a:off x="1109846" y="5334000"/>
            <a:ext cx="6418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Đọc là: </a:t>
            </a:r>
            <a:r>
              <a:rPr lang="vi-VN" sz="3200" b="1" dirty="0">
                <a:solidFill>
                  <a:srgbClr val="0070C0"/>
                </a:solidFill>
              </a:rPr>
              <a:t>Ba nhân hai bằng sáu</a:t>
            </a:r>
            <a:r>
              <a:rPr lang="vi-VN" sz="3200" dirty="0">
                <a:solidFill>
                  <a:srgbClr val="0070C0"/>
                </a:solidFill>
              </a:rPr>
              <a:t>.</a:t>
            </a:r>
            <a:endParaRPr lang="vi-VN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849682-BBC1-425A-BF07-8431C47F2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29" y="1143000"/>
            <a:ext cx="5013484" cy="145218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DD1DFD3-33C6-4CED-97CD-75F208D421D4}"/>
              </a:ext>
            </a:extLst>
          </p:cNvPr>
          <p:cNvGrpSpPr/>
          <p:nvPr/>
        </p:nvGrpSpPr>
        <p:grpSpPr>
          <a:xfrm>
            <a:off x="6283973" y="273709"/>
            <a:ext cx="6049821" cy="3038475"/>
            <a:chOff x="5625412" y="415523"/>
            <a:chExt cx="6049821" cy="30384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0F78D3-2C6C-42F3-91B1-8C94207AB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12" y="415523"/>
              <a:ext cx="6049821" cy="303847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F3D3C7-E41E-4CC3-BA03-A82EC9A520D8}"/>
                </a:ext>
              </a:extLst>
            </p:cNvPr>
            <p:cNvSpPr txBox="1"/>
            <p:nvPr/>
          </p:nvSpPr>
          <p:spPr>
            <a:xfrm>
              <a:off x="5831558" y="955032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9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 animBg="1"/>
      <p:bldP spid="8" grpId="0"/>
      <p:bldP spid="9" grpId="0" animBg="1"/>
      <p:bldP spid="10" grpId="0"/>
      <p:bldP spid="11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6A548A-9AED-423C-949F-348FCC80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60" y="874536"/>
            <a:ext cx="7133371" cy="1308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849682-BBC1-425A-BF07-8431C47F2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53" y="3529177"/>
            <a:ext cx="5013484" cy="1452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0076B5-4EF7-457B-BC2B-47E890E9CD28}"/>
              </a:ext>
            </a:extLst>
          </p:cNvPr>
          <p:cNvSpPr txBox="1"/>
          <p:nvPr/>
        </p:nvSpPr>
        <p:spPr>
          <a:xfrm>
            <a:off x="7666038" y="609600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solidFill>
                  <a:srgbClr val="002060"/>
                </a:solidFill>
              </a:rPr>
              <a:t>2 + 2 + 2 =</a:t>
            </a:r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vi-VN" sz="3600">
                <a:solidFill>
                  <a:srgbClr val="002060"/>
                </a:solidFill>
              </a:rPr>
              <a:t>6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0076B5-4EF7-457B-BC2B-47E890E9CD28}"/>
              </a:ext>
            </a:extLst>
          </p:cNvPr>
          <p:cNvSpPr txBox="1"/>
          <p:nvPr/>
        </p:nvSpPr>
        <p:spPr>
          <a:xfrm>
            <a:off x="7704138" y="1379041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2 x 3 = 6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0076B5-4EF7-457B-BC2B-47E890E9CD28}"/>
              </a:ext>
            </a:extLst>
          </p:cNvPr>
          <p:cNvSpPr txBox="1"/>
          <p:nvPr/>
        </p:nvSpPr>
        <p:spPr>
          <a:xfrm>
            <a:off x="7818438" y="3470248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3 + 3 </a:t>
            </a:r>
            <a:r>
              <a:rPr lang="vi-VN" sz="3600">
                <a:solidFill>
                  <a:srgbClr val="002060"/>
                </a:solidFill>
              </a:rPr>
              <a:t>=</a:t>
            </a:r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vi-VN" sz="3600">
                <a:solidFill>
                  <a:srgbClr val="002060"/>
                </a:solidFill>
              </a:rPr>
              <a:t>6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076B5-4EF7-457B-BC2B-47E890E9CD28}"/>
              </a:ext>
            </a:extLst>
          </p:cNvPr>
          <p:cNvSpPr txBox="1"/>
          <p:nvPr/>
        </p:nvSpPr>
        <p:spPr>
          <a:xfrm>
            <a:off x="7856538" y="4239689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3 x 2 = 6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95CBB-6F5A-48E2-B63F-ACAE6032AF0F}"/>
              </a:ext>
            </a:extLst>
          </p:cNvPr>
          <p:cNvSpPr txBox="1"/>
          <p:nvPr/>
        </p:nvSpPr>
        <p:spPr>
          <a:xfrm>
            <a:off x="474060" y="199760"/>
            <a:ext cx="569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D1ECC6-D17E-49E4-871E-DAA31C5BF6C7}"/>
              </a:ext>
            </a:extLst>
          </p:cNvPr>
          <p:cNvSpPr txBox="1"/>
          <p:nvPr/>
        </p:nvSpPr>
        <p:spPr>
          <a:xfrm>
            <a:off x="980300" y="233414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E6367C6-296B-4549-A482-8A4A929E56BE}"/>
                  </a:ext>
                </a:extLst>
              </p:cNvPr>
              <p:cNvSpPr txBox="1"/>
              <p:nvPr/>
            </p:nvSpPr>
            <p:spPr>
              <a:xfrm>
                <a:off x="3878233" y="2420257"/>
                <a:ext cx="4405373" cy="76944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4400" dirty="0">
                    <a:solidFill>
                      <a:srgbClr val="000000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</a:rPr>
                  <a:t> 3 = 2 + 2 </a:t>
                </a:r>
                <a:r>
                  <a:rPr lang="vi-VN" sz="4400">
                    <a:solidFill>
                      <a:srgbClr val="000000"/>
                    </a:solidFill>
                  </a:rPr>
                  <a:t>+ 2</a:t>
                </a:r>
                <a:endParaRPr lang="vi-VN" sz="4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E6367C6-296B-4549-A482-8A4A929E5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233" y="2420257"/>
                <a:ext cx="4405373" cy="7694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6367C6-296B-4549-A482-8A4A929E56BE}"/>
                  </a:ext>
                </a:extLst>
              </p:cNvPr>
              <p:cNvSpPr txBox="1"/>
              <p:nvPr/>
            </p:nvSpPr>
            <p:spPr>
              <a:xfrm>
                <a:off x="4304514" y="5391461"/>
                <a:ext cx="3603872" cy="76944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4400">
                    <a:solidFill>
                      <a:srgbClr val="00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E6367C6-296B-4549-A482-8A4A929E5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514" y="5391461"/>
                <a:ext cx="3603872" cy="76944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145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9570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83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52868" y="530364"/>
            <a:ext cx="379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Số?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83248" y="436294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421201-7BFC-4143-8AAE-44DA7972312B}"/>
              </a:ext>
            </a:extLst>
          </p:cNvPr>
          <p:cNvSpPr txBox="1"/>
          <p:nvPr/>
        </p:nvSpPr>
        <p:spPr>
          <a:xfrm>
            <a:off x="1314744" y="1447800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/>
              <a:t>a)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1F7AB4F-4F3F-45BC-8FE9-3C12F1DA4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3415" y="2323035"/>
            <a:ext cx="10556591" cy="213304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0F1900A-B7B2-4C2F-8132-DF0A592C7B8E}"/>
              </a:ext>
            </a:extLst>
          </p:cNvPr>
          <p:cNvGrpSpPr/>
          <p:nvPr/>
        </p:nvGrpSpPr>
        <p:grpSpPr>
          <a:xfrm>
            <a:off x="2168595" y="4757709"/>
            <a:ext cx="3714936" cy="545510"/>
            <a:chOff x="1950093" y="3286749"/>
            <a:chExt cx="3714936" cy="54551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A774A23-E323-4665-8C47-9D0BB476E769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0" name="Rectangle: Rounded Corners 15">
              <a:extLst>
                <a:ext uri="{FF2B5EF4-FFF2-40B4-BE49-F238E27FC236}">
                  <a16:creationId xmlns:a16="http://schemas.microsoft.com/office/drawing/2014/main" id="{3562A086-C513-49E1-B61E-1CE6DF7424B7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3B8224C-8612-4EE4-9571-F35373391355}"/>
              </a:ext>
            </a:extLst>
          </p:cNvPr>
          <p:cNvGrpSpPr/>
          <p:nvPr/>
        </p:nvGrpSpPr>
        <p:grpSpPr>
          <a:xfrm>
            <a:off x="2191320" y="5386945"/>
            <a:ext cx="2554851" cy="545510"/>
            <a:chOff x="1972818" y="3809969"/>
            <a:chExt cx="2554851" cy="54551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93B0B95-3C8D-4B32-B5CF-EDBA60000553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Rectangle: Rounded Corners 19">
                <a:extLst>
                  <a:ext uri="{FF2B5EF4-FFF2-40B4-BE49-F238E27FC236}">
                    <a16:creationId xmlns:a16="http://schemas.microsoft.com/office/drawing/2014/main" id="{8D984609-C781-42DD-9421-5C72100A45EC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43" name="Rectangle: Rounded Corners 20">
              <a:extLst>
                <a:ext uri="{FF2B5EF4-FFF2-40B4-BE49-F238E27FC236}">
                  <a16:creationId xmlns:a16="http://schemas.microsoft.com/office/drawing/2014/main" id="{5855DEF6-97F7-4C9D-86E7-DE0C2D48FA13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4B5D42-A3D8-43FB-AAA9-CF10D4F2B121}"/>
              </a:ext>
            </a:extLst>
          </p:cNvPr>
          <p:cNvGrpSpPr/>
          <p:nvPr/>
        </p:nvGrpSpPr>
        <p:grpSpPr>
          <a:xfrm>
            <a:off x="8090543" y="4768854"/>
            <a:ext cx="1990307" cy="545510"/>
            <a:chOff x="1950093" y="3286749"/>
            <a:chExt cx="1990307" cy="54551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80928F9-17B5-4D43-B275-F90F373AE074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48" name="Rectangle: Rounded Corners 24">
              <a:extLst>
                <a:ext uri="{FF2B5EF4-FFF2-40B4-BE49-F238E27FC236}">
                  <a16:creationId xmlns:a16="http://schemas.microsoft.com/office/drawing/2014/main" id="{AD7599D8-4397-4378-8691-975B5598F09D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717CD8C-C2A8-4AE3-9A43-DE889F15C129}"/>
              </a:ext>
            </a:extLst>
          </p:cNvPr>
          <p:cNvGrpSpPr/>
          <p:nvPr/>
        </p:nvGrpSpPr>
        <p:grpSpPr>
          <a:xfrm>
            <a:off x="8113268" y="5398090"/>
            <a:ext cx="2554851" cy="545510"/>
            <a:chOff x="1972818" y="3809969"/>
            <a:chExt cx="2554851" cy="54551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3044835-2FC5-49D6-8ACC-5B811E5402E3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3" name="Rectangle: Rounded Corners 29">
                <a:extLst>
                  <a:ext uri="{FF2B5EF4-FFF2-40B4-BE49-F238E27FC236}">
                    <a16:creationId xmlns:a16="http://schemas.microsoft.com/office/drawing/2014/main" id="{2849972F-96C9-417A-8FE1-55F37B12406C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1" name="Rectangle: Rounded Corners 27">
              <a:extLst>
                <a:ext uri="{FF2B5EF4-FFF2-40B4-BE49-F238E27FC236}">
                  <a16:creationId xmlns:a16="http://schemas.microsoft.com/office/drawing/2014/main" id="{7687798A-BD55-4659-8960-442F766898F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54" name="Rectangle: Rounded Corners 30">
            <a:extLst>
              <a:ext uri="{FF2B5EF4-FFF2-40B4-BE49-F238E27FC236}">
                <a16:creationId xmlns:a16="http://schemas.microsoft.com/office/drawing/2014/main" id="{EC82B897-0EF5-4B3D-991A-8C533F148E2F}"/>
              </a:ext>
            </a:extLst>
          </p:cNvPr>
          <p:cNvSpPr/>
          <p:nvPr/>
        </p:nvSpPr>
        <p:spPr>
          <a:xfrm>
            <a:off x="5300436" y="4774960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5" name="Rectangle: Rounded Corners 31">
            <a:extLst>
              <a:ext uri="{FF2B5EF4-FFF2-40B4-BE49-F238E27FC236}">
                <a16:creationId xmlns:a16="http://schemas.microsoft.com/office/drawing/2014/main" id="{17EEC751-8E9D-4264-8FCA-D7505E490B95}"/>
              </a:ext>
            </a:extLst>
          </p:cNvPr>
          <p:cNvSpPr/>
          <p:nvPr/>
        </p:nvSpPr>
        <p:spPr>
          <a:xfrm>
            <a:off x="2986843" y="5391496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6" name="Rectangle: Rounded Corners 32">
            <a:extLst>
              <a:ext uri="{FF2B5EF4-FFF2-40B4-BE49-F238E27FC236}">
                <a16:creationId xmlns:a16="http://schemas.microsoft.com/office/drawing/2014/main" id="{126FFFB7-2D09-402B-8E28-0886ABED9B6D}"/>
              </a:ext>
            </a:extLst>
          </p:cNvPr>
          <p:cNvSpPr/>
          <p:nvPr/>
        </p:nvSpPr>
        <p:spPr>
          <a:xfrm>
            <a:off x="4163075" y="5391496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7" name="Rectangle: Rounded Corners 33">
            <a:extLst>
              <a:ext uri="{FF2B5EF4-FFF2-40B4-BE49-F238E27FC236}">
                <a16:creationId xmlns:a16="http://schemas.microsoft.com/office/drawing/2014/main" id="{579DC0B2-BE05-4AA4-8DF2-A9DAEDB6FAAD}"/>
              </a:ext>
            </a:extLst>
          </p:cNvPr>
          <p:cNvSpPr/>
          <p:nvPr/>
        </p:nvSpPr>
        <p:spPr>
          <a:xfrm>
            <a:off x="9497755" y="4762260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8" name="Rectangle: Rounded Corners 34">
            <a:extLst>
              <a:ext uri="{FF2B5EF4-FFF2-40B4-BE49-F238E27FC236}">
                <a16:creationId xmlns:a16="http://schemas.microsoft.com/office/drawing/2014/main" id="{3C611DC6-EF44-434B-B7EF-8326D83258FE}"/>
              </a:ext>
            </a:extLst>
          </p:cNvPr>
          <p:cNvSpPr/>
          <p:nvPr/>
        </p:nvSpPr>
        <p:spPr>
          <a:xfrm>
            <a:off x="8908792" y="540474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9" name="Rectangle: Rounded Corners 35">
            <a:extLst>
              <a:ext uri="{FF2B5EF4-FFF2-40B4-BE49-F238E27FC236}">
                <a16:creationId xmlns:a16="http://schemas.microsoft.com/office/drawing/2014/main" id="{4392996B-4EDA-43EC-AFA3-6C664E3DEF64}"/>
              </a:ext>
            </a:extLst>
          </p:cNvPr>
          <p:cNvSpPr/>
          <p:nvPr/>
        </p:nvSpPr>
        <p:spPr>
          <a:xfrm>
            <a:off x="10085024" y="5404748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6742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52868" y="530364"/>
            <a:ext cx="379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Số?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83248" y="436294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B0B8D13-2072-4F0C-8C00-BB40239C4616}"/>
              </a:ext>
            </a:extLst>
          </p:cNvPr>
          <p:cNvSpPr txBox="1"/>
          <p:nvPr/>
        </p:nvSpPr>
        <p:spPr>
          <a:xfrm>
            <a:off x="968376" y="1600200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/>
              <a:t>b)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441F683-6BD6-4035-8CD4-F0386C410312}"/>
              </a:ext>
            </a:extLst>
          </p:cNvPr>
          <p:cNvGrpSpPr/>
          <p:nvPr/>
        </p:nvGrpSpPr>
        <p:grpSpPr>
          <a:xfrm>
            <a:off x="1252606" y="2901326"/>
            <a:ext cx="7154490" cy="1527434"/>
            <a:chOff x="1202825" y="4714553"/>
            <a:chExt cx="7154490" cy="1527434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00A28F6-6A00-4B55-AD34-D069783D21F5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Rectangle: Rounded Corners 44">
              <a:extLst>
                <a:ext uri="{FF2B5EF4-FFF2-40B4-BE49-F238E27FC236}">
                  <a16:creationId xmlns:a16="http://schemas.microsoft.com/office/drawing/2014/main" id="{68F9265F-0215-466B-AE9D-8C1223FD1D92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5" name="Rectangle: Rounded Corners 45">
              <a:extLst>
                <a:ext uri="{FF2B5EF4-FFF2-40B4-BE49-F238E27FC236}">
                  <a16:creationId xmlns:a16="http://schemas.microsoft.com/office/drawing/2014/main" id="{8A6A7281-15F7-46F9-B4BB-82C4DDE1EF3C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6" name="Rectangle: Rounded Corners 46">
              <a:extLst>
                <a:ext uri="{FF2B5EF4-FFF2-40B4-BE49-F238E27FC236}">
                  <a16:creationId xmlns:a16="http://schemas.microsoft.com/office/drawing/2014/main" id="{8632013F-EE9D-4858-A24F-98A9C8D63D5E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7" name="Rectangle: Rounded Corners 47">
              <a:extLst>
                <a:ext uri="{FF2B5EF4-FFF2-40B4-BE49-F238E27FC236}">
                  <a16:creationId xmlns:a16="http://schemas.microsoft.com/office/drawing/2014/main" id="{6CD7B4DF-B638-4AEA-9B9D-FEC7E04427F0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8" name="Rectangle: Rounded Corners 48">
              <a:extLst>
                <a:ext uri="{FF2B5EF4-FFF2-40B4-BE49-F238E27FC236}">
                  <a16:creationId xmlns:a16="http://schemas.microsoft.com/office/drawing/2014/main" id="{9B65ECB2-9D74-44C2-9AB2-C9BF4AE99E21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9" name="Rectangle: Rounded Corners 49">
              <a:extLst>
                <a:ext uri="{FF2B5EF4-FFF2-40B4-BE49-F238E27FC236}">
                  <a16:creationId xmlns:a16="http://schemas.microsoft.com/office/drawing/2014/main" id="{B54429FE-DE97-4D66-B136-1476D19EFEE1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51">
              <a:extLst>
                <a:ext uri="{FF2B5EF4-FFF2-40B4-BE49-F238E27FC236}">
                  <a16:creationId xmlns:a16="http://schemas.microsoft.com/office/drawing/2014/main" id="{8CC81A37-23AF-49D1-96C2-8D20384D4D28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52">
              <a:extLst>
                <a:ext uri="{FF2B5EF4-FFF2-40B4-BE49-F238E27FC236}">
                  <a16:creationId xmlns:a16="http://schemas.microsoft.com/office/drawing/2014/main" id="{DEA317A3-96F5-4FBC-A27A-5C3AC73BBB1B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53">
              <a:extLst>
                <a:ext uri="{FF2B5EF4-FFF2-40B4-BE49-F238E27FC236}">
                  <a16:creationId xmlns:a16="http://schemas.microsoft.com/office/drawing/2014/main" id="{DD3E1AE1-BACB-4CEB-963B-7A11E2BBBB99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54">
              <a:extLst>
                <a:ext uri="{FF2B5EF4-FFF2-40B4-BE49-F238E27FC236}">
                  <a16:creationId xmlns:a16="http://schemas.microsoft.com/office/drawing/2014/main" id="{29773DB0-CD0B-4D22-932B-4EF9CE156B51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5AED155-DC2C-4EE9-87AE-9B04AA2DA666}"/>
              </a:ext>
            </a:extLst>
          </p:cNvPr>
          <p:cNvGrpSpPr/>
          <p:nvPr/>
        </p:nvGrpSpPr>
        <p:grpSpPr>
          <a:xfrm>
            <a:off x="8653008" y="2895600"/>
            <a:ext cx="2304711" cy="1527434"/>
            <a:chOff x="8603227" y="4708827"/>
            <a:chExt cx="2304711" cy="1527434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97693D4-8240-4C8E-9CE3-C9A06CC2BA96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56">
              <a:extLst>
                <a:ext uri="{FF2B5EF4-FFF2-40B4-BE49-F238E27FC236}">
                  <a16:creationId xmlns:a16="http://schemas.microsoft.com/office/drawing/2014/main" id="{661A105F-7AAC-4FA3-9ED2-4E8BA4EC43D2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1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0" name="Rectangle: Rounded Corners 58">
              <a:extLst>
                <a:ext uri="{FF2B5EF4-FFF2-40B4-BE49-F238E27FC236}">
                  <a16:creationId xmlns:a16="http://schemas.microsoft.com/office/drawing/2014/main" id="{89F756FF-F203-41C3-9359-A8960EAEDDDB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1" name="Rectangle: Rounded Corners 61">
            <a:extLst>
              <a:ext uri="{FF2B5EF4-FFF2-40B4-BE49-F238E27FC236}">
                <a16:creationId xmlns:a16="http://schemas.microsoft.com/office/drawing/2014/main" id="{353B05F1-2EF5-4068-A17B-F68435C70B4C}"/>
              </a:ext>
            </a:extLst>
          </p:cNvPr>
          <p:cNvSpPr/>
          <p:nvPr/>
        </p:nvSpPr>
        <p:spPr>
          <a:xfrm>
            <a:off x="2732860" y="3117460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2" name="Rectangle: Rounded Corners 63">
            <a:extLst>
              <a:ext uri="{FF2B5EF4-FFF2-40B4-BE49-F238E27FC236}">
                <a16:creationId xmlns:a16="http://schemas.microsoft.com/office/drawing/2014/main" id="{63208F26-14A1-4478-A606-5B795B737CF6}"/>
              </a:ext>
            </a:extLst>
          </p:cNvPr>
          <p:cNvSpPr/>
          <p:nvPr/>
        </p:nvSpPr>
        <p:spPr>
          <a:xfrm>
            <a:off x="3680229" y="3114230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3" name="Rectangle: Rounded Corners 64">
            <a:extLst>
              <a:ext uri="{FF2B5EF4-FFF2-40B4-BE49-F238E27FC236}">
                <a16:creationId xmlns:a16="http://schemas.microsoft.com/office/drawing/2014/main" id="{DAF6326C-5F49-4038-9270-B1798C52913E}"/>
              </a:ext>
            </a:extLst>
          </p:cNvPr>
          <p:cNvSpPr/>
          <p:nvPr/>
        </p:nvSpPr>
        <p:spPr>
          <a:xfrm>
            <a:off x="4627598" y="3111000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4" name="Rectangle: Rounded Corners 65">
            <a:extLst>
              <a:ext uri="{FF2B5EF4-FFF2-40B4-BE49-F238E27FC236}">
                <a16:creationId xmlns:a16="http://schemas.microsoft.com/office/drawing/2014/main" id="{9E186FBF-02E9-4309-9CC7-FD620596DB6C}"/>
              </a:ext>
            </a:extLst>
          </p:cNvPr>
          <p:cNvSpPr/>
          <p:nvPr/>
        </p:nvSpPr>
        <p:spPr>
          <a:xfrm>
            <a:off x="5574967" y="3107770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5" name="Rectangle: Rounded Corners 66">
            <a:extLst>
              <a:ext uri="{FF2B5EF4-FFF2-40B4-BE49-F238E27FC236}">
                <a16:creationId xmlns:a16="http://schemas.microsoft.com/office/drawing/2014/main" id="{AB70796C-1CC6-4CCF-AFB4-2DFFBC68A94C}"/>
              </a:ext>
            </a:extLst>
          </p:cNvPr>
          <p:cNvSpPr/>
          <p:nvPr/>
        </p:nvSpPr>
        <p:spPr>
          <a:xfrm>
            <a:off x="6522336" y="3104540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6" name="Rectangle: Rounded Corners 67">
            <a:extLst>
              <a:ext uri="{FF2B5EF4-FFF2-40B4-BE49-F238E27FC236}">
                <a16:creationId xmlns:a16="http://schemas.microsoft.com/office/drawing/2014/main" id="{7EDA0BB6-3FD5-4495-AE29-F9C710F62F57}"/>
              </a:ext>
            </a:extLst>
          </p:cNvPr>
          <p:cNvSpPr/>
          <p:nvPr/>
        </p:nvSpPr>
        <p:spPr>
          <a:xfrm>
            <a:off x="7493619" y="3114065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7" name="Rectangle: Rounded Corners 71">
            <a:extLst>
              <a:ext uri="{FF2B5EF4-FFF2-40B4-BE49-F238E27FC236}">
                <a16:creationId xmlns:a16="http://schemas.microsoft.com/office/drawing/2014/main" id="{15B546E8-1848-4D5F-B3F3-5AAC515CEC40}"/>
              </a:ext>
            </a:extLst>
          </p:cNvPr>
          <p:cNvSpPr/>
          <p:nvPr/>
        </p:nvSpPr>
        <p:spPr>
          <a:xfrm>
            <a:off x="10001550" y="31271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8" name="Rectangle: Rounded Corners 72">
            <a:extLst>
              <a:ext uri="{FF2B5EF4-FFF2-40B4-BE49-F238E27FC236}">
                <a16:creationId xmlns:a16="http://schemas.microsoft.com/office/drawing/2014/main" id="{FD4964E7-2448-4637-A213-1F3E220AFB97}"/>
              </a:ext>
            </a:extLst>
          </p:cNvPr>
          <p:cNvSpPr/>
          <p:nvPr/>
        </p:nvSpPr>
        <p:spPr>
          <a:xfrm>
            <a:off x="2732860" y="3775976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9" name="Rectangle: Rounded Corners 73">
            <a:extLst>
              <a:ext uri="{FF2B5EF4-FFF2-40B4-BE49-F238E27FC236}">
                <a16:creationId xmlns:a16="http://schemas.microsoft.com/office/drawing/2014/main" id="{8E17B2E4-4B44-404D-A39E-DDDC90EA857B}"/>
              </a:ext>
            </a:extLst>
          </p:cNvPr>
          <p:cNvSpPr/>
          <p:nvPr/>
        </p:nvSpPr>
        <p:spPr>
          <a:xfrm>
            <a:off x="3680229" y="3772746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0" name="Rectangle: Rounded Corners 74">
            <a:extLst>
              <a:ext uri="{FF2B5EF4-FFF2-40B4-BE49-F238E27FC236}">
                <a16:creationId xmlns:a16="http://schemas.microsoft.com/office/drawing/2014/main" id="{DA4AEC2D-5E63-4D3E-A7AE-DDEF04FDDFD0}"/>
              </a:ext>
            </a:extLst>
          </p:cNvPr>
          <p:cNvSpPr/>
          <p:nvPr/>
        </p:nvSpPr>
        <p:spPr>
          <a:xfrm>
            <a:off x="4627598" y="3769516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1" name="Rectangle: Rounded Corners 75">
            <a:extLst>
              <a:ext uri="{FF2B5EF4-FFF2-40B4-BE49-F238E27FC236}">
                <a16:creationId xmlns:a16="http://schemas.microsoft.com/office/drawing/2014/main" id="{B6F744E3-2FCD-40C2-B592-77D14B4551E8}"/>
              </a:ext>
            </a:extLst>
          </p:cNvPr>
          <p:cNvSpPr/>
          <p:nvPr/>
        </p:nvSpPr>
        <p:spPr>
          <a:xfrm>
            <a:off x="5572452" y="3770645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76">
            <a:extLst>
              <a:ext uri="{FF2B5EF4-FFF2-40B4-BE49-F238E27FC236}">
                <a16:creationId xmlns:a16="http://schemas.microsoft.com/office/drawing/2014/main" id="{9761C3A3-AF60-4646-8198-68626787ACF2}"/>
              </a:ext>
            </a:extLst>
          </p:cNvPr>
          <p:cNvSpPr/>
          <p:nvPr/>
        </p:nvSpPr>
        <p:spPr>
          <a:xfrm>
            <a:off x="10001550" y="3750350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8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585119" y="504024"/>
            <a:ext cx="6252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Tìm phép nhân thích hợp.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815500" y="409954"/>
            <a:ext cx="731520" cy="73152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B6A2514-02FF-4790-B605-F18072F9DB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3987" y="1255565"/>
            <a:ext cx="8810625" cy="5286375"/>
          </a:xfrm>
          <a:prstGeom prst="rect">
            <a:avLst/>
          </a:prstGeom>
        </p:spPr>
      </p:pic>
      <p:sp>
        <p:nvSpPr>
          <p:cNvPr id="37" name="Rectangle: Rounded Corners 7">
            <a:extLst>
              <a:ext uri="{FF2B5EF4-FFF2-40B4-BE49-F238E27FC236}">
                <a16:creationId xmlns:a16="http://schemas.microsoft.com/office/drawing/2014/main" id="{07F1CF84-1CBA-4C5B-9323-660F8E6822A5}"/>
              </a:ext>
            </a:extLst>
          </p:cNvPr>
          <p:cNvSpPr/>
          <p:nvPr/>
        </p:nvSpPr>
        <p:spPr>
          <a:xfrm>
            <a:off x="2594306" y="2614326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38" name="Rectangle: Rounded Corners 8">
            <a:extLst>
              <a:ext uri="{FF2B5EF4-FFF2-40B4-BE49-F238E27FC236}">
                <a16:creationId xmlns:a16="http://schemas.microsoft.com/office/drawing/2014/main" id="{DC2326AF-15EF-4E8E-A3E4-6D9F37EC969E}"/>
              </a:ext>
            </a:extLst>
          </p:cNvPr>
          <p:cNvSpPr/>
          <p:nvPr/>
        </p:nvSpPr>
        <p:spPr>
          <a:xfrm>
            <a:off x="3148903" y="3944205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39" name="Freeform: Shape 10">
            <a:extLst>
              <a:ext uri="{FF2B5EF4-FFF2-40B4-BE49-F238E27FC236}">
                <a16:creationId xmlns:a16="http://schemas.microsoft.com/office/drawing/2014/main" id="{9E196361-A59C-4DB2-99C7-E11DEF96055B}"/>
              </a:ext>
            </a:extLst>
          </p:cNvPr>
          <p:cNvSpPr/>
          <p:nvPr/>
        </p:nvSpPr>
        <p:spPr>
          <a:xfrm>
            <a:off x="6731000" y="3844785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ectangle: Rounded Corners 11">
            <a:extLst>
              <a:ext uri="{FF2B5EF4-FFF2-40B4-BE49-F238E27FC236}">
                <a16:creationId xmlns:a16="http://schemas.microsoft.com/office/drawing/2014/main" id="{D75EAD2F-58E2-431C-A17A-9A05ACD4C064}"/>
              </a:ext>
            </a:extLst>
          </p:cNvPr>
          <p:cNvSpPr/>
          <p:nvPr/>
        </p:nvSpPr>
        <p:spPr>
          <a:xfrm>
            <a:off x="3441351" y="5097023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41" name="Freeform: Shape 12">
            <a:extLst>
              <a:ext uri="{FF2B5EF4-FFF2-40B4-BE49-F238E27FC236}">
                <a16:creationId xmlns:a16="http://schemas.microsoft.com/office/drawing/2014/main" id="{98795258-1ACD-4DA9-9EEA-9103ED46BEC6}"/>
              </a:ext>
            </a:extLst>
          </p:cNvPr>
          <p:cNvSpPr/>
          <p:nvPr/>
        </p:nvSpPr>
        <p:spPr>
          <a:xfrm>
            <a:off x="6534618" y="5076685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: Rounded Corners 13">
            <a:extLst>
              <a:ext uri="{FF2B5EF4-FFF2-40B4-BE49-F238E27FC236}">
                <a16:creationId xmlns:a16="http://schemas.microsoft.com/office/drawing/2014/main" id="{CF7058C6-F860-4519-9653-16C471CE4A72}"/>
              </a:ext>
            </a:extLst>
          </p:cNvPr>
          <p:cNvSpPr/>
          <p:nvPr/>
        </p:nvSpPr>
        <p:spPr>
          <a:xfrm>
            <a:off x="2956777" y="6249841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43" name="Freeform: Shape 14">
            <a:extLst>
              <a:ext uri="{FF2B5EF4-FFF2-40B4-BE49-F238E27FC236}">
                <a16:creationId xmlns:a16="http://schemas.microsoft.com/office/drawing/2014/main" id="{694070EA-6958-4E2F-842B-B72237ECDB6E}"/>
              </a:ext>
            </a:extLst>
          </p:cNvPr>
          <p:cNvSpPr/>
          <p:nvPr/>
        </p:nvSpPr>
        <p:spPr>
          <a:xfrm>
            <a:off x="6578600" y="3946385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16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40" grpId="0" animBg="1"/>
      <p:bldP spid="40" grpId="1" animBg="1"/>
      <p:bldP spid="41" grpId="0" animBg="1"/>
      <p:bldP spid="42" grpId="0" animBg="1"/>
      <p:bldP spid="42" grpId="1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139903" y="457200"/>
            <a:ext cx="3882032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CỦNG CỐ</a:t>
            </a:r>
            <a:endParaRPr lang="vi-VN" sz="4800" dirty="0"/>
          </a:p>
        </p:txBody>
      </p:sp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16819" y="2106464"/>
            <a:ext cx="2935981" cy="2645072"/>
            <a:chOff x="816819" y="2106464"/>
            <a:chExt cx="2935981" cy="2645072"/>
          </a:xfrm>
        </p:grpSpPr>
        <p:pic>
          <p:nvPicPr>
            <p:cNvPr id="1028" name="Picture 4" descr="Happy Strawberry Cartoon Transparent PNG &amp;amp; SVG V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066" y="2866628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Happy Strawberry Cartoon Transparent PNG &amp;amp; SVG V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810" y="2866628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816819" y="2106464"/>
              <a:ext cx="2935981" cy="2645072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12928" y="2107258"/>
            <a:ext cx="2935981" cy="2645072"/>
            <a:chOff x="816819" y="2106464"/>
            <a:chExt cx="2935981" cy="2645072"/>
          </a:xfrm>
        </p:grpSpPr>
        <p:pic>
          <p:nvPicPr>
            <p:cNvPr id="22" name="Picture 4" descr="Happy Strawberry Cartoon Transparent PNG &amp;amp; SVG V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832" y="2887070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Happy Strawberry Cartoon Transparent PNG &amp;amp; SVG V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576" y="2887070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816819" y="2106464"/>
              <a:ext cx="2935981" cy="2645072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409037" y="2108052"/>
            <a:ext cx="2935981" cy="2645072"/>
            <a:chOff x="816819" y="2106464"/>
            <a:chExt cx="2935981" cy="2645072"/>
          </a:xfrm>
        </p:grpSpPr>
        <p:pic>
          <p:nvPicPr>
            <p:cNvPr id="27" name="Picture 4" descr="Happy Strawberry Cartoon Transparent PNG &amp;amp; SVG V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066" y="2886276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appy Strawberry Cartoon Transparent PNG &amp;amp; SVG Vec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810" y="2886276"/>
              <a:ext cx="1124744" cy="112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Oval 29"/>
            <p:cNvSpPr/>
            <p:nvPr/>
          </p:nvSpPr>
          <p:spPr>
            <a:xfrm>
              <a:off x="816819" y="2106464"/>
              <a:ext cx="2935981" cy="2645072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34766" y="5445256"/>
            <a:ext cx="4152553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800"/>
              <a:t>A. 2 x 2 = 6</a:t>
            </a:r>
            <a:endParaRPr lang="vi-VN" sz="4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6676007" y="5445255"/>
            <a:ext cx="4152553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800"/>
              <a:t>B. 2 x 3 = 6</a:t>
            </a:r>
            <a:endParaRPr lang="vi-VN" sz="4800" dirty="0"/>
          </a:p>
        </p:txBody>
      </p:sp>
      <p:pic>
        <p:nvPicPr>
          <p:cNvPr id="33" name="Picture 3" descr="F:\AAA-PDF-SGK\PNG\Untitled2.png"/>
          <p:cNvPicPr>
            <a:picLocks noChangeAspect="1" noChangeArrowheads="1"/>
          </p:cNvPicPr>
          <p:nvPr/>
        </p:nvPicPr>
        <p:blipFill rotWithShape="1">
          <a:blip r:embed="rId6"/>
          <a:srcRect l="43591" t="12007"/>
          <a:stretch/>
        </p:blipFill>
        <p:spPr bwMode="auto">
          <a:xfrm>
            <a:off x="10894269" y="5255315"/>
            <a:ext cx="1124744" cy="1210878"/>
          </a:xfrm>
          <a:prstGeom prst="rect">
            <a:avLst/>
          </a:prstGeom>
          <a:noFill/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0" r="72836" b="41260"/>
          <a:stretch/>
        </p:blipFill>
        <p:spPr>
          <a:xfrm>
            <a:off x="174108" y="5087688"/>
            <a:ext cx="1397623" cy="15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20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4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90" y="1143000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EE92E1-3880-4489-B7A5-936FAE334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1AB460-1FA2-4711-BAB6-CC07D354D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119" y="1692166"/>
            <a:ext cx="385511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53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EE92E1-3880-4489-B7A5-936FAE334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3074" name="Picture 2" descr="Chương Trình Toán Tư Duy Cho Trẻ Mầm Non 4 – 6 Tuổi - Funnymath">
            <a:extLst>
              <a:ext uri="{FF2B5EF4-FFF2-40B4-BE49-F238E27FC236}">
                <a16:creationId xmlns:a16="http://schemas.microsoft.com/office/drawing/2014/main" id="{70B0CE72-F243-424E-97EA-BA6C2098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0" t="80137" r="16990"/>
          <a:stretch/>
        </p:blipFill>
        <p:spPr bwMode="auto">
          <a:xfrm>
            <a:off x="2194719" y="2609850"/>
            <a:ext cx="705244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BF59E-81D1-4D65-9A0C-FA7DD7F0F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4919" y="2967879"/>
            <a:ext cx="883997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0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EE92E1-3880-4489-B7A5-936FAE334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9B69685D-C38A-4582-A4F0-1E73ED7C4B6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36068" y="1524000"/>
            <a:ext cx="5025770" cy="5108788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AC422B1E-C050-4D7B-9E1A-23B9C4E23B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93893" y="4613279"/>
            <a:ext cx="2686134" cy="1322921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BC4CC77-78F7-4782-95FF-ED05614E9AB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363880" y="225212"/>
            <a:ext cx="3146160" cy="347642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F0EFF900-1635-496C-84A3-38DF75B1277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83892" y="0"/>
            <a:ext cx="3751926" cy="3636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938AE1-9742-4E0E-BBF4-1811D47725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719" y="3092282"/>
            <a:ext cx="3670110" cy="3737172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F4B3E0-271D-444B-B386-1BE31F17A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52884" y="1353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2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EE92E1-3880-4489-B7A5-936FAE334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FED49C-78E1-4C69-9D2E-687697A047FB}"/>
              </a:ext>
            </a:extLst>
          </p:cNvPr>
          <p:cNvSpPr/>
          <p:nvPr/>
        </p:nvSpPr>
        <p:spPr>
          <a:xfrm>
            <a:off x="1204119" y="800100"/>
            <a:ext cx="9829800" cy="518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Cartoon Apple Transparent Background Clipart - Full Size Clipart (#5387759)  - PinClipart">
            <a:extLst>
              <a:ext uri="{FF2B5EF4-FFF2-40B4-BE49-F238E27FC236}">
                <a16:creationId xmlns:a16="http://schemas.microsoft.com/office/drawing/2014/main" id="{FC6D6236-3E51-46AB-B3AF-1A4DA0508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06" y="1428750"/>
            <a:ext cx="685800" cy="77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E3E257-883B-46DD-9988-D22A216A81CF}"/>
              </a:ext>
            </a:extLst>
          </p:cNvPr>
          <p:cNvSpPr txBox="1"/>
          <p:nvPr/>
        </p:nvSpPr>
        <p:spPr>
          <a:xfrm>
            <a:off x="4029868" y="1466850"/>
            <a:ext cx="6088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+		+	     = 30</a:t>
            </a:r>
          </a:p>
        </p:txBody>
      </p:sp>
      <p:pic>
        <p:nvPicPr>
          <p:cNvPr id="11" name="Picture 4" descr="Cartoon Apple Transparent Background Clipart - Full Size Clipart (#5387759)  - PinClipart">
            <a:extLst>
              <a:ext uri="{FF2B5EF4-FFF2-40B4-BE49-F238E27FC236}">
                <a16:creationId xmlns:a16="http://schemas.microsoft.com/office/drawing/2014/main" id="{DA01651B-D493-40A1-A2CC-72B6F02BD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7" y="1428750"/>
            <a:ext cx="685800" cy="77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artoon Apple Transparent Background Clipart - Full Size Clipart (#5387759)  - PinClipart">
            <a:extLst>
              <a:ext uri="{FF2B5EF4-FFF2-40B4-BE49-F238E27FC236}">
                <a16:creationId xmlns:a16="http://schemas.microsoft.com/office/drawing/2014/main" id="{25DEB742-1083-4A97-82AF-86FF94577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68" y="1428750"/>
            <a:ext cx="685800" cy="77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artoon Apple Transparent Background Clipart - Full Size Clipart (#5387759)  - PinClipart">
            <a:extLst>
              <a:ext uri="{FF2B5EF4-FFF2-40B4-BE49-F238E27FC236}">
                <a16:creationId xmlns:a16="http://schemas.microsoft.com/office/drawing/2014/main" id="{AC99DAD5-2F6E-4D1E-B423-5C37B85C5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2554718"/>
            <a:ext cx="685800" cy="77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85E40C-F942-4C3E-A6C4-7E818F03D219}"/>
              </a:ext>
            </a:extLst>
          </p:cNvPr>
          <p:cNvSpPr txBox="1"/>
          <p:nvPr/>
        </p:nvSpPr>
        <p:spPr>
          <a:xfrm>
            <a:off x="3991768" y="2587521"/>
            <a:ext cx="6088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+			     = 15</a:t>
            </a:r>
          </a:p>
        </p:txBody>
      </p:sp>
      <p:pic>
        <p:nvPicPr>
          <p:cNvPr id="4102" name="Picture 6" descr="Fruit clipart, Orange, Fruit picture">
            <a:extLst>
              <a:ext uri="{FF2B5EF4-FFF2-40B4-BE49-F238E27FC236}">
                <a16:creationId xmlns:a16="http://schemas.microsoft.com/office/drawing/2014/main" id="{22BF1310-8A7D-40F4-801A-78053C5ED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22" y="2469501"/>
            <a:ext cx="939402" cy="93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artoon Apple Transparent Background Clipart - Full Size Clipart (#5387759)  - PinClipart">
            <a:extLst>
              <a:ext uri="{FF2B5EF4-FFF2-40B4-BE49-F238E27FC236}">
                <a16:creationId xmlns:a16="http://schemas.microsoft.com/office/drawing/2014/main" id="{DCAA5C0A-35EA-4D4F-B429-87D90DA6C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7" y="3678885"/>
            <a:ext cx="685800" cy="77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F1F179-7316-4D59-A4FE-87157CF084E9}"/>
              </a:ext>
            </a:extLst>
          </p:cNvPr>
          <p:cNvSpPr txBox="1"/>
          <p:nvPr/>
        </p:nvSpPr>
        <p:spPr>
          <a:xfrm>
            <a:off x="7571583" y="3644169"/>
            <a:ext cx="3462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E07F96-8914-433E-9A43-0DC6317622D3}"/>
              </a:ext>
            </a:extLst>
          </p:cNvPr>
          <p:cNvSpPr txBox="1"/>
          <p:nvPr/>
        </p:nvSpPr>
        <p:spPr>
          <a:xfrm>
            <a:off x="7571583" y="4822407"/>
            <a:ext cx="3462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= ?</a:t>
            </a:r>
          </a:p>
        </p:txBody>
      </p:sp>
      <p:pic>
        <p:nvPicPr>
          <p:cNvPr id="19" name="Picture 6" descr="Fruit clipart, Orange, Fruit picture">
            <a:extLst>
              <a:ext uri="{FF2B5EF4-FFF2-40B4-BE49-F238E27FC236}">
                <a16:creationId xmlns:a16="http://schemas.microsoft.com/office/drawing/2014/main" id="{088F4FCB-A65C-4E68-A587-1888E46C4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823" y="4576136"/>
            <a:ext cx="939402" cy="93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24F8CA-48FC-4261-9165-2B553EC0F6B1}"/>
              </a:ext>
            </a:extLst>
          </p:cNvPr>
          <p:cNvSpPr txBox="1"/>
          <p:nvPr/>
        </p:nvSpPr>
        <p:spPr>
          <a:xfrm>
            <a:off x="8218094" y="3644169"/>
            <a:ext cx="10846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/>
              <a:t>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5821E5-9918-46C2-A121-BBAC7A378031}"/>
              </a:ext>
            </a:extLst>
          </p:cNvPr>
          <p:cNvSpPr txBox="1"/>
          <p:nvPr/>
        </p:nvSpPr>
        <p:spPr>
          <a:xfrm>
            <a:off x="8094864" y="4789509"/>
            <a:ext cx="10846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4260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7" grpId="0"/>
      <p:bldP spid="18" grpId="0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EE92E1-3880-4489-B7A5-936FAE334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938AE1-9742-4E0E-BBF4-1811D4772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719" y="3092282"/>
            <a:ext cx="3670110" cy="3737172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F4B3E0-271D-444B-B386-1BE31F17A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2884" y="1353822"/>
            <a:ext cx="609600" cy="609600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4A32E58E-8C18-4517-8876-62EF103936E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28719" y="3092282"/>
            <a:ext cx="4115969" cy="3514008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0A264F86-9869-4299-9A48-46BB9D216DF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18319" y="401915"/>
            <a:ext cx="2348129" cy="19753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14E5B9-AF3F-4264-94D8-75C47C928DA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68806" y="138681"/>
            <a:ext cx="5380450" cy="373717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0D982D9-8D35-4FE7-845A-6ECDCCEEFCB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895600" y="-77649"/>
            <a:ext cx="4115969" cy="4870969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EF01C32C-512D-41BF-8754-AB5BD3E13B6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637132" y="2788924"/>
            <a:ext cx="2891587" cy="400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6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EE92E1-3880-4489-B7A5-936FAE334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4C71D5-CEF0-411F-8E52-A2D69A2C1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9" y="3092282"/>
            <a:ext cx="3670110" cy="3737172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496EADB4-FFCF-40A5-A4AA-896AC83BA408}"/>
              </a:ext>
            </a:extLst>
          </p:cNvPr>
          <p:cNvSpPr/>
          <p:nvPr/>
        </p:nvSpPr>
        <p:spPr>
          <a:xfrm>
            <a:off x="4785519" y="381000"/>
            <a:ext cx="5812933" cy="2895600"/>
          </a:xfrm>
          <a:prstGeom prst="cloudCallout">
            <a:avLst>
              <a:gd name="adj1" fmla="val -67803"/>
              <a:gd name="adj2" fmla="val 625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Các cháu thật giỏi.</a:t>
            </a:r>
          </a:p>
          <a:p>
            <a:pPr algn="ctr"/>
            <a:r>
              <a:rPr lang="en-US" sz="2800">
                <a:solidFill>
                  <a:schemeClr val="tx1"/>
                </a:solidFill>
              </a:rPr>
              <a:t>Bác cảm ơn các cháu!</a:t>
            </a:r>
          </a:p>
        </p:txBody>
      </p:sp>
    </p:spTree>
    <p:extLst>
      <p:ext uri="{BB962C8B-B14F-4D97-AF65-F5344CB8AC3E}">
        <p14:creationId xmlns:p14="http://schemas.microsoft.com/office/powerpoint/2010/main" val="3703255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389113" y="2071385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42688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29375" y="2546629"/>
            <a:ext cx="6866571" cy="3570400"/>
          </a:xfrm>
        </p:spPr>
        <p:txBody>
          <a:bodyPr/>
          <a:lstStyle/>
          <a:p>
            <a:r>
              <a:rPr lang="en-US" sz="72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37</a:t>
            </a:r>
            <a:br>
              <a:rPr lang="en-US" sz="72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72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PHÉP NHÂN</a:t>
            </a:r>
            <a:endParaRPr lang="en-US" sz="7200"/>
          </a:p>
        </p:txBody>
      </p:sp>
      <p:sp>
        <p:nvSpPr>
          <p:cNvPr id="110" name="TextBox 109"/>
          <p:cNvSpPr txBox="1"/>
          <p:nvPr/>
        </p:nvSpPr>
        <p:spPr>
          <a:xfrm>
            <a:off x="2564498" y="1231477"/>
            <a:ext cx="8850421" cy="1446093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CHỦ ĐỀ 8:</a:t>
            </a:r>
          </a:p>
          <a:p>
            <a:pPr algn="just"/>
            <a:r>
              <a:rPr lang="en-US" sz="4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PHÉP NHÂN, PHÉP CHIA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4952" y="1201643"/>
            <a:ext cx="7793112" cy="38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1208</Words>
  <Application>Microsoft Office PowerPoint</Application>
  <PresentationFormat>Custom</PresentationFormat>
  <Paragraphs>170</Paragraphs>
  <Slides>19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Bebas Neue</vt:lpstr>
      <vt:lpstr>Roboto Condensed Light</vt:lpstr>
      <vt:lpstr>Dosis</vt:lpstr>
      <vt:lpstr>Arial</vt:lpstr>
      <vt:lpstr>Fira Sans Extra Condensed Medium</vt:lpstr>
      <vt:lpstr>Cambria Math</vt:lpstr>
      <vt:lpstr>Source Sans Pro</vt:lpstr>
      <vt:lpstr>Titan One</vt:lpstr>
      <vt:lpstr>Quicksand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37 PHÉP NHÂN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Phan Thi Linh (FE FSC DN)</cp:lastModifiedBy>
  <cp:revision>16</cp:revision>
  <dcterms:modified xsi:type="dcterms:W3CDTF">2022-01-17T12:56:36Z</dcterms:modified>
</cp:coreProperties>
</file>