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audio3.wav" ContentType="audio/wav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audio4.wav" ContentType="audio/wav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7"/>
  </p:notesMasterIdLst>
  <p:sldIdLst>
    <p:sldId id="317" r:id="rId2"/>
    <p:sldId id="344" r:id="rId3"/>
    <p:sldId id="256" r:id="rId4"/>
    <p:sldId id="318" r:id="rId5"/>
    <p:sldId id="319" r:id="rId6"/>
    <p:sldId id="320" r:id="rId7"/>
    <p:sldId id="321" r:id="rId8"/>
    <p:sldId id="342" r:id="rId9"/>
    <p:sldId id="322" r:id="rId10"/>
    <p:sldId id="343" r:id="rId11"/>
    <p:sldId id="323" r:id="rId12"/>
    <p:sldId id="325" r:id="rId13"/>
    <p:sldId id="335" r:id="rId14"/>
    <p:sldId id="340" r:id="rId15"/>
    <p:sldId id="338" r:id="rId16"/>
  </p:sldIdLst>
  <p:sldSz cx="12161838" cy="6858000"/>
  <p:notesSz cx="6858000" cy="9144000"/>
  <p:embeddedFontLst>
    <p:embeddedFont>
      <p:font typeface="Arial Rounded MT Bold" panose="020F0704030504030204" pitchFamily="34" charset="0"/>
      <p:regular r:id="rId18"/>
    </p:embeddedFont>
    <p:embeddedFont>
      <p:font typeface="Arial-Rounded" panose="020B0500000000000000" pitchFamily="34" charset="0"/>
      <p:regular r:id="rId19"/>
    </p:embeddedFont>
    <p:embeddedFont>
      <p:font typeface="HP001 4 hàng" panose="020B0603050302020204" pitchFamily="34" charset="0"/>
      <p:regular r:id="rId20"/>
      <p:bold r:id="rId21"/>
    </p:embeddedFont>
    <p:embeddedFont>
      <p:font typeface="Patrick Hand" panose="020B0604020202020204" charset="0"/>
      <p:regular r:id="rId22"/>
    </p:embeddedFont>
    <p:embeddedFont>
      <p:font typeface="Patrick Hand SC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2B1CB4-D04B-4678-8619-EF671AA16FFD}">
  <a:tblStyle styleId="{B92B1CB4-D04B-4678-8619-EF671AA16F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31" autoAdjust="0"/>
  </p:normalViewPr>
  <p:slideViewPr>
    <p:cSldViewPr>
      <p:cViewPr varScale="1">
        <p:scale>
          <a:sx n="62" d="100"/>
          <a:sy n="62" d="100"/>
        </p:scale>
        <p:origin x="1038" y="4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63151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hỏi hs từ nào viết đúng chính tả, từ nào viết chưa đúng chỉnh tả? Đúng thì like, sai thì đít-lai (dislike)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21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Da: bộ</a:t>
            </a:r>
            <a:r>
              <a:rPr lang="en-US" baseline="0"/>
              <a:t> phần ngoài của cơ thể</a:t>
            </a:r>
          </a:p>
          <a:p>
            <a:r>
              <a:rPr lang="en-US" baseline="0"/>
              <a:t>Gia: liên quan đến gia đình, thức ăn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miền</a:t>
            </a:r>
            <a:r>
              <a:rPr lang="en-US" baseline="0"/>
              <a:t> bắc nên làm a, HS miền Nam nên làm b.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</a:t>
            </a:r>
            <a:r>
              <a:rPr lang="en-US" baseline="0"/>
              <a:t> tổ chức hđ đố bạn cho HS tự đố nhau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40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ô để ra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30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chú</a:t>
            </a:r>
            <a:r>
              <a:rPr lang="en-US" baseline="0"/>
              <a:t> ý nhắc HS khoảng cách giữa các đoạn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dẫn</a:t>
            </a:r>
            <a:r>
              <a:rPr lang="en-US" baseline="0"/>
              <a:t> dắt: Bạn Na đang có những thắc mắc trước khi viết chính tả. Chúng mình hãy giúp Na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Luyện</a:t>
            </a:r>
            <a:r>
              <a:rPr lang="en-US" baseline="0"/>
              <a:t> từ dễ lẫn: viết vào bảng con hoặc vở nháp</a:t>
            </a:r>
          </a:p>
          <a:p>
            <a:r>
              <a:rPr lang="en-US" baseline="0"/>
              <a:t>Tuỳ tỉnh thành và vùng miền, GV linh động thay đổi từ dễ lẫn cho phù hợp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Luyện</a:t>
            </a:r>
            <a:r>
              <a:rPr lang="en-US" baseline="0"/>
              <a:t> từ dễ lẫn: viết vào bảng con hoặc vở nháp</a:t>
            </a:r>
          </a:p>
          <a:p>
            <a:r>
              <a:rPr lang="en-US" baseline="0"/>
              <a:t>Tuỳ tỉnh thành và vùng miền, GV linh động thay đổi từ dễ lẫn cho phù hợp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GVHD</a:t>
            </a:r>
            <a:r>
              <a:rPr lang="en-US" baseline="0"/>
              <a:t> HS trình bày cân đối, đừng nên quá máy móc việc bắt HS phải lùi mấy ô mấy ô. Điểu này sẽ tạo nên sự cứng nhắc cho HS trong cuộc sống.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GVHD</a:t>
            </a:r>
            <a:r>
              <a:rPr lang="en-US" baseline="0"/>
              <a:t> HS trình bày cân đối, đừng nên quá máy móc việc bắt HS phải lùi mấy ô mấy ô. Điểu này sẽ tạo nên sự cứng nhắc cho HS trong cuộc sống.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5479" y="-219003"/>
            <a:ext cx="12708800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46914" y="1344717"/>
            <a:ext cx="8868007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56644" y="4319667"/>
            <a:ext cx="3648551" cy="119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29918" y="3247533"/>
            <a:ext cx="7902003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67345" y="4211333"/>
            <a:ext cx="5827148" cy="5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30628" y="2061033"/>
            <a:ext cx="1700582" cy="102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body" idx="1"/>
          </p:nvPr>
        </p:nvSpPr>
        <p:spPr>
          <a:xfrm>
            <a:off x="795095" y="500067"/>
            <a:ext cx="3828904" cy="106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0431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FFFFFF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</a:lstStyle>
          <a:p>
            <a:endParaRPr/>
          </a:p>
        </p:txBody>
      </p:sp>
      <p:grpSp>
        <p:nvGrpSpPr>
          <p:cNvPr id="195" name="Google Shape;195;p10"/>
          <p:cNvGrpSpPr/>
          <p:nvPr/>
        </p:nvGrpSpPr>
        <p:grpSpPr>
          <a:xfrm>
            <a:off x="-191840" y="-61401"/>
            <a:ext cx="12353664" cy="7147397"/>
            <a:chOff x="-114512" y="-46051"/>
            <a:chExt cx="9288226" cy="5360548"/>
          </a:xfrm>
        </p:grpSpPr>
        <p:sp>
          <p:nvSpPr>
            <p:cNvPr id="196" name="Google Shape;196;p10"/>
            <p:cNvSpPr/>
            <p:nvPr/>
          </p:nvSpPr>
          <p:spPr>
            <a:xfrm>
              <a:off x="8920250" y="259167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2846076" y="4899408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377226" y="268434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1142978" y="4724524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0"/>
            <p:cNvSpPr/>
            <p:nvPr/>
          </p:nvSpPr>
          <p:spPr>
            <a:xfrm rot="1358489">
              <a:off x="148771" y="3901453"/>
              <a:ext cx="431020" cy="42280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7733077" y="4639623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8275209" y="435707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25404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0"/>
          <p:cNvGrpSpPr/>
          <p:nvPr/>
        </p:nvGrpSpPr>
        <p:grpSpPr>
          <a:xfrm>
            <a:off x="-342615" y="4924992"/>
            <a:ext cx="8797620" cy="6271649"/>
            <a:chOff x="-253724" y="3704068"/>
            <a:chExt cx="6614579" cy="4703737"/>
          </a:xfrm>
        </p:grpSpPr>
        <p:sp>
          <p:nvSpPr>
            <p:cNvPr id="207" name="Google Shape;207;p10"/>
            <p:cNvSpPr/>
            <p:nvPr/>
          </p:nvSpPr>
          <p:spPr>
            <a:xfrm rot="10696051" flipH="1">
              <a:off x="-48939" y="4472719"/>
              <a:ext cx="6354965" cy="3723161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0"/>
            <p:cNvSpPr/>
            <p:nvPr/>
          </p:nvSpPr>
          <p:spPr>
            <a:xfrm rot="10696051" flipH="1">
              <a:off x="-85966" y="4350702"/>
              <a:ext cx="6275401" cy="3367500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0"/>
            <p:cNvSpPr/>
            <p:nvPr/>
          </p:nvSpPr>
          <p:spPr>
            <a:xfrm rot="10696051" flipH="1">
              <a:off x="-115990" y="4219988"/>
              <a:ext cx="6195976" cy="3021225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0"/>
            <p:cNvSpPr/>
            <p:nvPr/>
          </p:nvSpPr>
          <p:spPr>
            <a:xfrm rot="10696051" flipH="1">
              <a:off x="-158362" y="4086845"/>
              <a:ext cx="6116551" cy="2692599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0"/>
            <p:cNvSpPr/>
            <p:nvPr/>
          </p:nvSpPr>
          <p:spPr>
            <a:xfrm rot="10696051" flipH="1">
              <a:off x="-190964" y="3945201"/>
              <a:ext cx="6041889" cy="2378962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0"/>
            <p:cNvSpPr/>
            <p:nvPr/>
          </p:nvSpPr>
          <p:spPr>
            <a:xfrm rot="10696055" flipH="1">
              <a:off x="-223602" y="3793647"/>
              <a:ext cx="5957695" cy="2082833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0"/>
            <p:cNvSpPr/>
            <p:nvPr/>
          </p:nvSpPr>
          <p:spPr>
            <a:xfrm rot="10800000" flipH="1">
              <a:off x="-74089" y="4684619"/>
              <a:ext cx="6355009" cy="3723186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9321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">
  <p:cSld name="Title and four columns  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0"/>
          <p:cNvSpPr txBox="1">
            <a:spLocks noGrp="1"/>
          </p:cNvSpPr>
          <p:nvPr>
            <p:ph type="subTitle" idx="1"/>
          </p:nvPr>
        </p:nvSpPr>
        <p:spPr>
          <a:xfrm>
            <a:off x="914417" y="4459700"/>
            <a:ext cx="2509377" cy="492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20"/>
          <p:cNvSpPr txBox="1">
            <a:spLocks noGrp="1"/>
          </p:cNvSpPr>
          <p:nvPr>
            <p:ph type="subTitle" idx="2"/>
          </p:nvPr>
        </p:nvSpPr>
        <p:spPr>
          <a:xfrm>
            <a:off x="1005392" y="4979333"/>
            <a:ext cx="2327428" cy="101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44" name="Google Shape;444;p20"/>
          <p:cNvSpPr txBox="1">
            <a:spLocks noGrp="1"/>
          </p:cNvSpPr>
          <p:nvPr>
            <p:ph type="subTitle" idx="3"/>
          </p:nvPr>
        </p:nvSpPr>
        <p:spPr>
          <a:xfrm>
            <a:off x="8738044" y="4459700"/>
            <a:ext cx="2509377" cy="492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5" name="Google Shape;445;p20"/>
          <p:cNvSpPr txBox="1">
            <a:spLocks noGrp="1"/>
          </p:cNvSpPr>
          <p:nvPr>
            <p:ph type="subTitle" idx="4"/>
          </p:nvPr>
        </p:nvSpPr>
        <p:spPr>
          <a:xfrm>
            <a:off x="8829018" y="4979333"/>
            <a:ext cx="2327428" cy="101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46" name="Google Shape;446;p20"/>
          <p:cNvSpPr txBox="1">
            <a:spLocks noGrp="1"/>
          </p:cNvSpPr>
          <p:nvPr>
            <p:ph type="subTitle" idx="5"/>
          </p:nvPr>
        </p:nvSpPr>
        <p:spPr>
          <a:xfrm>
            <a:off x="3522292" y="4469700"/>
            <a:ext cx="2509377" cy="472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7" name="Google Shape;447;p20"/>
          <p:cNvSpPr txBox="1">
            <a:spLocks noGrp="1"/>
          </p:cNvSpPr>
          <p:nvPr>
            <p:ph type="subTitle" idx="6"/>
          </p:nvPr>
        </p:nvSpPr>
        <p:spPr>
          <a:xfrm>
            <a:off x="3613267" y="4979333"/>
            <a:ext cx="2327428" cy="101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48" name="Google Shape;448;p20"/>
          <p:cNvSpPr txBox="1">
            <a:spLocks noGrp="1"/>
          </p:cNvSpPr>
          <p:nvPr>
            <p:ph type="subTitle" idx="7"/>
          </p:nvPr>
        </p:nvSpPr>
        <p:spPr>
          <a:xfrm>
            <a:off x="6130169" y="4469700"/>
            <a:ext cx="2509377" cy="472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9" name="Google Shape;449;p20"/>
          <p:cNvSpPr txBox="1">
            <a:spLocks noGrp="1"/>
          </p:cNvSpPr>
          <p:nvPr>
            <p:ph type="subTitle" idx="8"/>
          </p:nvPr>
        </p:nvSpPr>
        <p:spPr>
          <a:xfrm>
            <a:off x="6221143" y="4979333"/>
            <a:ext cx="2327428" cy="101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50" name="Google Shape;450;p20"/>
          <p:cNvSpPr txBox="1">
            <a:spLocks noGrp="1"/>
          </p:cNvSpPr>
          <p:nvPr>
            <p:ph type="title"/>
          </p:nvPr>
        </p:nvSpPr>
        <p:spPr>
          <a:xfrm>
            <a:off x="1293991" y="382900"/>
            <a:ext cx="9573856" cy="98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451" name="Google Shape;451;p20"/>
          <p:cNvGrpSpPr/>
          <p:nvPr/>
        </p:nvGrpSpPr>
        <p:grpSpPr>
          <a:xfrm>
            <a:off x="-209745" y="-61401"/>
            <a:ext cx="12122964" cy="7144743"/>
            <a:chOff x="-157699" y="-46051"/>
            <a:chExt cx="9114772" cy="5358557"/>
          </a:xfrm>
        </p:grpSpPr>
        <p:sp>
          <p:nvSpPr>
            <p:cNvPr id="452" name="Google Shape;452;p20"/>
            <p:cNvSpPr/>
            <p:nvPr/>
          </p:nvSpPr>
          <p:spPr>
            <a:xfrm rot="-636707">
              <a:off x="-109661" y="4686922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5928575" y="497142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256513" y="2871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3134101" y="4724533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21364" y="216999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8714203" y="2437587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0"/>
            <p:cNvSpPr/>
            <p:nvPr/>
          </p:nvSpPr>
          <p:spPr>
            <a:xfrm rot="1358496">
              <a:off x="7991176" y="1008990"/>
              <a:ext cx="156868" cy="15116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8334626" y="4637671"/>
              <a:ext cx="430990" cy="421681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8456484" y="159870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23038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20"/>
          <p:cNvGrpSpPr/>
          <p:nvPr/>
        </p:nvGrpSpPr>
        <p:grpSpPr>
          <a:xfrm rot="10402137" flipH="1">
            <a:off x="-4085450" y="-4476951"/>
            <a:ext cx="8970642" cy="9302289"/>
            <a:chOff x="-3218587" y="884526"/>
            <a:chExt cx="7453051" cy="7709473"/>
          </a:xfrm>
        </p:grpSpPr>
        <p:sp>
          <p:nvSpPr>
            <p:cNvPr id="464" name="Google Shape;464;p20"/>
            <p:cNvSpPr/>
            <p:nvPr/>
          </p:nvSpPr>
          <p:spPr>
            <a:xfrm rot="-8420990" flipH="1">
              <a:off x="-2620856" y="3088982"/>
              <a:ext cx="6354845" cy="3723090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 rot="-8420990" flipH="1">
              <a:off x="-2436929" y="2993462"/>
              <a:ext cx="6275282" cy="3367436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 rot="-8420990" flipH="1">
              <a:off x="-2248483" y="2893653"/>
              <a:ext cx="6195859" cy="3021167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0"/>
            <p:cNvSpPr/>
            <p:nvPr/>
          </p:nvSpPr>
          <p:spPr>
            <a:xfrm rot="-8420990" flipH="1">
              <a:off x="-2066441" y="2786527"/>
              <a:ext cx="6116435" cy="2692548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 rot="-8420990" flipH="1">
              <a:off x="-1883421" y="2670583"/>
              <a:ext cx="6041775" cy="2378917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0"/>
            <p:cNvSpPr/>
            <p:nvPr/>
          </p:nvSpPr>
          <p:spPr>
            <a:xfrm rot="-8420990" flipH="1">
              <a:off x="-1702382" y="2545721"/>
              <a:ext cx="5957589" cy="2082796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0"/>
            <p:cNvSpPr/>
            <p:nvPr/>
          </p:nvSpPr>
          <p:spPr>
            <a:xfrm rot="-8312805" flipH="1">
              <a:off x="-2782181" y="3233710"/>
              <a:ext cx="6354894" cy="3723119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" name="Google Shape;471;p20"/>
          <p:cNvGrpSpPr/>
          <p:nvPr/>
        </p:nvGrpSpPr>
        <p:grpSpPr>
          <a:xfrm rot="-10397942">
            <a:off x="7258069" y="-4843803"/>
            <a:ext cx="8970922" cy="9302580"/>
            <a:chOff x="-3218587" y="884526"/>
            <a:chExt cx="7453051" cy="7709473"/>
          </a:xfrm>
        </p:grpSpPr>
        <p:sp>
          <p:nvSpPr>
            <p:cNvPr id="472" name="Google Shape;472;p20"/>
            <p:cNvSpPr/>
            <p:nvPr/>
          </p:nvSpPr>
          <p:spPr>
            <a:xfrm rot="-8420990" flipH="1">
              <a:off x="-2620856" y="3088982"/>
              <a:ext cx="6354845" cy="3723090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 rot="-8420990" flipH="1">
              <a:off x="-2436929" y="2993462"/>
              <a:ext cx="6275282" cy="3367436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 rot="-8420990" flipH="1">
              <a:off x="-2248483" y="2893653"/>
              <a:ext cx="6195859" cy="3021167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0"/>
            <p:cNvSpPr/>
            <p:nvPr/>
          </p:nvSpPr>
          <p:spPr>
            <a:xfrm rot="-8420990" flipH="1">
              <a:off x="-2066441" y="2786527"/>
              <a:ext cx="6116435" cy="2692548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0"/>
            <p:cNvSpPr/>
            <p:nvPr/>
          </p:nvSpPr>
          <p:spPr>
            <a:xfrm rot="-8420990" flipH="1">
              <a:off x="-1883421" y="2670583"/>
              <a:ext cx="6041775" cy="2378917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0"/>
            <p:cNvSpPr/>
            <p:nvPr/>
          </p:nvSpPr>
          <p:spPr>
            <a:xfrm rot="-8420990" flipH="1">
              <a:off x="-1702382" y="2545721"/>
              <a:ext cx="5957589" cy="2082796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0"/>
            <p:cNvSpPr/>
            <p:nvPr/>
          </p:nvSpPr>
          <p:spPr>
            <a:xfrm rot="-8312805" flipH="1">
              <a:off x="-2782181" y="3233710"/>
              <a:ext cx="6354894" cy="3723119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068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 txBox="1">
            <a:spLocks noGrp="1"/>
          </p:cNvSpPr>
          <p:nvPr>
            <p:ph type="title"/>
          </p:nvPr>
        </p:nvSpPr>
        <p:spPr>
          <a:xfrm>
            <a:off x="1293991" y="382900"/>
            <a:ext cx="9573856" cy="98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306" name="Google Shape;306;p15"/>
          <p:cNvGrpSpPr/>
          <p:nvPr/>
        </p:nvGrpSpPr>
        <p:grpSpPr>
          <a:xfrm rot="5677241">
            <a:off x="4252816" y="700285"/>
            <a:ext cx="2976099" cy="12597855"/>
            <a:chOff x="-854468" y="-99568"/>
            <a:chExt cx="1827367" cy="5342630"/>
          </a:xfrm>
        </p:grpSpPr>
        <p:sp>
          <p:nvSpPr>
            <p:cNvPr id="307" name="Google Shape;307;p15"/>
            <p:cNvSpPr/>
            <p:nvPr/>
          </p:nvSpPr>
          <p:spPr>
            <a:xfrm rot="-5189231" flipH="1">
              <a:off x="-2968376" y="2191678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 rot="-5189231" flipH="1">
              <a:off x="-2808760" y="2201477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5"/>
            <p:cNvSpPr/>
            <p:nvPr/>
          </p:nvSpPr>
          <p:spPr>
            <a:xfrm rot="-5189231" flipH="1">
              <a:off x="-2650269" y="2210831"/>
              <a:ext cx="5260103" cy="712080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5"/>
            <p:cNvSpPr/>
            <p:nvPr/>
          </p:nvSpPr>
          <p:spPr>
            <a:xfrm rot="-5189231" flipH="1">
              <a:off x="-2490941" y="2221074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5"/>
            <p:cNvSpPr/>
            <p:nvPr/>
          </p:nvSpPr>
          <p:spPr>
            <a:xfrm rot="-5189231" flipH="1">
              <a:off x="-2332075" y="2230827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5"/>
            <p:cNvSpPr/>
            <p:nvPr/>
          </p:nvSpPr>
          <p:spPr>
            <a:xfrm rot="-5189231" flipH="1">
              <a:off x="-2173209" y="2240580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15"/>
          <p:cNvSpPr/>
          <p:nvPr/>
        </p:nvSpPr>
        <p:spPr>
          <a:xfrm rot="-5400000">
            <a:off x="10749356" y="366040"/>
            <a:ext cx="489715" cy="509955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5"/>
          <p:cNvSpPr/>
          <p:nvPr/>
        </p:nvSpPr>
        <p:spPr>
          <a:xfrm rot="-5400000">
            <a:off x="11782464" y="2946620"/>
            <a:ext cx="323827" cy="316405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5"/>
          <p:cNvSpPr/>
          <p:nvPr/>
        </p:nvSpPr>
        <p:spPr>
          <a:xfrm rot="-5033737">
            <a:off x="120867" y="5974621"/>
            <a:ext cx="489727" cy="511119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5"/>
          <p:cNvSpPr/>
          <p:nvPr/>
        </p:nvSpPr>
        <p:spPr>
          <a:xfrm rot="-5400000">
            <a:off x="440091" y="282876"/>
            <a:ext cx="430008" cy="419667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5"/>
          <p:cNvSpPr/>
          <p:nvPr/>
        </p:nvSpPr>
        <p:spPr>
          <a:xfrm rot="-5033965">
            <a:off x="7314956" y="6326293"/>
            <a:ext cx="430013" cy="418366"/>
          </a:xfrm>
          <a:custGeom>
            <a:avLst/>
            <a:gdLst/>
            <a:ahLst/>
            <a:cxnLst/>
            <a:rect l="l" t="t" r="r" b="b"/>
            <a:pathLst>
              <a:path w="9849" h="9606" extrusionOk="0">
                <a:moveTo>
                  <a:pt x="7448" y="1"/>
                </a:moveTo>
                <a:lnTo>
                  <a:pt x="4560" y="1855"/>
                </a:lnTo>
                <a:lnTo>
                  <a:pt x="1369" y="548"/>
                </a:lnTo>
                <a:lnTo>
                  <a:pt x="2250" y="3861"/>
                </a:lnTo>
                <a:lnTo>
                  <a:pt x="1" y="6475"/>
                </a:lnTo>
                <a:lnTo>
                  <a:pt x="3435" y="6688"/>
                </a:lnTo>
                <a:lnTo>
                  <a:pt x="5229" y="9606"/>
                </a:lnTo>
                <a:lnTo>
                  <a:pt x="6475" y="6414"/>
                </a:lnTo>
                <a:lnTo>
                  <a:pt x="9849" y="5593"/>
                </a:lnTo>
                <a:lnTo>
                  <a:pt x="7174" y="3435"/>
                </a:lnTo>
                <a:lnTo>
                  <a:pt x="7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5"/>
          <p:cNvSpPr/>
          <p:nvPr/>
        </p:nvSpPr>
        <p:spPr>
          <a:xfrm rot="-5033965">
            <a:off x="10960664" y="7472142"/>
            <a:ext cx="212365" cy="20657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5"/>
          <p:cNvSpPr/>
          <p:nvPr/>
        </p:nvSpPr>
        <p:spPr>
          <a:xfrm rot="-5033965">
            <a:off x="3421615" y="6777176"/>
            <a:ext cx="212365" cy="20657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5"/>
          <p:cNvSpPr/>
          <p:nvPr/>
        </p:nvSpPr>
        <p:spPr>
          <a:xfrm rot="-5400000">
            <a:off x="81948" y="3270787"/>
            <a:ext cx="323827" cy="316405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5"/>
          <p:cNvSpPr/>
          <p:nvPr/>
        </p:nvSpPr>
        <p:spPr>
          <a:xfrm rot="-5033965">
            <a:off x="11256983" y="5883076"/>
            <a:ext cx="212365" cy="20657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940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536633"/>
            <a:ext cx="10246588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5479" y="-219003"/>
            <a:ext cx="12708800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76" r:id="rId3"/>
    <p:sldLayoutId id="2147483680" r:id="rId4"/>
    <p:sldLayoutId id="2147483681" r:id="rId5"/>
    <p:sldLayoutId id="214748368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" y="0"/>
            <a:ext cx="12157087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498" y="2743200"/>
            <a:ext cx="7970839" cy="1371600"/>
          </a:xfrm>
          <a:prstGeom prst="rect">
            <a:avLst/>
          </a:prstGeom>
          <a:solidFill>
            <a:srgbClr val="FFFFFF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395480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43681" y="-381000"/>
            <a:ext cx="12572999" cy="7543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18718" y="903357"/>
            <a:ext cx="762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Hay 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χ≠ 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Ǉừ sao xuūg		</a:t>
            </a:r>
          </a:p>
          <a:p>
            <a:pPr algn="just"/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Hay Ǉừ 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λμϜ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n 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λΰϐ Δ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łn		</a:t>
            </a:r>
          </a:p>
          <a:p>
            <a:pPr algn="just"/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Hay 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χ≠ 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Ǉr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Ϊ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g Ǖ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ί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ả 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η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ãn</a:t>
            </a:r>
          </a:p>
          <a:p>
            <a:pPr algn="just"/>
            <a:r>
              <a:rPr lang="en-US" sz="4000" b="1">
                <a:solidFill>
                  <a:schemeClr val="accent1"/>
                </a:solidFill>
                <a:latin typeface="HP001 4 hàng" pitchFamily="34" charset="0"/>
              </a:rPr>
              <a:t>Ô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ng ǇrŬg cạ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ζ 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hàng h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Η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łn</a:t>
            </a:r>
            <a:r>
              <a:rPr lang="en-US" sz="4000" b="1">
                <a:solidFill>
                  <a:schemeClr val="accent1"/>
                </a:solidFill>
                <a:latin typeface="HP001 4 hàng" pitchFamily="34" charset="0"/>
              </a:rPr>
              <a:t>?</a:t>
            </a:r>
            <a:endParaRPr lang="vi-VN" sz="4000" b="1">
              <a:solidFill>
                <a:schemeClr val="accent1"/>
              </a:solidFill>
              <a:latin typeface="HP001 4 hàng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19118" y="3483114"/>
            <a:ext cx="3038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Mi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ζ 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Đăng</a:t>
            </a:r>
            <a:endParaRPr lang="en-US" sz="4000" b="1">
              <a:solidFill>
                <a:schemeClr val="accent1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44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05618" y="703318"/>
            <a:ext cx="10972801" cy="731520"/>
            <a:chOff x="280267" y="915918"/>
            <a:chExt cx="10972801" cy="731520"/>
          </a:xfrm>
        </p:grpSpPr>
        <p:grpSp>
          <p:nvGrpSpPr>
            <p:cNvPr id="10" name="Group 9"/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13" name="Google Shape;418;p36"/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4" name="Google Shape;423;p36"/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033374" y="998369"/>
              <a:ext cx="10219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Chọn iên, yên hoặc uyên thay cho ô vuông.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258725" y="1752600"/>
            <a:ext cx="10219694" cy="3044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Ngoài h</a:t>
            </a:r>
            <a:r>
              <a:rPr lang="en-US" sz="4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iên</a:t>
            </a:r>
            <a:r>
              <a: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trời lặng gió.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Hàng cây đứng lặng </a:t>
            </a:r>
            <a:r>
              <a:rPr lang="en-US" sz="4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yên</a:t>
            </a:r>
            <a:r>
              <a: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giữa trưa hè oi ả.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vành kh</a:t>
            </a:r>
            <a:r>
              <a:rPr lang="en-US" sz="4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uyên</a:t>
            </a:r>
            <a:r>
              <a: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cất vang tiếng hót.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620514" y="2106230"/>
            <a:ext cx="631605" cy="44082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278877" y="3181517"/>
            <a:ext cx="929802" cy="48490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823619" y="4231404"/>
            <a:ext cx="1028700" cy="48490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4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27919" y="534494"/>
            <a:ext cx="11553751" cy="731520"/>
            <a:chOff x="280267" y="896868"/>
            <a:chExt cx="11553751" cy="731520"/>
          </a:xfrm>
        </p:grpSpPr>
        <p:grpSp>
          <p:nvGrpSpPr>
            <p:cNvPr id="10" name="Group 9"/>
            <p:cNvGrpSpPr/>
            <p:nvPr/>
          </p:nvGrpSpPr>
          <p:grpSpPr>
            <a:xfrm>
              <a:off x="280267" y="896868"/>
              <a:ext cx="758018" cy="731520"/>
              <a:chOff x="3041858" y="1696928"/>
              <a:chExt cx="1240359" cy="1188720"/>
            </a:xfrm>
          </p:grpSpPr>
          <p:sp>
            <p:nvSpPr>
              <p:cNvPr id="13" name="Google Shape;418;p36"/>
              <p:cNvSpPr/>
              <p:nvPr/>
            </p:nvSpPr>
            <p:spPr>
              <a:xfrm>
                <a:off x="3041858" y="1696928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4" name="Google Shape;423;p36"/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033373" y="949616"/>
              <a:ext cx="108006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Chọn a hoặc b.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95949" y="1311675"/>
            <a:ext cx="9666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>
              <a:lnSpc>
                <a:spcPct val="150000"/>
              </a:lnSpc>
            </a:pPr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Chọn tiếng thích hợp thay cho ô vuông.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71119" y="2235005"/>
            <a:ext cx="7391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2" indent="-571500" algn="just">
              <a:lnSpc>
                <a:spcPct val="150000"/>
              </a:lnSpc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</a:t>
            </a:r>
            <a:r>
              <a:rPr lang="en-US" sz="3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dắt</a:t>
            </a:r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em đến trường.</a:t>
            </a:r>
          </a:p>
          <a:p>
            <a:pPr marL="571500" lvl="2" indent="-571500" algn="just">
              <a:lnSpc>
                <a:spcPct val="150000"/>
              </a:lnSpc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 sáo diều réo </a:t>
            </a:r>
            <a:r>
              <a:rPr lang="en-US" sz="3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rắt</a:t>
            </a:r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marL="571500" lvl="2" indent="-571500" algn="just">
              <a:lnSpc>
                <a:spcPct val="150000"/>
              </a:lnSpc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bé </a:t>
            </a:r>
            <a:r>
              <a:rPr lang="en-US" sz="3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reo</a:t>
            </a:r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lên khi thấy mẹ về.</a:t>
            </a:r>
          </a:p>
          <a:p>
            <a:pPr marL="571500" lvl="2" indent="-571500" algn="just">
              <a:lnSpc>
                <a:spcPct val="150000"/>
              </a:lnSpc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 bống cẩn thận </a:t>
            </a:r>
            <a:r>
              <a:rPr lang="en-US" sz="3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gieo</a:t>
            </a:r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hạt vào chậu đất nhỏ.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3206" y="4572000"/>
            <a:ext cx="174942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5236413" y="2514600"/>
            <a:ext cx="698575" cy="48490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133741" y="3337560"/>
            <a:ext cx="524850" cy="48490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776119" y="4146688"/>
            <a:ext cx="698575" cy="48490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426646" y="5012193"/>
            <a:ext cx="1113753" cy="48490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55752" y="2200870"/>
            <a:ext cx="2553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>
              <a:lnSpc>
                <a:spcPct val="150000"/>
              </a:lnSpc>
            </a:pPr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(dắt/rắt)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66119" y="3862030"/>
            <a:ext cx="255356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>
              <a:lnSpc>
                <a:spcPct val="150000"/>
              </a:lnSpc>
            </a:pPr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(gieo/reo)</a:t>
            </a:r>
          </a:p>
        </p:txBody>
      </p:sp>
    </p:spTree>
    <p:extLst>
      <p:ext uri="{BB962C8B-B14F-4D97-AF65-F5344CB8AC3E}">
        <p14:creationId xmlns:p14="http://schemas.microsoft.com/office/powerpoint/2010/main" val="262247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65104" y="3169407"/>
            <a:ext cx="1447641" cy="707886"/>
          </a:xfrm>
          <a:prstGeom prst="rect">
            <a:avLst/>
          </a:prstGeom>
          <a:solidFill>
            <a:schemeClr val="accent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lvl="2" algn="ctr"/>
            <a:r>
              <a: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endParaRPr lang="en-US" sz="4000" i="1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6518" y="454161"/>
            <a:ext cx="11572801" cy="731520"/>
            <a:chOff x="280267" y="915918"/>
            <a:chExt cx="11572801" cy="731520"/>
          </a:xfrm>
        </p:grpSpPr>
        <p:grpSp>
          <p:nvGrpSpPr>
            <p:cNvPr id="5" name="Group 4"/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7" name="Google Shape;418;p36"/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8" name="Google Shape;423;p36"/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52423" y="931337"/>
              <a:ext cx="108006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Chọn a hoặc b.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366118" y="1403479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Nhìn tranh, tìm từ ngữ chứa </a:t>
            </a:r>
            <a:r>
              <a:rPr lang="en-US" sz="3600" i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hoặc </a:t>
            </a:r>
            <a:r>
              <a:rPr lang="en-US" sz="3600" i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ay</a:t>
            </a:r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lvl="2"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các từ tìm được vào vở.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65103" y="4119421"/>
            <a:ext cx="1447641" cy="707886"/>
          </a:xfrm>
          <a:prstGeom prst="rect">
            <a:avLst/>
          </a:prstGeom>
          <a:solidFill>
            <a:schemeClr val="accent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lvl="2" algn="ctr"/>
            <a:r>
              <a: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tai</a:t>
            </a:r>
            <a:endParaRPr lang="en-US" sz="4000" i="1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65104" y="5069763"/>
            <a:ext cx="1447641" cy="707886"/>
          </a:xfrm>
          <a:prstGeom prst="rect">
            <a:avLst/>
          </a:prstGeom>
          <a:solidFill>
            <a:schemeClr val="accent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lvl="2" algn="ctr"/>
            <a:r>
              <a: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vai</a:t>
            </a:r>
            <a:endParaRPr lang="en-US" sz="4000" i="1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02311" y="3111174"/>
            <a:ext cx="1447641" cy="707886"/>
          </a:xfrm>
          <a:prstGeom prst="rect">
            <a:avLst/>
          </a:prstGeom>
          <a:solidFill>
            <a:schemeClr val="accent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lvl="2" algn="ctr"/>
            <a:r>
              <a: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váy</a:t>
            </a:r>
            <a:endParaRPr lang="en-US" sz="4000" i="1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26" y="2764809"/>
            <a:ext cx="4136986" cy="346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503261" y="3157590"/>
            <a:ext cx="731520" cy="7315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1503261" y="4107604"/>
            <a:ext cx="731520" cy="7315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1503261" y="5057946"/>
            <a:ext cx="731520" cy="7315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8440470" y="3099357"/>
            <a:ext cx="731520" cy="7315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3EE42D4-EC2F-44D6-ACFB-59FDEC717A2D}"/>
              </a:ext>
            </a:extLst>
          </p:cNvPr>
          <p:cNvSpPr/>
          <p:nvPr/>
        </p:nvSpPr>
        <p:spPr>
          <a:xfrm>
            <a:off x="7231777" y="5231814"/>
            <a:ext cx="476949" cy="47694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672DF9-982E-4752-A279-09611638D3E4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6469777" y="5470289"/>
            <a:ext cx="762000" cy="23847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E9853E6-5DA7-4EDF-AED0-1684842DD5A5}"/>
              </a:ext>
            </a:extLst>
          </p:cNvPr>
          <p:cNvSpPr txBox="1"/>
          <p:nvPr/>
        </p:nvSpPr>
        <p:spPr>
          <a:xfrm>
            <a:off x="9210936" y="4107604"/>
            <a:ext cx="1447641" cy="707886"/>
          </a:xfrm>
          <a:prstGeom prst="rect">
            <a:avLst/>
          </a:prstGeom>
          <a:solidFill>
            <a:schemeClr val="accent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lvl="2" algn="ctr"/>
            <a:r>
              <a: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giày</a:t>
            </a:r>
            <a:endParaRPr lang="en-US" sz="4000" i="1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5FC03D-CAD4-42C4-9524-30272D0532F8}"/>
              </a:ext>
            </a:extLst>
          </p:cNvPr>
          <p:cNvSpPr/>
          <p:nvPr/>
        </p:nvSpPr>
        <p:spPr>
          <a:xfrm>
            <a:off x="8449095" y="4095787"/>
            <a:ext cx="731520" cy="7315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765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" grpId="0" animBg="1"/>
      <p:bldP spid="21" grpId="0" animBg="1"/>
      <p:bldP spid="23" grpId="0" animBg="1"/>
      <p:bldP spid="28" grpId="0" animBg="1"/>
      <p:bldP spid="2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"/>
          <p:cNvSpPr txBox="1">
            <a:spLocks/>
          </p:cNvSpPr>
          <p:nvPr/>
        </p:nvSpPr>
        <p:spPr>
          <a:xfrm>
            <a:off x="1018184" y="4080182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gieo hạt</a:t>
            </a:r>
            <a:endParaRPr lang="vi-VN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9"/>
          <p:cNvSpPr txBox="1">
            <a:spLocks/>
          </p:cNvSpPr>
          <p:nvPr/>
        </p:nvSpPr>
        <p:spPr>
          <a:xfrm>
            <a:off x="8350887" y="4114800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 dào</a:t>
            </a:r>
            <a:endParaRPr lang="vi-VN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3540680" y="4355516"/>
            <a:ext cx="675409" cy="6664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10848725" y="4326718"/>
            <a:ext cx="675409" cy="66649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35" y="441960"/>
            <a:ext cx="4209256" cy="293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9"/>
          <p:cNvSpPr txBox="1">
            <a:spLocks/>
          </p:cNvSpPr>
          <p:nvPr/>
        </p:nvSpPr>
        <p:spPr>
          <a:xfrm>
            <a:off x="4654673" y="4091948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hò gieo</a:t>
            </a:r>
            <a:endParaRPr lang="vi-VN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7152511" y="4303866"/>
            <a:ext cx="675409" cy="66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9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457200"/>
            <a:ext cx="5204015" cy="556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85323" y="3998921"/>
            <a:ext cx="4878025" cy="104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lang="en-US" sz="4800" b="1" dirty="0">
              <a:solidFill>
                <a:schemeClr val="accen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519" y="2679605"/>
            <a:ext cx="4273550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54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/>
          <p:cNvSpPr txBox="1">
            <a:spLocks/>
          </p:cNvSpPr>
          <p:nvPr/>
        </p:nvSpPr>
        <p:spPr>
          <a:xfrm>
            <a:off x="940565" y="4362572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cặp gia</a:t>
            </a:r>
            <a:endParaRPr lang="vi-VN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2"/>
          <p:cNvSpPr txBox="1">
            <a:spLocks/>
          </p:cNvSpPr>
          <p:nvPr/>
        </p:nvSpPr>
        <p:spPr>
          <a:xfrm>
            <a:off x="940724" y="2817808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cặp da</a:t>
            </a:r>
            <a:endParaRPr lang="vi-VN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4"/>
          <p:cNvSpPr txBox="1">
            <a:spLocks/>
          </p:cNvSpPr>
          <p:nvPr/>
        </p:nvSpPr>
        <p:spPr>
          <a:xfrm>
            <a:off x="4594719" y="4409803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 đình</a:t>
            </a:r>
            <a:endParaRPr lang="vi-VN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5"/>
          <p:cNvSpPr txBox="1">
            <a:spLocks/>
          </p:cNvSpPr>
          <p:nvPr/>
        </p:nvSpPr>
        <p:spPr>
          <a:xfrm>
            <a:off x="4589668" y="2788276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 bò</a:t>
            </a:r>
            <a:endParaRPr lang="vi-VN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8"/>
          <p:cNvSpPr txBox="1">
            <a:spLocks/>
          </p:cNvSpPr>
          <p:nvPr/>
        </p:nvSpPr>
        <p:spPr>
          <a:xfrm>
            <a:off x="8252319" y="4348717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 cầm</a:t>
            </a:r>
            <a:endParaRPr lang="vi-VN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9"/>
          <p:cNvSpPr txBox="1">
            <a:spLocks/>
          </p:cNvSpPr>
          <p:nvPr/>
        </p:nvSpPr>
        <p:spPr>
          <a:xfrm>
            <a:off x="8273427" y="2852426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 thịt</a:t>
            </a:r>
            <a:endParaRPr lang="vi-VN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3463220" y="3093142"/>
            <a:ext cx="675409" cy="666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3441953" y="4588345"/>
            <a:ext cx="675409" cy="6664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7122215" y="4649431"/>
            <a:ext cx="675409" cy="6664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10779293" y="4637906"/>
            <a:ext cx="675409" cy="6664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7102319" y="3000194"/>
            <a:ext cx="675409" cy="6664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10771265" y="3064344"/>
            <a:ext cx="675409" cy="6664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4323205" y="559028"/>
            <a:ext cx="1447800" cy="14286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5822586" y="466698"/>
            <a:ext cx="1447800" cy="142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3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/>
          <p:nvPr/>
        </p:nvSpPr>
        <p:spPr>
          <a:xfrm>
            <a:off x="10996196" y="3567534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741894" y="5427885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11433595" y="6104084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10427772" y="433767"/>
            <a:ext cx="985888" cy="1056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3048273" y="5649468"/>
            <a:ext cx="1272511" cy="738633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765568" y="3429000"/>
            <a:ext cx="2350903" cy="32976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8470226" y="4236651"/>
            <a:ext cx="3155907" cy="2411500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3414205" y="4102900"/>
            <a:ext cx="5333429" cy="171605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55812" y="332167"/>
            <a:ext cx="809858" cy="543333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641394" y="961101"/>
            <a:ext cx="632465" cy="383633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5652665" y="6279134"/>
            <a:ext cx="856476" cy="260900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1628415" y="707451"/>
            <a:ext cx="8431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…. ngày … tháng ….. năm 2021 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919119" y="4937264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S/114</a:t>
            </a:r>
          </a:p>
        </p:txBody>
      </p:sp>
      <p:sp>
        <p:nvSpPr>
          <p:cNvPr id="128" name="Google Shape;145;p39"/>
          <p:cNvSpPr txBox="1">
            <a:spLocks noGrp="1"/>
          </p:cNvSpPr>
          <p:nvPr>
            <p:ph type="ctrTitle"/>
          </p:nvPr>
        </p:nvSpPr>
        <p:spPr>
          <a:xfrm>
            <a:off x="1966119" y="2914367"/>
            <a:ext cx="8181353" cy="1352833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– viết:</a:t>
            </a:r>
            <a:b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mang về yêu thương</a:t>
            </a:r>
            <a:endParaRPr lang="vi-VN" sz="4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" y="123942"/>
            <a:ext cx="11729170" cy="5495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661319" y="929640"/>
            <a:ext cx="7141916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mang về yêu thương</a:t>
            </a:r>
            <a:endParaRPr lang="en-US" sz="3200" b="1" dirty="0">
              <a:solidFill>
                <a:srgbClr val="FF66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42119" y="228600"/>
            <a:ext cx="11049001" cy="731520"/>
            <a:chOff x="280267" y="915918"/>
            <a:chExt cx="11049001" cy="731520"/>
          </a:xfrm>
        </p:grpSpPr>
        <p:grpSp>
          <p:nvGrpSpPr>
            <p:cNvPr id="25" name="Group 24"/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27" name="Google Shape;418;p36"/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8" name="Google Shape;423;p36"/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033374" y="982164"/>
              <a:ext cx="102958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Nghe – viết: Em mang về yêu thương (2 khổ thơ đầu)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92622" y="1767840"/>
            <a:ext cx="527909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Mẹ, mẹ ơi em bé</a:t>
            </a:r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Từ đâu đến nhà ta	              Nụ cười như tia nắng</a:t>
            </a:r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như nụ hoa		</a:t>
            </a: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Bước chân đi lẫm chẫm</a:t>
            </a: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 cười vang sân nhà?</a:t>
            </a:r>
          </a:p>
          <a:p>
            <a:pPr marL="266700" algn="just"/>
            <a:endParaRPr lang="vi-VN" sz="1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Hay bé từ sao xuống</a:t>
            </a:r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endParaRPr lang="vi-VN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Hay từ biển bước lên		</a:t>
            </a: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Hay bé trong quả nhãn</a:t>
            </a: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trồng cạnh hàng hiên? </a:t>
            </a:r>
          </a:p>
          <a:p>
            <a:pPr marL="266700" algn="r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Minh Đăng</a:t>
            </a:r>
          </a:p>
        </p:txBody>
      </p:sp>
    </p:spTree>
    <p:extLst>
      <p:ext uri="{BB962C8B-B14F-4D97-AF65-F5344CB8AC3E}">
        <p14:creationId xmlns:p14="http://schemas.microsoft.com/office/powerpoint/2010/main" val="1481113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7020" y="616284"/>
            <a:ext cx="4631998" cy="2965116"/>
            <a:chOff x="1121" y="616284"/>
            <a:chExt cx="4631998" cy="2965116"/>
          </a:xfrm>
        </p:grpSpPr>
        <p:sp>
          <p:nvSpPr>
            <p:cNvPr id="11" name="Cloud Callout 10"/>
            <p:cNvSpPr/>
            <p:nvPr/>
          </p:nvSpPr>
          <p:spPr>
            <a:xfrm>
              <a:off x="1121" y="616284"/>
              <a:ext cx="4631998" cy="2965116"/>
            </a:xfrm>
            <a:prstGeom prst="cloudCallout">
              <a:avLst>
                <a:gd name="adj1" fmla="val -29798"/>
                <a:gd name="adj2" fmla="val 64427"/>
              </a:avLst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3166" y="1047750"/>
              <a:ext cx="38290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Nội dung bài viết gồm có mấy khổ thơ?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27" b="87552" l="15607" r="46676">
                        <a14:foregroundMark x1="25434" y1="66154" x2="26445" y2="71748"/>
                        <a14:foregroundMark x1="28902" y1="62378" x2="27890" y2="75385"/>
                        <a14:foregroundMark x1="36127" y1="61399" x2="37572" y2="73986"/>
                        <a14:foregroundMark x1="34104" y1="68951" x2="35549" y2="79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33" t="15472" r="50000" b="11945"/>
          <a:stretch/>
        </p:blipFill>
        <p:spPr>
          <a:xfrm>
            <a:off x="373233" y="4388507"/>
            <a:ext cx="1007991" cy="21552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033742" y="1304142"/>
            <a:ext cx="487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Mẹ, mẹ ơi em bé</a:t>
            </a:r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Từ đâu đến nhà ta	              Nụ cười như tia nắng</a:t>
            </a:r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như nụ hoa		</a:t>
            </a: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Bước chân đi lẫm chẫm</a:t>
            </a: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 cười vang sân nhà?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5517039" y="506050"/>
            <a:ext cx="714191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mang về yêu thương</a:t>
            </a:r>
            <a:endParaRPr lang="en-US" sz="3600" b="1" dirty="0">
              <a:solidFill>
                <a:srgbClr val="FF66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0CE178-722D-1142-9A4F-E52B99EC2B8A}"/>
              </a:ext>
            </a:extLst>
          </p:cNvPr>
          <p:cNvSpPr txBox="1"/>
          <p:nvPr/>
        </p:nvSpPr>
        <p:spPr>
          <a:xfrm>
            <a:off x="7033742" y="4178921"/>
            <a:ext cx="57471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Hay bé từ sao xuống</a:t>
            </a:r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endParaRPr lang="vi-VN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Hay từ biển bước lên		</a:t>
            </a: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Hay bé trong quả nhãn</a:t>
            </a: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trồng cạnh hàng hiên?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6342591" y="2093487"/>
            <a:ext cx="925748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66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(1)</a:t>
            </a:r>
            <a:endParaRPr lang="en-US" sz="3600" b="1" dirty="0">
              <a:solidFill>
                <a:srgbClr val="FF660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6386847" y="4573045"/>
            <a:ext cx="925748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66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(2)</a:t>
            </a:r>
            <a:endParaRPr lang="en-US" sz="3600" b="1" dirty="0">
              <a:solidFill>
                <a:srgbClr val="FF660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717921" y="3875118"/>
            <a:ext cx="0" cy="385079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87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785179" y="1304142"/>
            <a:ext cx="487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Mẹ, mẹ ơi em bé</a:t>
            </a:r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Từ đâu đến nhà ta	              Nụ cười như tia nắng</a:t>
            </a:r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như nụ hoa		</a:t>
            </a: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Bước chân đi lẫm chẫm</a:t>
            </a: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 cười vang sân nhà?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0CE178-722D-1142-9A4F-E52B99EC2B8A}"/>
              </a:ext>
            </a:extLst>
          </p:cNvPr>
          <p:cNvSpPr txBox="1"/>
          <p:nvPr/>
        </p:nvSpPr>
        <p:spPr>
          <a:xfrm>
            <a:off x="6785179" y="4178921"/>
            <a:ext cx="57471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Hay bé từ sao xuống</a:t>
            </a:r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endParaRPr lang="vi-VN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Hay từ biển bước lên		</a:t>
            </a: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Hay bé trong quả nhãn</a:t>
            </a:r>
          </a:p>
          <a:p>
            <a:pPr marL="266700"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trồng cạnh hàng hiên?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5339803" y="304800"/>
            <a:ext cx="714191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mang về yêu thương</a:t>
            </a:r>
            <a:endParaRPr lang="en-US" sz="3600" b="1" dirty="0">
              <a:solidFill>
                <a:srgbClr val="FF66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27" b="87552" l="15607" r="46676">
                        <a14:foregroundMark x1="25434" y1="66154" x2="26445" y2="71748"/>
                        <a14:foregroundMark x1="28902" y1="62378" x2="27890" y2="75385"/>
                        <a14:foregroundMark x1="36127" y1="61399" x2="37572" y2="73986"/>
                        <a14:foregroundMark x1="34104" y1="68951" x2="35549" y2="79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33" t="15472" r="50000" b="11945"/>
          <a:stretch/>
        </p:blipFill>
        <p:spPr>
          <a:xfrm>
            <a:off x="348528" y="4648200"/>
            <a:ext cx="1007991" cy="215522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54518" y="616284"/>
            <a:ext cx="4631998" cy="2965116"/>
            <a:chOff x="1121" y="616284"/>
            <a:chExt cx="4631998" cy="2965116"/>
          </a:xfrm>
        </p:grpSpPr>
        <p:sp>
          <p:nvSpPr>
            <p:cNvPr id="34" name="Cloud Callout 33"/>
            <p:cNvSpPr/>
            <p:nvPr/>
          </p:nvSpPr>
          <p:spPr>
            <a:xfrm>
              <a:off x="1121" y="616284"/>
              <a:ext cx="4631998" cy="2965116"/>
            </a:xfrm>
            <a:prstGeom prst="cloudCallout">
              <a:avLst>
                <a:gd name="adj1" fmla="val -21244"/>
                <a:gd name="adj2" fmla="val 84986"/>
              </a:avLst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3166" y="1267361"/>
              <a:ext cx="38290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 nào dễ viết lẫn trong bài?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9890919" y="1130006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06261" y="3915123"/>
            <a:ext cx="13797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538494" y="3905598"/>
            <a:ext cx="5474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327530" y="4648200"/>
            <a:ext cx="7839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850663" y="5086862"/>
            <a:ext cx="7839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867552" y="5994803"/>
            <a:ext cx="7839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13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537369" y="285750"/>
            <a:ext cx="10972800" cy="6419850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293511"/>
              </p:ext>
            </p:extLst>
          </p:nvPr>
        </p:nvGraphicFramePr>
        <p:xfrm>
          <a:off x="1185069" y="723900"/>
          <a:ext cx="9601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1719" y="1657886"/>
            <a:ext cx="66796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chemeClr val="accent1"/>
                </a:solidFill>
                <a:latin typeface="HP001 4 hàng" pitchFamily="34" charset="0"/>
              </a:rPr>
              <a:t> </a:t>
            </a:r>
            <a:r>
              <a:rPr lang="vi-VN" sz="8800">
                <a:solidFill>
                  <a:schemeClr val="accent1"/>
                </a:solidFill>
                <a:latin typeface="HP001 4 hàng" pitchFamily="34" charset="0"/>
              </a:rPr>
              <a:t>κưΩg </a:t>
            </a:r>
            <a:endParaRPr lang="en-US" sz="8800">
              <a:solidFill>
                <a:schemeClr val="accent1"/>
              </a:solidFill>
              <a:latin typeface="HP001 4 hàng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58460" y="3486686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>
                <a:solidFill>
                  <a:schemeClr val="accent1"/>
                </a:solidFill>
                <a:latin typeface="HP001 4 hàng" pitchFamily="34" charset="0"/>
              </a:rPr>
              <a:t>Ǉ</a:t>
            </a:r>
            <a:r>
              <a:rPr lang="el-GR" sz="8800">
                <a:solidFill>
                  <a:schemeClr val="accent1"/>
                </a:solidFill>
                <a:latin typeface="HP001 4 hàng" pitchFamily="34" charset="0"/>
              </a:rPr>
              <a:t>Η</a:t>
            </a:r>
            <a:r>
              <a:rPr lang="vi-VN" sz="8800">
                <a:solidFill>
                  <a:schemeClr val="accent1"/>
                </a:solidFill>
                <a:latin typeface="HP001 4 hàng" pitchFamily="34" charset="0"/>
              </a:rPr>
              <a:t>Ğng cưƟ </a:t>
            </a:r>
            <a:endParaRPr lang="en-US" sz="8800">
              <a:solidFill>
                <a:schemeClr val="accent1"/>
              </a:solidFill>
              <a:latin typeface="HP001 4 hàng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3544289" y="2637576"/>
            <a:ext cx="9911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75279" y="166241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chemeClr val="accent1"/>
                </a:solidFill>
                <a:latin typeface="HP001 4 hàng" pitchFamily="34" charset="0"/>
              </a:rPr>
              <a:t>sân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614319" y="2656524"/>
            <a:ext cx="6655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99443" y="4484823"/>
            <a:ext cx="1544846" cy="19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27007" y="4455795"/>
            <a:ext cx="8265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14319" y="349121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>
                <a:solidFill>
                  <a:schemeClr val="accent1"/>
                </a:solidFill>
                <a:latin typeface="HP001 4 hàng" pitchFamily="34" charset="0"/>
              </a:rPr>
              <a:t>xuūg</a:t>
            </a:r>
            <a:endParaRPr lang="en-US" sz="8800">
              <a:solidFill>
                <a:schemeClr val="accent1"/>
              </a:solidFill>
              <a:latin typeface="HP001 4 hàng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718821" y="4440555"/>
            <a:ext cx="5100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471421" y="4503873"/>
            <a:ext cx="929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04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15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537369" y="285750"/>
            <a:ext cx="10972800" cy="6419850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356319"/>
              </p:ext>
            </p:extLst>
          </p:nvPr>
        </p:nvGraphicFramePr>
        <p:xfrm>
          <a:off x="1185069" y="723900"/>
          <a:ext cx="9601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257233" y="166241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>
                <a:solidFill>
                  <a:schemeClr val="accent1"/>
                </a:solidFill>
                <a:latin typeface="HP001 4 hàng" pitchFamily="34" charset="0"/>
              </a:rPr>
              <a:t>λΰϐ </a:t>
            </a:r>
            <a:endParaRPr lang="en-US" sz="8800">
              <a:solidFill>
                <a:schemeClr val="accent1"/>
              </a:solidFill>
              <a:latin typeface="HP001 4 hàn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50553" y="3482162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chemeClr val="accent1"/>
                </a:solidFill>
                <a:latin typeface="HP001 4 hàng" pitchFamily="34" charset="0"/>
              </a:rPr>
              <a:t>ǇrŬg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238459" y="4460796"/>
            <a:ext cx="6655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7433" y="2644569"/>
            <a:ext cx="617218" cy="86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31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43681" y="-141098"/>
            <a:ext cx="12572999" cy="7139264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88675" y="375867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chemeClr val="accent1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chemeClr val="accent1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chemeClr val="accent1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chemeClr val="accent1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chemeClr val="accent1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>
              <a:solidFill>
                <a:schemeClr val="accent1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>
              <a:solidFill>
                <a:schemeClr val="accent1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>
              <a:solidFill>
                <a:schemeClr val="accent1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chemeClr val="accent1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>
                <a:solidFill>
                  <a:schemeClr val="accent1"/>
                </a:solidFill>
                <a:latin typeface="HP001 4 hàng" pitchFamily="34" charset="0"/>
              </a:rPr>
              <a:t> Thứ … </a:t>
            </a:r>
            <a:r>
              <a:rPr lang="en-US" sz="4000" b="1">
                <a:solidFill>
                  <a:schemeClr val="accent1"/>
                </a:solidFill>
                <a:latin typeface="HP001 4 hàng" pitchFamily="34" charset="0"/>
              </a:rPr>
              <a:t>w</a:t>
            </a:r>
            <a:r>
              <a:rPr lang="en-US" altLang="en-US" sz="3800" b="1">
                <a:solidFill>
                  <a:schemeClr val="accent1"/>
                </a:solidFill>
                <a:latin typeface="HP001 4 hàng" pitchFamily="34" charset="0"/>
              </a:rPr>
              <a:t>gày … </a:t>
            </a:r>
            <a:r>
              <a:rPr lang="en-US" sz="3800" b="1">
                <a:solidFill>
                  <a:schemeClr val="accent1"/>
                </a:solidFill>
                <a:latin typeface="HP001 4 hàng" pitchFamily="34" charset="0"/>
                <a:ea typeface="Calibri"/>
              </a:rPr>
              <a:t>Ǉ</a:t>
            </a:r>
            <a:r>
              <a:rPr lang="en-US" altLang="en-US" sz="3800" b="1">
                <a:solidFill>
                  <a:schemeClr val="accent1"/>
                </a:solidFill>
                <a:latin typeface="HP001 4 hàng" pitchFamily="34" charset="0"/>
              </a:rPr>
              <a:t>háng … </a:t>
            </a:r>
            <a:r>
              <a:rPr lang="en-US" sz="4000" b="1">
                <a:solidFill>
                  <a:schemeClr val="accent1"/>
                </a:solidFill>
                <a:latin typeface="HP001 4 hàng" pitchFamily="34" charset="0"/>
              </a:rPr>
              <a:t>w</a:t>
            </a:r>
            <a:r>
              <a:rPr lang="en-US" altLang="en-US" sz="3800" b="1">
                <a:solidFill>
                  <a:schemeClr val="accent1"/>
                </a:solidFill>
                <a:latin typeface="HP001 4 hàng" pitchFamily="34" charset="0"/>
              </a:rPr>
              <a:t>ăm 2021</a:t>
            </a:r>
            <a:endParaRPr lang="en-US" altLang="en-US" sz="3800" b="1" dirty="0">
              <a:solidFill>
                <a:schemeClr val="accent1"/>
              </a:solidFill>
              <a:latin typeface="HP001 4 hàng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408377" y="1242461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chemeClr val="accent1"/>
                </a:solidFill>
                <a:latin typeface="HP001 4 hàng" pitchFamily="34" charset="0"/>
              </a:rPr>
              <a:t> T</a:t>
            </a:r>
            <a:r>
              <a:rPr lang="el-GR" altLang="en-US" sz="3800" b="1">
                <a:solidFill>
                  <a:schemeClr val="accent1"/>
                </a:solidFill>
                <a:latin typeface="HP001 4 hàng" pitchFamily="34" charset="0"/>
              </a:rPr>
              <a:t>Η</a:t>
            </a:r>
            <a:r>
              <a:rPr lang="en-US" altLang="en-US" sz="3800" b="1">
                <a:solidFill>
                  <a:schemeClr val="accent1"/>
                </a:solidFill>
                <a:latin typeface="HP001 4 hàng" pitchFamily="34" charset="0"/>
              </a:rPr>
              <a:t>Ğng V</a:t>
            </a:r>
            <a:r>
              <a:rPr lang="el-GR" altLang="en-US" sz="3800" b="1">
                <a:solidFill>
                  <a:schemeClr val="accent1"/>
                </a:solidFill>
                <a:latin typeface="HP001 4 hàng" pitchFamily="34" charset="0"/>
              </a:rPr>
              <a:t>Η</a:t>
            </a:r>
            <a:r>
              <a:rPr lang="en-US" altLang="en-US" sz="3800" b="1">
                <a:solidFill>
                  <a:schemeClr val="accent1"/>
                </a:solidFill>
                <a:latin typeface="HP001 4 hàng" pitchFamily="34" charset="0"/>
              </a:rPr>
              <a:t>İ</a:t>
            </a:r>
            <a:r>
              <a:rPr lang="el-GR" altLang="en-US" sz="3800" b="1">
                <a:solidFill>
                  <a:schemeClr val="accent1"/>
                </a:solidFill>
                <a:latin typeface="HP001 4 hàng" pitchFamily="34" charset="0"/>
              </a:rPr>
              <a:t>Ι </a:t>
            </a:r>
            <a:endParaRPr lang="en-US" altLang="en-US" sz="3800" b="1" dirty="0">
              <a:solidFill>
                <a:schemeClr val="accent1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455647" y="1947342"/>
            <a:ext cx="597807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pt-BR" altLang="en-US" sz="3800" b="1">
                <a:solidFill>
                  <a:schemeClr val="accent1"/>
                </a:solidFill>
                <a:latin typeface="HP001 4 hàng" pitchFamily="34" charset="0"/>
              </a:rPr>
              <a:t>Em jang ωϙ ΐêu κưΩg</a:t>
            </a:r>
            <a:endParaRPr lang="en-US" altLang="en-US" sz="3800" b="1" dirty="0">
              <a:solidFill>
                <a:schemeClr val="accent1"/>
              </a:solidFill>
              <a:latin typeface="HP001 4 hàng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18719" y="2652486"/>
            <a:ext cx="807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Mẹ, Ε− Π em χď	              </a:t>
            </a:r>
          </a:p>
          <a:p>
            <a:pPr algn="just"/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Từ đâu ΑĞn ηà Ǉa	              </a:t>
            </a:r>
          </a:p>
          <a:p>
            <a:pPr algn="just"/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Nụ cưƟ ηư Ǉia wắng	</a:t>
            </a:r>
          </a:p>
          <a:p>
            <a:pPr algn="just"/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Bàn Ǉay ηư wụ hΞ		</a:t>
            </a:r>
          </a:p>
          <a:p>
            <a:pPr algn="just"/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Bưϐ εân đi lẫm εẫm</a:t>
            </a:r>
          </a:p>
          <a:p>
            <a:pPr algn="just"/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TΗĞng cưƟ vang sân ηà</a:t>
            </a:r>
            <a:r>
              <a:rPr lang="en-US" sz="4000" b="1">
                <a:solidFill>
                  <a:schemeClr val="accent1"/>
                </a:solidFill>
                <a:latin typeface="HP001 4 hàng" pitchFamily="34" charset="0"/>
              </a:rPr>
              <a:t>?</a:t>
            </a:r>
            <a:endParaRPr lang="vi-VN" sz="4000" b="1">
              <a:solidFill>
                <a:schemeClr val="accent1"/>
              </a:solidFill>
              <a:latin typeface="HP001 4 hàng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5919" y="1943874"/>
            <a:ext cx="373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chemeClr val="accent1"/>
                </a:solidFill>
                <a:latin typeface="HP001 4 hàng" pitchFamily="34" charset="0"/>
              </a:rPr>
              <a:t> N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Ή; - νμ</a:t>
            </a:r>
            <a:r>
              <a:rPr lang="en-US" sz="4000" b="1">
                <a:solidFill>
                  <a:schemeClr val="accent1"/>
                </a:solidFill>
                <a:latin typeface="HP001 4 hàng" pitchFamily="34" charset="0"/>
              </a:rPr>
              <a:t>Ğt:</a:t>
            </a:r>
          </a:p>
        </p:txBody>
      </p:sp>
    </p:spTree>
    <p:extLst>
      <p:ext uri="{BB962C8B-B14F-4D97-AF65-F5344CB8AC3E}">
        <p14:creationId xmlns:p14="http://schemas.microsoft.com/office/powerpoint/2010/main" val="291248729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808</Words>
  <Application>Microsoft Office PowerPoint</Application>
  <PresentationFormat>Custom</PresentationFormat>
  <Paragraphs>131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Ubuntu</vt:lpstr>
      <vt:lpstr>Patrick Hand SC</vt:lpstr>
      <vt:lpstr>Arial</vt:lpstr>
      <vt:lpstr>Gochi Hand</vt:lpstr>
      <vt:lpstr>Patrick Hand</vt:lpstr>
      <vt:lpstr>Arial Rounded MT Bold</vt:lpstr>
      <vt:lpstr>HP001 4 hàng</vt:lpstr>
      <vt:lpstr>Arial-Rounded</vt:lpstr>
      <vt:lpstr>English Language Grammar Rules by Slidesgo</vt:lpstr>
      <vt:lpstr>PowerPoint Presentation</vt:lpstr>
      <vt:lpstr>PowerPoint Presentation</vt:lpstr>
      <vt:lpstr>Nghe – viết: Em mang về yêu thương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PC</dc:creator>
  <cp:lastModifiedBy>Phan Thi Linh (FE FSC DN)</cp:lastModifiedBy>
  <cp:revision>95</cp:revision>
  <dcterms:modified xsi:type="dcterms:W3CDTF">2021-12-15T03:37:42Z</dcterms:modified>
</cp:coreProperties>
</file>