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4" r:id="rId2"/>
    <p:sldMasterId id="2147483686" r:id="rId3"/>
    <p:sldMasterId id="2147483696" r:id="rId4"/>
    <p:sldMasterId id="2147483705" r:id="rId5"/>
  </p:sldMasterIdLst>
  <p:notesMasterIdLst>
    <p:notesMasterId r:id="rId14"/>
  </p:notesMasterIdLst>
  <p:sldIdLst>
    <p:sldId id="362" r:id="rId6"/>
    <p:sldId id="363" r:id="rId7"/>
    <p:sldId id="268" r:id="rId8"/>
    <p:sldId id="336" r:id="rId9"/>
    <p:sldId id="298" r:id="rId10"/>
    <p:sldId id="299" r:id="rId11"/>
    <p:sldId id="300" r:id="rId12"/>
    <p:sldId id="3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71937-7A35-4F52-BAE1-77D35084084B}" type="datetimeFigureOut">
              <a:rPr lang="en-US" smtClean="0"/>
              <a:t>7/28/2021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648FD-BDBD-470A-B67C-61E4AEAFF519}" type="slidenum">
              <a:rPr lang="en-US" smtClean="0"/>
              <a:t>‹#›</a:t>
            </a:fld>
            <a:endParaRPr lang="en-US"/>
          </a:p>
        </p:txBody>
      </p:sp>
    </p:spTree>
    <p:extLst>
      <p:ext uri="{BB962C8B-B14F-4D97-AF65-F5344CB8AC3E}">
        <p14:creationId xmlns:p14="http://schemas.microsoft.com/office/powerpoint/2010/main" val="2586918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527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033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7208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2021/7/28</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749739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2021/7/28</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74380112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2021/7/28</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25812621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2021/7/28</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89207622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2021/7/28</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01957362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2021/7/28</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68840279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2021/7/28</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83887222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2021/7/28</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8949518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2021/7/28</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18496834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52602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3769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840109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902711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250209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95325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613837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21875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919216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962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46706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20589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2389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3264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88838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1897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2021/7/28</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4070139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4753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55701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81133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2021/7/28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158743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2021/7/28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73723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2021/7/28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6366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5375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2021/7/28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826493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2021/7/28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91629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2021/7/28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6684014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2021/7/28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158255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2021/7/28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7003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77811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86662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2021/7/28</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42263026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2021/7/28</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id="{AA51F90C-6016-44EB-A808-D33C407AC92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48789574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4="http://schemas.microsoft.com/office/drawing/2010/main" xmlns:a16="http://schemas.microsoft.com/office/drawing/2014/main" xmlns="">
      <p:transition spd="slow" advClick="0" advTm="5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2021/7/28</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84292554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709030" y="0"/>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4972163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2021/7/28</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
        <p:nvSpPr>
          <p:cNvPr id="7" name="TextBox 6">
            <a:extLst>
              <a:ext uri="{FF2B5EF4-FFF2-40B4-BE49-F238E27FC236}">
                <a16:creationId xmlns:a16="http://schemas.microsoft.com/office/drawing/2014/main" id="{22EDD37F-316C-4176-AABE-C7BFD7ADEBA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6543968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
        <p:nvSpPr>
          <p:cNvPr id="5" name="TextBox 4">
            <a:extLst>
              <a:ext uri="{FF2B5EF4-FFF2-40B4-BE49-F238E27FC236}">
                <a16:creationId xmlns:a16="http://schemas.microsoft.com/office/drawing/2014/main" id="{DB82CBF5-1F8F-4EDF-8AF3-469CCAE7423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750662896"/>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1416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2021/7/28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1192052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GIF"/><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GIF"/><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6.xml"/><Relationship Id="rId7" Type="http://schemas.openxmlformats.org/officeDocument/2006/relationships/image" Target="../media/image1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3.xml"/><Relationship Id="rId5" Type="http://schemas.openxmlformats.org/officeDocument/2006/relationships/slideLayout" Target="../slideLayouts/slideLayout9.xml"/><Relationship Id="rId4" Type="http://schemas.openxmlformats.org/officeDocument/2006/relationships/tags" Target="../tags/tag7.xm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mn-ea"/>
              <a:sym typeface="+mn-lt"/>
            </a:endParaRPr>
          </a:p>
        </p:txBody>
      </p:sp>
      <p:pic>
        <p:nvPicPr>
          <p:cNvPr id="5" name="图片 4" descr="图片包含 事情&#10;&#10;已生成极高可信度的说明">
            <a:extLst>
              <a:ext uri="{FF2B5EF4-FFF2-40B4-BE49-F238E27FC236}">
                <a16:creationId xmlns:a16="http://schemas.microsoft.com/office/drawing/2014/main" id="{76C0CC71-BCF3-48A7-B777-6893981FAD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16" name="图片 15">
            <a:extLst>
              <a:ext uri="{FF2B5EF4-FFF2-40B4-BE49-F238E27FC236}">
                <a16:creationId xmlns:a16="http://schemas.microsoft.com/office/drawing/2014/main" id="{9C028EC0-7487-4BD9-80C9-DB1C5DC0A41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43428" y="4940624"/>
            <a:ext cx="1170434" cy="1170434"/>
          </a:xfrm>
          <a:prstGeom prst="rect">
            <a:avLst/>
          </a:prstGeom>
        </p:spPr>
      </p:pic>
      <p:pic>
        <p:nvPicPr>
          <p:cNvPr id="7" name="图片 6">
            <a:extLst>
              <a:ext uri="{FF2B5EF4-FFF2-40B4-BE49-F238E27FC236}">
                <a16:creationId xmlns:a16="http://schemas.microsoft.com/office/drawing/2014/main" id="{D8F3CAB5-241C-4434-966E-B147D8FC3A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5593" y="-588034"/>
            <a:ext cx="8537740" cy="7534194"/>
          </a:xfrm>
          <a:prstGeom prst="rect">
            <a:avLst/>
          </a:prstGeom>
        </p:spPr>
      </p:pic>
      <p:sp>
        <p:nvSpPr>
          <p:cNvPr id="9" name="文本框 8">
            <a:extLst>
              <a:ext uri="{FF2B5EF4-FFF2-40B4-BE49-F238E27FC236}">
                <a16:creationId xmlns:a16="http://schemas.microsoft.com/office/drawing/2014/main" id="{6A913DDC-DB95-48F5-95E3-922B290A1989}"/>
              </a:ext>
            </a:extLst>
          </p:cNvPr>
          <p:cNvSpPr txBox="1"/>
          <p:nvPr/>
        </p:nvSpPr>
        <p:spPr>
          <a:xfrm>
            <a:off x="2798685" y="3085923"/>
            <a:ext cx="683194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Tiết</a:t>
            </a:r>
            <a:r>
              <a:rPr kumimoji="0" lang="en-US" altLang="zh-CN"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 3: </a:t>
            </a:r>
            <a:r>
              <a:rPr kumimoji="0" lang="en-US" altLang="zh-CN" sz="7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Viết</a:t>
            </a:r>
            <a:endParaRPr kumimoji="0" lang="zh-CN" altLang="en-US"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endParaRPr>
          </a:p>
        </p:txBody>
      </p:sp>
      <p:pic>
        <p:nvPicPr>
          <p:cNvPr id="17" name="图片 16">
            <a:extLst>
              <a:ext uri="{FF2B5EF4-FFF2-40B4-BE49-F238E27FC236}">
                <a16:creationId xmlns:a16="http://schemas.microsoft.com/office/drawing/2014/main" id="{AB2F0782-BD5A-409A-9457-614CBBFB63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13468" y="3179063"/>
            <a:ext cx="1170434" cy="1170434"/>
          </a:xfrm>
          <a:prstGeom prst="rect">
            <a:avLst/>
          </a:prstGeom>
        </p:spPr>
      </p:pic>
      <p:pic>
        <p:nvPicPr>
          <p:cNvPr id="18" name="图片 17">
            <a:extLst>
              <a:ext uri="{FF2B5EF4-FFF2-40B4-BE49-F238E27FC236}">
                <a16:creationId xmlns:a16="http://schemas.microsoft.com/office/drawing/2014/main" id="{762CDE9D-0747-45D8-A7CA-344F7DA37FD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32408" y="544071"/>
            <a:ext cx="1170434" cy="1170434"/>
          </a:xfrm>
          <a:prstGeom prst="rect">
            <a:avLst/>
          </a:prstGeom>
        </p:spPr>
      </p:pic>
    </p:spTree>
    <p:extLst>
      <p:ext uri="{BB962C8B-B14F-4D97-AF65-F5344CB8AC3E}">
        <p14:creationId xmlns:p14="http://schemas.microsoft.com/office/powerpoint/2010/main" val="2766167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2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 presetClass="entr" presetSubtype="2" fill="hold" nodeType="withEffect">
                                  <p:stCondLst>
                                    <p:cond delay="1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8" presetClass="emph" presetSubtype="0" repeatCount="2000" fill="hold" nodeType="withEffect">
                                  <p:stCondLst>
                                    <p:cond delay="0"/>
                                  </p:stCondLst>
                                  <p:childTnLst>
                                    <p:animRot by="21600000">
                                      <p:cBhvr>
                                        <p:cTn id="34" dur="2000" fill="hold"/>
                                        <p:tgtEl>
                                          <p:spTgt spid="16"/>
                                        </p:tgtEl>
                                        <p:attrNameLst>
                                          <p:attrName>r</p:attrName>
                                        </p:attrNameLst>
                                      </p:cBhvr>
                                    </p:animRot>
                                  </p:childTnLst>
                                </p:cTn>
                              </p:par>
                              <p:par>
                                <p:cTn id="35" presetID="8" presetClass="emph" presetSubtype="0" repeatCount="2000" fill="hold" nodeType="withEffect">
                                  <p:stCondLst>
                                    <p:cond delay="0"/>
                                  </p:stCondLst>
                                  <p:childTnLst>
                                    <p:animRot by="21600000">
                                      <p:cBhvr>
                                        <p:cTn id="36" dur="2000" fill="hold"/>
                                        <p:tgtEl>
                                          <p:spTgt spid="18"/>
                                        </p:tgtEl>
                                        <p:attrNameLst>
                                          <p:attrName>r</p:attrName>
                                        </p:attrNameLst>
                                      </p:cBhvr>
                                    </p:animRot>
                                  </p:childTnLst>
                                </p:cTn>
                              </p:par>
                              <p:par>
                                <p:cTn id="37" presetID="8" presetClass="emph" presetSubtype="0" repeatCount="2000" fill="hold" nodeType="withEffect">
                                  <p:stCondLst>
                                    <p:cond delay="0"/>
                                  </p:stCondLst>
                                  <p:childTnLst>
                                    <p:animRot by="21600000">
                                      <p:cBhvr>
                                        <p:cTn id="38" dur="2000" fill="hold"/>
                                        <p:tgtEl>
                                          <p:spTgt spid="17"/>
                                        </p:tgtEl>
                                        <p:attrNameLst>
                                          <p:attrName>r</p:attrName>
                                        </p:attrNameLst>
                                      </p:cBhvr>
                                    </p:animRot>
                                  </p:childTnLst>
                                </p:cTn>
                              </p:par>
                              <p:par>
                                <p:cTn id="39" presetID="47"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C7692786-48C6-4F8F-88E2-DDAFF1FF3E66}"/>
              </a:ext>
            </a:extLst>
          </p:cNvPr>
          <p:cNvPicPr>
            <a:picLocks noChangeAspect="1"/>
          </p:cNvPicPr>
          <p:nvPr>
            <p:custDataLst>
              <p:tags r:id="rId1"/>
            </p:custDataLst>
          </p:nvPr>
        </p:nvPicPr>
        <p:blipFill>
          <a:blip r:embed="rId4"/>
          <a:stretch>
            <a:fillRect/>
          </a:stretch>
        </p:blipFill>
        <p:spPr>
          <a:xfrm>
            <a:off x="136074" y="-426128"/>
            <a:ext cx="12208325" cy="7284128"/>
          </a:xfrm>
          <a:prstGeom prst="rect">
            <a:avLst/>
          </a:prstGeom>
        </p:spPr>
      </p:pic>
      <p:sp>
        <p:nvSpPr>
          <p:cNvPr id="3" name="PA_矩形 5">
            <a:extLst>
              <a:ext uri="{FF2B5EF4-FFF2-40B4-BE49-F238E27FC236}">
                <a16:creationId xmlns:a16="http://schemas.microsoft.com/office/drawing/2014/main" id="{4928C1EE-54F2-439F-819F-3E2436294A8B}"/>
              </a:ext>
            </a:extLst>
          </p:cNvPr>
          <p:cNvSpPr/>
          <p:nvPr>
            <p:custDataLst>
              <p:tags r:id="rId2"/>
            </p:custDataLst>
          </p:nvPr>
        </p:nvSpPr>
        <p:spPr>
          <a:xfrm>
            <a:off x="1200754" y="2823462"/>
            <a:ext cx="9061831" cy="2862322"/>
          </a:xfrm>
          <a:prstGeom prst="rect">
            <a:avLst/>
          </a:prstGeom>
        </p:spPr>
        <p:txBody>
          <a:bodyPr wrap="square">
            <a:spAutoFit/>
          </a:bodyPr>
          <a:lstStyle/>
          <a:p>
            <a:pPr lvl="0" algn="just">
              <a:defRPr/>
            </a:pPr>
            <a:r>
              <a:rPr lang="vi-VN" sz="3600" dirty="0">
                <a:solidFill>
                  <a:srgbClr val="000000"/>
                </a:solidFill>
                <a:latin typeface="HP001 4 hang 1 ô ly" panose="020B0603050302020204" charset="0"/>
                <a:cs typeface="HP001 4 hang 1 ô ly" panose="020B0603050302020204" charset="0"/>
              </a:rPr>
              <a:t> Thời khóa biểu cho biết thời gian học các môn của từng ngày trong tuần. Thời khóa biểu gồm nhiều cột dọc và nhiều hàng ngang. Các bạn học sinh thường đọc thời khóa biểu theo trình tự </a:t>
            </a:r>
            <a:r>
              <a:rPr lang="en-US" sz="3600" dirty="0" err="1">
                <a:solidFill>
                  <a:srgbClr val="000000"/>
                </a:solidFill>
                <a:latin typeface="HP001 4 hang 1 ô ly" panose="020B0603050302020204" charset="0"/>
                <a:cs typeface="HP001 4 hang 1 ô ly" panose="020B0603050302020204" charset="0"/>
              </a:rPr>
              <a:t>thứ</a:t>
            </a:r>
            <a:r>
              <a:rPr lang="en-US" sz="3600" dirty="0">
                <a:solidFill>
                  <a:srgbClr val="000000"/>
                </a:solidFill>
                <a:latin typeface="HP001 4 hang 1 ô ly" panose="020B0603050302020204" charset="0"/>
                <a:cs typeface="HP001 4 hang 1 ô ly" panose="020B0603050302020204" charset="0"/>
              </a:rPr>
              <a:t> - </a:t>
            </a:r>
            <a:r>
              <a:rPr lang="en-US" sz="3600" dirty="0" err="1">
                <a:solidFill>
                  <a:srgbClr val="000000"/>
                </a:solidFill>
                <a:latin typeface="HP001 4 hang 1 ô ly" panose="020B0603050302020204" charset="0"/>
                <a:cs typeface="HP001 4 hang 1 ô ly" panose="020B0603050302020204" charset="0"/>
              </a:rPr>
              <a:t>buổi</a:t>
            </a:r>
            <a:r>
              <a:rPr lang="en-US" sz="3600" dirty="0">
                <a:solidFill>
                  <a:srgbClr val="000000"/>
                </a:solidFill>
                <a:latin typeface="HP001 4 hang 1 ô ly" panose="020B0603050302020204" charset="0"/>
                <a:cs typeface="HP001 4 hang 1 ô ly" panose="020B0603050302020204" charset="0"/>
              </a:rPr>
              <a:t> - </a:t>
            </a:r>
            <a:r>
              <a:rPr lang="en-US" sz="3600" dirty="0" err="1">
                <a:solidFill>
                  <a:srgbClr val="000000"/>
                </a:solidFill>
                <a:latin typeface="HP001 4 hang 1 ô ly" panose="020B0603050302020204" charset="0"/>
                <a:cs typeface="HP001 4 hang 1 ô ly" panose="020B0603050302020204" charset="0"/>
              </a:rPr>
              <a:t>tiết</a:t>
            </a:r>
            <a:r>
              <a:rPr lang="en-US" sz="3600" dirty="0">
                <a:solidFill>
                  <a:srgbClr val="000000"/>
                </a:solidFill>
                <a:latin typeface="HP001 4 hang 1 ô ly" panose="020B0603050302020204" charset="0"/>
                <a:cs typeface="HP001 4 hang 1 ô ly" panose="020B0603050302020204" charset="0"/>
              </a:rPr>
              <a:t> -</a:t>
            </a:r>
            <a:r>
              <a:rPr lang="en-US" sz="3600" dirty="0" err="1">
                <a:solidFill>
                  <a:srgbClr val="000000"/>
                </a:solidFill>
                <a:latin typeface="HP001 4 hang 1 ô ly" panose="020B0603050302020204" charset="0"/>
                <a:cs typeface="HP001 4 hang 1 ô ly" panose="020B0603050302020204" charset="0"/>
              </a:rPr>
              <a:t>môn</a:t>
            </a:r>
            <a:endParaRPr lang="en-US" sz="3600" dirty="0">
              <a:solidFill>
                <a:srgbClr val="000000"/>
              </a:solidFill>
              <a:latin typeface="HP001 4 hang 1 ô ly" panose="020B0603050302020204" charset="0"/>
              <a:cs typeface="HP001 4 hang 1 ô ly" panose="020B0603050302020204" charset="0"/>
            </a:endParaRPr>
          </a:p>
        </p:txBody>
      </p:sp>
      <p:sp>
        <p:nvSpPr>
          <p:cNvPr id="4" name="Rectangle: Rounded Corners 3">
            <a:extLst>
              <a:ext uri="{FF2B5EF4-FFF2-40B4-BE49-F238E27FC236}">
                <a16:creationId xmlns:a16="http://schemas.microsoft.com/office/drawing/2014/main" id="{94E1F88E-8AAF-447F-94AF-690C847F7622}"/>
              </a:ext>
            </a:extLst>
          </p:cNvPr>
          <p:cNvSpPr/>
          <p:nvPr/>
        </p:nvSpPr>
        <p:spPr>
          <a:xfrm>
            <a:off x="4181384" y="985421"/>
            <a:ext cx="4296792" cy="8256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khóa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biểu</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F0001F13-637B-4247-A1AE-A0F3A88B36AF}"/>
              </a:ext>
            </a:extLst>
          </p:cNvPr>
          <p:cNvSpPr/>
          <p:nvPr/>
        </p:nvSpPr>
        <p:spPr>
          <a:xfrm>
            <a:off x="3169328" y="5948039"/>
            <a:ext cx="4651899" cy="7501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từ</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viết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hoa</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7" name="Straight Connector 6">
            <a:extLst>
              <a:ext uri="{FF2B5EF4-FFF2-40B4-BE49-F238E27FC236}">
                <a16:creationId xmlns:a16="http://schemas.microsoft.com/office/drawing/2014/main" id="{834DF006-6A36-42EE-9124-FFC66E9EC906}"/>
              </a:ext>
            </a:extLst>
          </p:cNvPr>
          <p:cNvCxnSpPr/>
          <p:nvPr/>
        </p:nvCxnSpPr>
        <p:spPr>
          <a:xfrm>
            <a:off x="1597981" y="3266983"/>
            <a:ext cx="1953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AF397454-8012-40F0-9403-DE99E1A5FDC4}"/>
              </a:ext>
            </a:extLst>
          </p:cNvPr>
          <p:cNvCxnSpPr/>
          <p:nvPr/>
        </p:nvCxnSpPr>
        <p:spPr>
          <a:xfrm>
            <a:off x="8282868" y="3817399"/>
            <a:ext cx="1953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D56BE2B5-2A6D-46EF-9014-DDCA1452A61E}"/>
              </a:ext>
            </a:extLst>
          </p:cNvPr>
          <p:cNvCxnSpPr/>
          <p:nvPr/>
        </p:nvCxnSpPr>
        <p:spPr>
          <a:xfrm>
            <a:off x="3089431" y="4900475"/>
            <a:ext cx="195308"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33582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sp>
        <p:nvSpPr>
          <p:cNvPr id="9" name="TextBox 8">
            <a:extLst>
              <a:ext uri="{FF2B5EF4-FFF2-40B4-BE49-F238E27FC236}">
                <a16:creationId xmlns:a16="http://schemas.microsoft.com/office/drawing/2014/main" id="{8E34D821-D5B7-4523-B705-B74433066629}"/>
              </a:ext>
            </a:extLst>
          </p:cNvPr>
          <p:cNvSpPr txBox="1"/>
          <p:nvPr/>
        </p:nvSpPr>
        <p:spPr>
          <a:xfrm>
            <a:off x="4970882" y="3017079"/>
            <a:ext cx="7154436"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 từ dễ viết sai</a:t>
            </a:r>
            <a:endParaRPr kumimoji="0" lang="en-US"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ectangle 9">
            <a:extLst>
              <a:ext uri="{FF2B5EF4-FFF2-40B4-BE49-F238E27FC236}">
                <a16:creationId xmlns:a16="http://schemas.microsoft.com/office/drawing/2014/main" id="{61A38BF7-307E-4DD1-8384-A289E72FC288}"/>
              </a:ext>
            </a:extLst>
          </p:cNvPr>
          <p:cNvSpPr/>
          <p:nvPr/>
        </p:nvSpPr>
        <p:spPr>
          <a:xfrm>
            <a:off x="3345283" y="3587021"/>
            <a:ext cx="7995683"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sinh</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Oval 10">
            <a:extLst>
              <a:ext uri="{FF2B5EF4-FFF2-40B4-BE49-F238E27FC236}">
                <a16:creationId xmlns:a16="http://schemas.microsoft.com/office/drawing/2014/main" id="{745309EE-5EE5-497A-99C8-ABF167C7EEB4}"/>
              </a:ext>
            </a:extLst>
          </p:cNvPr>
          <p:cNvSpPr/>
          <p:nvPr/>
        </p:nvSpPr>
        <p:spPr>
          <a:xfrm>
            <a:off x="3571518" y="374542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Rectangle 11">
            <a:extLst>
              <a:ext uri="{FF2B5EF4-FFF2-40B4-BE49-F238E27FC236}">
                <a16:creationId xmlns:a16="http://schemas.microsoft.com/office/drawing/2014/main" id="{12EC3245-3902-4235-8CA8-D20279C3044A}"/>
              </a:ext>
            </a:extLst>
          </p:cNvPr>
          <p:cNvSpPr/>
          <p:nvPr/>
        </p:nvSpPr>
        <p:spPr>
          <a:xfrm>
            <a:off x="3345284" y="4371613"/>
            <a:ext cx="38099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trình</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tự</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Oval 12">
            <a:extLst>
              <a:ext uri="{FF2B5EF4-FFF2-40B4-BE49-F238E27FC236}">
                <a16:creationId xmlns:a16="http://schemas.microsoft.com/office/drawing/2014/main" id="{BE7E9A73-ACDC-4592-876E-585B6B6877B4}"/>
              </a:ext>
            </a:extLst>
          </p:cNvPr>
          <p:cNvSpPr/>
          <p:nvPr/>
        </p:nvSpPr>
        <p:spPr>
          <a:xfrm>
            <a:off x="3571518" y="4540471"/>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id="{00375736-56CD-4321-A091-CF22BED4DB48}"/>
              </a:ext>
            </a:extLst>
          </p:cNvPr>
          <p:cNvSpPr/>
          <p:nvPr/>
        </p:nvSpPr>
        <p:spPr>
          <a:xfrm>
            <a:off x="3345284" y="5156206"/>
            <a:ext cx="32511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tiết</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Oval 14">
            <a:extLst>
              <a:ext uri="{FF2B5EF4-FFF2-40B4-BE49-F238E27FC236}">
                <a16:creationId xmlns:a16="http://schemas.microsoft.com/office/drawing/2014/main" id="{C907B6B4-8908-4E46-B617-4E068DEE2170}"/>
              </a:ext>
            </a:extLst>
          </p:cNvPr>
          <p:cNvSpPr/>
          <p:nvPr/>
        </p:nvSpPr>
        <p:spPr>
          <a:xfrm>
            <a:off x="3571517" y="535035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6" name="Picture 2" descr="Question icons - 42 Free Question icons | Download PNG &amp; SVG">
            <a:extLst>
              <a:ext uri="{FF2B5EF4-FFF2-40B4-BE49-F238E27FC236}">
                <a16:creationId xmlns:a16="http://schemas.microsoft.com/office/drawing/2014/main" id="{C31EE29A-7F4A-4BB3-8EB3-ADA3D341D96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2980677" y="5600938"/>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FAD3515-484C-41D4-A282-573F67975797}"/>
              </a:ext>
            </a:extLst>
          </p:cNvPr>
          <p:cNvSpPr txBox="1"/>
          <p:nvPr/>
        </p:nvSpPr>
        <p:spPr>
          <a:xfrm>
            <a:off x="4108235" y="5825662"/>
            <a:ext cx="6348088" cy="58477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Khi viết đoạn văn cần chú ý điều gì?</a:t>
            </a:r>
          </a:p>
        </p:txBody>
      </p:sp>
    </p:spTree>
    <p:extLst>
      <p:ext uri="{BB962C8B-B14F-4D97-AF65-F5344CB8AC3E}">
        <p14:creationId xmlns:p14="http://schemas.microsoft.com/office/powerpoint/2010/main" val="35158279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par>
                          <p:cTn id="50" fill="hold">
                            <p:stCondLst>
                              <p:cond delay="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animBg="1"/>
      <p:bldP spid="14" grpId="0"/>
      <p:bldP spid="15"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2518778" y="1846961"/>
            <a:ext cx="7154436" cy="8099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 sinh viết bài vào vở ô li</a:t>
            </a:r>
            <a:endParaRPr kumimoji="0" 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2518775" y="730882"/>
            <a:ext cx="7154436" cy="1168718"/>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VIẾT BÀI</a:t>
            </a:r>
            <a:endParaRPr kumimoji="0" lang="en-US"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32713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73885" y="1431925"/>
            <a:ext cx="8667750" cy="4366895"/>
          </a:xfrm>
          <a:prstGeom prst="rect">
            <a:avLst/>
          </a:prstGeom>
        </p:spPr>
      </p:pic>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5" name="Oval 4"/>
          <p:cNvSpPr/>
          <p:nvPr/>
        </p:nvSpPr>
        <p:spPr>
          <a:xfrm>
            <a:off x="1621790" y="3738245"/>
            <a:ext cx="1663700" cy="1054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Rounded" panose="020B0500000000000000" charset="0"/>
                <a:ea typeface="+mn-ea"/>
                <a:cs typeface="Arial-Rounded" panose="020B0500000000000000" charset="0"/>
              </a:rPr>
              <a:t>Cái kéo</a:t>
            </a:r>
          </a:p>
        </p:txBody>
      </p:sp>
      <p:sp>
        <p:nvSpPr>
          <p:cNvPr id="6" name="Oval 5"/>
          <p:cNvSpPr/>
          <p:nvPr/>
        </p:nvSpPr>
        <p:spPr>
          <a:xfrm>
            <a:off x="4097020" y="1811020"/>
            <a:ext cx="1663700" cy="1054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Rounded" panose="020B0500000000000000" charset="0"/>
                <a:ea typeface="+mn-ea"/>
                <a:cs typeface="Arial-Rounded" panose="020B0500000000000000" charset="0"/>
              </a:rPr>
              <a:t>Cái thước</a:t>
            </a:r>
          </a:p>
        </p:txBody>
      </p:sp>
      <p:sp>
        <p:nvSpPr>
          <p:cNvPr id="7" name="Oval 6"/>
          <p:cNvSpPr/>
          <p:nvPr/>
        </p:nvSpPr>
        <p:spPr>
          <a:xfrm>
            <a:off x="10162540" y="3088005"/>
            <a:ext cx="1663700" cy="1054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Rounded" panose="020B0500000000000000" charset="0"/>
                <a:ea typeface="+mn-ea"/>
                <a:cs typeface="Arial-Rounded" panose="020B0500000000000000" charset="0"/>
              </a:rPr>
              <a:t>cặp sách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P spid="7" grpId="0" bldLvl="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Rounded" panose="020B0500000000000000" charset="0"/>
                <a:cs typeface="Arial-Rounded" panose="020B0500000000000000" charset="0"/>
              </a:rPr>
              <a:t>3. Chọn a hoặc b</a:t>
            </a:r>
            <a:br>
              <a:rPr lang="en-US">
                <a:latin typeface="Arial-Rounded" panose="020B0500000000000000" charset="0"/>
                <a:cs typeface="Arial-Rounded" panose="020B0500000000000000" charset="0"/>
              </a:rPr>
            </a:br>
            <a:endParaRPr lang="en-US">
              <a:latin typeface="Arial-Rounded" panose="020B0500000000000000" charset="0"/>
              <a:cs typeface="Arial-Rounded" panose="020B0500000000000000" charset="0"/>
            </a:endParaRPr>
          </a:p>
        </p:txBody>
      </p:sp>
      <p:sp>
        <p:nvSpPr>
          <p:cNvPr id="4" name="Title 1"/>
          <p:cNvSpPr>
            <a:spLocks noGrp="1"/>
          </p:cNvSpPr>
          <p:nvPr/>
        </p:nvSpPr>
        <p:spPr>
          <a:xfrm>
            <a:off x="675640" y="7505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Rounded" panose="020B0500000000000000" charset="0"/>
                <a:ea typeface="+mj-ea"/>
                <a:cs typeface="Arial-Rounded" panose="020B0500000000000000" charset="0"/>
              </a:rPr>
              <a:t>a. Chọn ch hoặc tr thay cho ô vuông</a:t>
            </a:r>
          </a:p>
        </p:txBody>
      </p:sp>
      <p:sp>
        <p:nvSpPr>
          <p:cNvPr id="5" name="Text Box 4"/>
          <p:cNvSpPr txBox="1"/>
          <p:nvPr/>
        </p:nvSpPr>
        <p:spPr>
          <a:xfrm>
            <a:off x="3295650" y="1968500"/>
            <a:ext cx="7496175" cy="34766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Mặt trời mọc rồi lặn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Trên đôi chân lon 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Hai chân trời của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Là mẹ và cô giáo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(Theo Trần Quốc Hoàn)</a:t>
            </a:r>
          </a:p>
        </p:txBody>
      </p:sp>
      <p:pic>
        <p:nvPicPr>
          <p:cNvPr id="9" name="Content Placeholder 8" descr="0083"/>
          <p:cNvPicPr>
            <a:picLocks noGrp="1" noChangeAspect="1"/>
          </p:cNvPicPr>
          <p:nvPr>
            <p:ph idx="1"/>
          </p:nvPr>
        </p:nvPicPr>
        <p:blipFill>
          <a:blip r:embed="rId2"/>
          <a:stretch>
            <a:fillRect/>
          </a:stretch>
        </p:blipFill>
        <p:spPr>
          <a:xfrm>
            <a:off x="4352925" y="2076450"/>
            <a:ext cx="410845" cy="614680"/>
          </a:xfrm>
          <a:prstGeom prst="rect">
            <a:avLst/>
          </a:prstGeom>
        </p:spPr>
      </p:pic>
      <p:pic>
        <p:nvPicPr>
          <p:cNvPr id="10" name="Content Placeholder 8" descr="0083"/>
          <p:cNvPicPr>
            <a:picLocks noChangeAspect="1"/>
          </p:cNvPicPr>
          <p:nvPr/>
        </p:nvPicPr>
        <p:blipFill>
          <a:blip r:embed="rId2"/>
          <a:stretch>
            <a:fillRect/>
          </a:stretch>
        </p:blipFill>
        <p:spPr>
          <a:xfrm>
            <a:off x="3358515" y="2745740"/>
            <a:ext cx="410845" cy="614680"/>
          </a:xfrm>
          <a:prstGeom prst="rect">
            <a:avLst/>
          </a:prstGeom>
        </p:spPr>
      </p:pic>
      <p:pic>
        <p:nvPicPr>
          <p:cNvPr id="11" name="Content Placeholder 8" descr="0083"/>
          <p:cNvPicPr>
            <a:picLocks noChangeAspect="1"/>
          </p:cNvPicPr>
          <p:nvPr/>
        </p:nvPicPr>
        <p:blipFill>
          <a:blip r:embed="rId2"/>
          <a:stretch>
            <a:fillRect/>
          </a:stretch>
        </p:blipFill>
        <p:spPr>
          <a:xfrm>
            <a:off x="5427345" y="2796540"/>
            <a:ext cx="410845" cy="614680"/>
          </a:xfrm>
          <a:prstGeom prst="rect">
            <a:avLst/>
          </a:prstGeom>
        </p:spPr>
      </p:pic>
      <p:pic>
        <p:nvPicPr>
          <p:cNvPr id="12" name="Content Placeholder 8" descr="0083"/>
          <p:cNvPicPr>
            <a:picLocks noChangeAspect="1"/>
          </p:cNvPicPr>
          <p:nvPr/>
        </p:nvPicPr>
        <p:blipFill>
          <a:blip r:embed="rId2"/>
          <a:stretch>
            <a:fillRect/>
          </a:stretch>
        </p:blipFill>
        <p:spPr>
          <a:xfrm>
            <a:off x="4352925" y="3399790"/>
            <a:ext cx="410845" cy="614680"/>
          </a:xfrm>
          <a:prstGeom prst="rect">
            <a:avLst/>
          </a:prstGeom>
        </p:spPr>
      </p:pic>
      <p:pic>
        <p:nvPicPr>
          <p:cNvPr id="13" name="Content Placeholder 8" descr="0083"/>
          <p:cNvPicPr>
            <a:picLocks noChangeAspect="1"/>
          </p:cNvPicPr>
          <p:nvPr/>
        </p:nvPicPr>
        <p:blipFill>
          <a:blip r:embed="rId2"/>
          <a:stretch>
            <a:fillRect/>
          </a:stretch>
        </p:blipFill>
        <p:spPr>
          <a:xfrm>
            <a:off x="5427345" y="3411220"/>
            <a:ext cx="410845" cy="614680"/>
          </a:xfrm>
          <a:prstGeom prst="rect">
            <a:avLst/>
          </a:prstGeom>
        </p:spPr>
      </p:pic>
      <p:pic>
        <p:nvPicPr>
          <p:cNvPr id="14" name="Content Placeholder 13"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xit" presetSubtype="12" fill="hold" nodeType="clickEffect">
                                  <p:stCondLst>
                                    <p:cond delay="0"/>
                                  </p:stCondLst>
                                  <p:childTnLst>
                                    <p:animEffect transition="out" filter="strips(downLeft)">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Rounded" panose="020B0500000000000000" charset="0"/>
                <a:cs typeface="Arial-Rounded" panose="020B0500000000000000" charset="0"/>
              </a:rPr>
              <a:t>b. Chọn v hay d thay cho ô vuông</a:t>
            </a:r>
            <a:br>
              <a:rPr lang="en-US">
                <a:latin typeface="Arial-Rounded" panose="020B0500000000000000" charset="0"/>
                <a:cs typeface="Arial-Rounded" panose="020B0500000000000000" charset="0"/>
              </a:rPr>
            </a:br>
            <a:endParaRPr lang="en-US">
              <a:latin typeface="Arial-Rounded" panose="020B0500000000000000" charset="0"/>
              <a:cs typeface="Arial-Rounded" panose="020B0500000000000000" charset="0"/>
            </a:endParaRPr>
          </a:p>
        </p:txBody>
      </p:sp>
      <p:sp>
        <p:nvSpPr>
          <p:cNvPr id="5" name="Text Box 4"/>
          <p:cNvSpPr txBox="1"/>
          <p:nvPr/>
        </p:nvSpPr>
        <p:spPr>
          <a:xfrm>
            <a:off x="1125220" y="1968500"/>
            <a:ext cx="10518140" cy="2122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Có con chim vành khuyên nhỏ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Dáng trông thật ngoan ngoãn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Gọi dạ, bảo vâng lễ phép ngoan nhất nhà</a:t>
            </a:r>
          </a:p>
        </p:txBody>
      </p:sp>
      <p:pic>
        <p:nvPicPr>
          <p:cNvPr id="9" name="Content Placeholder 8" descr="0083"/>
          <p:cNvPicPr>
            <a:picLocks noGrp="1" noChangeAspect="1"/>
          </p:cNvPicPr>
          <p:nvPr>
            <p:ph idx="1"/>
          </p:nvPr>
        </p:nvPicPr>
        <p:blipFill>
          <a:blip r:embed="rId2"/>
          <a:stretch>
            <a:fillRect/>
          </a:stretch>
        </p:blipFill>
        <p:spPr>
          <a:xfrm>
            <a:off x="4139565" y="2131060"/>
            <a:ext cx="349250" cy="523240"/>
          </a:xfrm>
          <a:prstGeom prst="rect">
            <a:avLst/>
          </a:prstGeom>
        </p:spPr>
      </p:pic>
      <p:pic>
        <p:nvPicPr>
          <p:cNvPr id="10" name="Content Placeholder 8" descr="0083"/>
          <p:cNvPicPr>
            <a:picLocks noChangeAspect="1"/>
          </p:cNvPicPr>
          <p:nvPr/>
        </p:nvPicPr>
        <p:blipFill>
          <a:blip r:embed="rId2"/>
          <a:stretch>
            <a:fillRect/>
          </a:stretch>
        </p:blipFill>
        <p:spPr>
          <a:xfrm>
            <a:off x="1125220" y="2722880"/>
            <a:ext cx="410845" cy="614680"/>
          </a:xfrm>
          <a:prstGeom prst="rect">
            <a:avLst/>
          </a:prstGeom>
        </p:spPr>
      </p:pic>
      <p:pic>
        <p:nvPicPr>
          <p:cNvPr id="12" name="Content Placeholder 8" descr="0083"/>
          <p:cNvPicPr>
            <a:picLocks noChangeAspect="1"/>
          </p:cNvPicPr>
          <p:nvPr/>
        </p:nvPicPr>
        <p:blipFill>
          <a:blip r:embed="rId2"/>
          <a:stretch>
            <a:fillRect/>
          </a:stretch>
        </p:blipFill>
        <p:spPr>
          <a:xfrm>
            <a:off x="2091055" y="3411220"/>
            <a:ext cx="319405" cy="614680"/>
          </a:xfrm>
          <a:prstGeom prst="rect">
            <a:avLst/>
          </a:prstGeom>
        </p:spPr>
      </p:pic>
      <p:pic>
        <p:nvPicPr>
          <p:cNvPr id="13" name="Content Placeholder 8" descr="0083"/>
          <p:cNvPicPr>
            <a:picLocks noChangeAspect="1"/>
          </p:cNvPicPr>
          <p:nvPr/>
        </p:nvPicPr>
        <p:blipFill>
          <a:blip r:embed="rId2"/>
          <a:stretch>
            <a:fillRect/>
          </a:stretch>
        </p:blipFill>
        <p:spPr>
          <a:xfrm>
            <a:off x="3977005" y="3411220"/>
            <a:ext cx="320675" cy="614680"/>
          </a:xfrm>
          <a:prstGeom prst="rect">
            <a:avLst/>
          </a:prstGeom>
        </p:spPr>
      </p:pic>
      <p:pic>
        <p:nvPicPr>
          <p:cNvPr id="3" name="Content Placeholder 2"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19238265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189</Words>
  <Application>Microsoft Office PowerPoint</Application>
  <PresentationFormat>Widescreen</PresentationFormat>
  <Paragraphs>30</Paragraphs>
  <Slides>8</Slides>
  <Notes>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8</vt:i4>
      </vt:variant>
    </vt:vector>
  </HeadingPairs>
  <TitlesOfParts>
    <vt:vector size="21" baseType="lpstr">
      <vt:lpstr>等线</vt:lpstr>
      <vt:lpstr>Arial</vt:lpstr>
      <vt:lpstr>Arial-Rounded</vt:lpstr>
      <vt:lpstr>Calibri</vt:lpstr>
      <vt:lpstr>HP001 4 hang 1 ô ly</vt:lpstr>
      <vt:lpstr>Kalam</vt:lpstr>
      <vt:lpstr>Montserrat</vt:lpstr>
      <vt:lpstr>Times New Roman</vt:lpstr>
      <vt:lpstr>1_Office 主题</vt:lpstr>
      <vt:lpstr>第一PPT，www.1ppt.com</vt:lpstr>
      <vt:lpstr>Doodle Sketchbook by Slidesgo</vt:lpstr>
      <vt:lpstr>2_Office 主题</vt:lpstr>
      <vt:lpstr>2_Office 主题​​</vt:lpstr>
      <vt:lpstr>PowerPoint Presentation</vt:lpstr>
      <vt:lpstr>PowerPoint Presentation</vt:lpstr>
      <vt:lpstr>PowerPoint Presentation</vt:lpstr>
      <vt:lpstr>PowerPoint Presentation</vt:lpstr>
      <vt:lpstr>PowerPoint Presentation</vt:lpstr>
      <vt:lpstr>3. Chọn a hoặc b </vt:lpstr>
      <vt:lpstr>b. Chọn v hay d thay cho ô vuông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tran thao</cp:lastModifiedBy>
  <cp:revision>4</cp:revision>
  <dcterms:created xsi:type="dcterms:W3CDTF">2021-07-25T03:01:51Z</dcterms:created>
  <dcterms:modified xsi:type="dcterms:W3CDTF">2021-07-28T05:10:20Z</dcterms:modified>
</cp:coreProperties>
</file>