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8"/>
  </p:notesMasterIdLst>
  <p:sldIdLst>
    <p:sldId id="315" r:id="rId4"/>
    <p:sldId id="316" r:id="rId5"/>
    <p:sldId id="317" r:id="rId6"/>
    <p:sldId id="332" r:id="rId7"/>
    <p:sldId id="329" r:id="rId8"/>
    <p:sldId id="334" r:id="rId9"/>
    <p:sldId id="335" r:id="rId10"/>
    <p:sldId id="336" r:id="rId11"/>
    <p:sldId id="337" r:id="rId12"/>
    <p:sldId id="339" r:id="rId13"/>
    <p:sldId id="261" r:id="rId14"/>
    <p:sldId id="319" r:id="rId15"/>
    <p:sldId id="281" r:id="rId16"/>
    <p:sldId id="282" r:id="rId17"/>
    <p:sldId id="283" r:id="rId18"/>
    <p:sldId id="284" r:id="rId19"/>
    <p:sldId id="286" r:id="rId20"/>
    <p:sldId id="290" r:id="rId21"/>
    <p:sldId id="312" r:id="rId22"/>
    <p:sldId id="330" r:id="rId23"/>
    <p:sldId id="331" r:id="rId24"/>
    <p:sldId id="322" r:id="rId25"/>
    <p:sldId id="325" r:id="rId26"/>
    <p:sldId id="32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4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2.png"/><Relationship Id="rId5" Type="http://schemas.openxmlformats.org/officeDocument/2006/relationships/image" Target="../media/image18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18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5.png"/><Relationship Id="rId5" Type="http://schemas.openxmlformats.org/officeDocument/2006/relationships/image" Target="../media/image18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12" Type="http://schemas.openxmlformats.org/officeDocument/2006/relationships/audio" Target="../media/audio1.wav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6.gif"/><Relationship Id="rId11" Type="http://schemas.openxmlformats.org/officeDocument/2006/relationships/image" Target="../media/image11.png"/><Relationship Id="rId5" Type="http://schemas.openxmlformats.org/officeDocument/2006/relationships/image" Target="../media/image18.jp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10.mp3"/><Relationship Id="rId7" Type="http://schemas.openxmlformats.org/officeDocument/2006/relationships/image" Target="../media/image18.jpg"/><Relationship Id="rId12" Type="http://schemas.openxmlformats.org/officeDocument/2006/relationships/audio" Target="../media/audio1.wav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audio1.wav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audio" Target="../media/media10.mp3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6.mp3"/><Relationship Id="rId7" Type="http://schemas.openxmlformats.org/officeDocument/2006/relationships/image" Target="../media/image18.jp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audio1.wav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6.mp3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42.png"/><Relationship Id="rId5" Type="http://schemas.openxmlformats.org/officeDocument/2006/relationships/image" Target="../media/image18.jp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2.png"/><Relationship Id="rId5" Type="http://schemas.openxmlformats.org/officeDocument/2006/relationships/image" Target="../media/image18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2.png"/><Relationship Id="rId5" Type="http://schemas.openxmlformats.org/officeDocument/2006/relationships/image" Target="../media/image18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2.png"/><Relationship Id="rId5" Type="http://schemas.openxmlformats.org/officeDocument/2006/relationships/image" Target="../media/image18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openxmlformats.org/officeDocument/2006/relationships/image" Target="../media/image51.png"/><Relationship Id="rId2" Type="http://schemas.openxmlformats.org/officeDocument/2006/relationships/audio" Target="../media/media6.mp3"/><Relationship Id="rId16" Type="http://schemas.openxmlformats.org/officeDocument/2006/relationships/audio" Target="../media/audio1.wav"/><Relationship Id="rId1" Type="http://schemas.microsoft.com/office/2007/relationships/media" Target="../media/media6.mp3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18.jpg"/><Relationship Id="rId15" Type="http://schemas.openxmlformats.org/officeDocument/2006/relationships/image" Target="../media/image11.png"/><Relationship Id="rId10" Type="http://schemas.openxmlformats.org/officeDocument/2006/relationships/image" Target="../media/image49.png"/><Relationship Id="rId4" Type="http://schemas.openxmlformats.org/officeDocument/2006/relationships/audio" Target="../media/audio1.wav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1.wav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7.gif"/><Relationship Id="rId5" Type="http://schemas.openxmlformats.org/officeDocument/2006/relationships/image" Target="../media/image56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audio" Target="../media/audio1.wav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iới thiệu sách giáo khoa Âm nhạc 4 - Bộ sách Kết nối tri thức với cuộc sống 00_00_00-00_00_3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1930" y="1382751"/>
            <a:ext cx="5299581" cy="2810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4811" y="2787805"/>
            <a:ext cx="1024389" cy="17061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83712" y="5107258"/>
            <a:ext cx="2748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 có thể bỏ qua Slide này</a:t>
            </a:r>
            <a:endParaRPr kumimoji="0" lang="vi-VN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911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9956"/>
            <a:ext cx="2446638" cy="31880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6746" cy="3537284"/>
          </a:xfrm>
          <a:prstGeom prst="rect">
            <a:avLst/>
          </a:prstGeom>
        </p:spPr>
      </p:pic>
      <p:pic>
        <p:nvPicPr>
          <p:cNvPr id="3" name="BT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9843" y="40885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42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11" y="383360"/>
            <a:ext cx="9669389" cy="282588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94237" y="3520328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" y="33453"/>
            <a:ext cx="2033020" cy="80924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93722" y="5999037"/>
            <a:ext cx="4157825" cy="70920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106536" y="2167185"/>
            <a:ext cx="6601522" cy="48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3596381" y="2015281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368925" y="3071696"/>
            <a:ext cx="7102070" cy="225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961448" y="2949512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163570" y="753890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Giới thiệu, 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đọc 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mẫu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3" name="BĐN s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6461" y="10954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21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27889" y="2914184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70403" y="0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Đọc gam Đô trưởng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9" y="814039"/>
            <a:ext cx="12070971" cy="1382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87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20985"/>
            <a:ext cx="3802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</a:rPr>
              <a:t>Đọc cao độ và thế tay 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371" y="525346"/>
            <a:ext cx="9843629" cy="2106342"/>
          </a:xfrm>
          <a:prstGeom prst="rect">
            <a:avLst/>
          </a:prstGeom>
        </p:spPr>
      </p:pic>
      <p:pic>
        <p:nvPicPr>
          <p:cNvPr id="13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33456" y="3061853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54925"/>
            <a:ext cx="3679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</a:rPr>
              <a:t>Gõ hoặc vỗ tay theo tiết tấu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65" y="1784105"/>
            <a:ext cx="285576" cy="2921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940" y="820375"/>
            <a:ext cx="514286" cy="761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814" y="777580"/>
            <a:ext cx="1338720" cy="985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91" y="653877"/>
            <a:ext cx="896761" cy="89676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444287" y="813366"/>
            <a:ext cx="0" cy="8251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04" y="912437"/>
            <a:ext cx="514286" cy="7619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465" y="777580"/>
            <a:ext cx="896761" cy="896761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5425149" y="1105011"/>
            <a:ext cx="0" cy="8251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434465" y="911411"/>
            <a:ext cx="0" cy="8251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561" y="974697"/>
            <a:ext cx="514286" cy="7619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622" y="839840"/>
            <a:ext cx="896761" cy="89676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1856108" y="911411"/>
            <a:ext cx="0" cy="82519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2028982" y="911411"/>
            <a:ext cx="0" cy="8251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32" y="839840"/>
            <a:ext cx="1338720" cy="98565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57" y="1825491"/>
            <a:ext cx="285576" cy="29219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416" y="1784104"/>
            <a:ext cx="285576" cy="29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01" y="1820225"/>
            <a:ext cx="285576" cy="29219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16" y="1820225"/>
            <a:ext cx="285576" cy="29219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073" y="1825490"/>
            <a:ext cx="285576" cy="29219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57" y="1930199"/>
            <a:ext cx="285576" cy="29219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  <p:pic>
        <p:nvPicPr>
          <p:cNvPr id="3" name="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36547" y="25783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186" y="0"/>
            <a:ext cx="9669389" cy="282588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4005147" y="1740625"/>
            <a:ext cx="6758806" cy="7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480349" y="159589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311912" y="2751550"/>
            <a:ext cx="7065464" cy="446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796695" y="262912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89823" y="0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ọc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 chỉ các nốt trong bài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047999" y="3105835"/>
            <a:ext cx="7088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>
                <a:solidFill>
                  <a:srgbClr val="FF0000"/>
                </a:solidFill>
                <a:latin typeface="+mj-lt"/>
              </a:rPr>
              <a:t>Dấu nặng đen trong bài được nghỉ bằng độ dài của hình nốt nhạc </a:t>
            </a:r>
            <a:r>
              <a:rPr lang="vi-VN" i="1" dirty="0" smtClean="0">
                <a:solidFill>
                  <a:srgbClr val="FF0000"/>
                </a:solidFill>
                <a:latin typeface="+mj-lt"/>
              </a:rPr>
              <a:t>nào</a:t>
            </a:r>
            <a:r>
              <a:rPr lang="en-US" i="1" dirty="0" smtClean="0">
                <a:solidFill>
                  <a:srgbClr val="FF0000"/>
                </a:solidFill>
                <a:latin typeface="+mj-lt"/>
              </a:rPr>
              <a:t>?</a:t>
            </a:r>
            <a:endParaRPr lang="vi-VN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66263" y="29256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9244" y="1946094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556" y="789713"/>
            <a:ext cx="10307444" cy="951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556" y="2589480"/>
            <a:ext cx="10307444" cy="8450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9256"/>
            <a:ext cx="2219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 đọc nhạc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6244" y="960793"/>
            <a:ext cx="609600" cy="60960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6244" y="2707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11" y="572438"/>
            <a:ext cx="9669389" cy="28258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80036" y="0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0874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6906" y="957407"/>
            <a:ext cx="609600" cy="609600"/>
          </a:xfrm>
          <a:prstGeom prst="rect">
            <a:avLst/>
          </a:prstGeom>
        </p:spPr>
      </p:pic>
      <p:pic>
        <p:nvPicPr>
          <p:cNvPr id="7" name="BĐN số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9739" y="23705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2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58913" y="0"/>
            <a:ext cx="7382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BỔ SUNG GV CHO ĐỌC NHẠC BẰNG VIDEO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ĐN số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884" y="683337"/>
            <a:ext cx="10212243" cy="574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11" y="0"/>
            <a:ext cx="9669389" cy="330076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812849" y="89210"/>
            <a:ext cx="2951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tay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64" y="1962331"/>
            <a:ext cx="281364" cy="2813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346" y="4358426"/>
            <a:ext cx="3365905" cy="23176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996" y="1962331"/>
            <a:ext cx="281364" cy="2813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573" y="1962331"/>
            <a:ext cx="281364" cy="2813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244" y="1962331"/>
            <a:ext cx="281364" cy="2813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202" y="1962331"/>
            <a:ext cx="281364" cy="2813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118" y="2988243"/>
            <a:ext cx="281364" cy="2813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849" y="3019397"/>
            <a:ext cx="281364" cy="2813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05" y="3019397"/>
            <a:ext cx="281364" cy="28136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006" y="3019397"/>
            <a:ext cx="281364" cy="2813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280" y="3019397"/>
            <a:ext cx="281364" cy="28136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723" y="1962331"/>
            <a:ext cx="281364" cy="2813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201" y="1962331"/>
            <a:ext cx="281364" cy="28136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65" y="1928027"/>
            <a:ext cx="281364" cy="28136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531" y="2971958"/>
            <a:ext cx="281364" cy="2813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04" y="2973942"/>
            <a:ext cx="281364" cy="281364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519" y="2971958"/>
            <a:ext cx="281364" cy="281364"/>
          </a:xfrm>
          <a:prstGeom prst="rect">
            <a:avLst/>
          </a:prstGeom>
        </p:spPr>
      </p:pic>
      <p:pic>
        <p:nvPicPr>
          <p:cNvPr id="2" name="BĐN s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27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92" y="4622713"/>
            <a:ext cx="743874" cy="10440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71" y="-163288"/>
            <a:ext cx="4669632" cy="7066582"/>
          </a:xfrm>
          <a:prstGeom prst="rect">
            <a:avLst/>
          </a:prstGeom>
        </p:spPr>
      </p:pic>
      <p:pic>
        <p:nvPicPr>
          <p:cNvPr id="42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2025" y="-163288"/>
            <a:ext cx="4716222" cy="70980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72" y="1723540"/>
            <a:ext cx="566215" cy="479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7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11" y="0"/>
            <a:ext cx="9669389" cy="330076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732049" y="0"/>
            <a:ext cx="2081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lang="en-US" sz="2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nhóm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39" y="4725697"/>
            <a:ext cx="3645876" cy="2132303"/>
          </a:xfrm>
          <a:prstGeom prst="rect">
            <a:avLst/>
          </a:prstGeom>
        </p:spPr>
      </p:pic>
      <p:pic>
        <p:nvPicPr>
          <p:cNvPr id="3" name="BĐN s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1163" y="1568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17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11" y="0"/>
            <a:ext cx="9669389" cy="330076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812849" y="89210"/>
            <a:ext cx="2763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nhịp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64" y="1962331"/>
            <a:ext cx="281364" cy="2813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573" y="1962331"/>
            <a:ext cx="281364" cy="2813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244" y="1962331"/>
            <a:ext cx="281364" cy="2813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202" y="1962331"/>
            <a:ext cx="281364" cy="2813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118" y="2988243"/>
            <a:ext cx="281364" cy="2813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849" y="3019397"/>
            <a:ext cx="281364" cy="2813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05" y="3019397"/>
            <a:ext cx="281364" cy="2813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280" y="3019397"/>
            <a:ext cx="281364" cy="28136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388318" y="3544823"/>
            <a:ext cx="47708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nối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tiếp kết hợp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vỗ tay theo nhịp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367" y="4809161"/>
            <a:ext cx="2759970" cy="1920244"/>
          </a:xfrm>
          <a:prstGeom prst="rect">
            <a:avLst/>
          </a:prstGeom>
        </p:spPr>
      </p:pic>
      <p:pic>
        <p:nvPicPr>
          <p:cNvPr id="3" name="BĐN s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0535" y="892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10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1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64629" y="163591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553" y="5124667"/>
            <a:ext cx="4200000" cy="173333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11" y="0"/>
            <a:ext cx="9669389" cy="330076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192" y="1996068"/>
            <a:ext cx="445706" cy="26141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71" y="3039350"/>
            <a:ext cx="445706" cy="26141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120" y="2040570"/>
            <a:ext cx="363394" cy="1724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124" y="2040570"/>
            <a:ext cx="363394" cy="17240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045" y="1967124"/>
            <a:ext cx="377455" cy="31929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541" y="2981464"/>
            <a:ext cx="377455" cy="31929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25" y="3010406"/>
            <a:ext cx="377455" cy="31929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735" y="2005698"/>
            <a:ext cx="344747" cy="2072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914" y="2040570"/>
            <a:ext cx="344747" cy="20727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549" y="2005698"/>
            <a:ext cx="324396" cy="2626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714" y="2981464"/>
            <a:ext cx="510915" cy="32786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248" y="3010406"/>
            <a:ext cx="510915" cy="32786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897" y="3025259"/>
            <a:ext cx="372846" cy="27550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522" y="3054201"/>
            <a:ext cx="372846" cy="275502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2812849" y="89210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ký hiệu bàn 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ĐN s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7040" y="89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2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" y="0"/>
            <a:ext cx="5523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12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2" name="BĐN s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00706" y="684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92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80" y="646776"/>
            <a:ext cx="1897568" cy="189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" y="5522"/>
            <a:ext cx="4571628" cy="287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91" y="1007708"/>
            <a:ext cx="2819669" cy="11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19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28809" y="8506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 đầu 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800" y="789892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Cùng đọc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Rap </a:t>
            </a: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theo lời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thơ </a:t>
            </a:r>
            <a:endParaRPr lang="vi-VN" dirty="0"/>
          </a:p>
        </p:txBody>
      </p:sp>
      <p:pic>
        <p:nvPicPr>
          <p:cNvPr id="5" name="Picture 4" descr="C:\Users\ADMIN\Desktop\SHS Âm nhạc 4_041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626" y="789891"/>
            <a:ext cx="3374858" cy="328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hạc ráp đọc vè chậm chuẩn hay nhấ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10856" y="1530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70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52890" y="1674488"/>
            <a:ext cx="183995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SỐ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68931" y="166261"/>
            <a:ext cx="1483035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19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785" y="145012"/>
            <a:ext cx="566215" cy="47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25590" cy="12897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31475" y="920374"/>
            <a:ext cx="6226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THUYẾT ÂM NHẠC: DẤU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161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2296" y="138321"/>
            <a:ext cx="6226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THUYẾT ÂM NHẠC: DẤU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75162" y="1189109"/>
            <a:ext cx="2826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Nghe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và cảm nhận giai điệu </a:t>
            </a:r>
            <a:endParaRPr lang="vi-VN" dirty="0"/>
          </a:p>
        </p:txBody>
      </p:sp>
      <p:pic>
        <p:nvPicPr>
          <p:cNvPr id="5" name="Picture 4" descr="C:\Users\ADMIN\Desktop\UY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96" y="1969761"/>
            <a:ext cx="11907409" cy="2918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370" y="21808"/>
            <a:ext cx="5403630" cy="7770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1191" y="5099504"/>
            <a:ext cx="115896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Các em nhận thấy giai điệu vừa nghe các âm thanh phát ra như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thế nào? Em hãy chỉ ra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chỗ nào ngưng nghỉ.</a:t>
            </a:r>
            <a:endParaRPr lang="vi-VN" sz="2000" dirty="0"/>
          </a:p>
        </p:txBody>
      </p:sp>
      <p:sp>
        <p:nvSpPr>
          <p:cNvPr id="8" name="Rectangle 7"/>
          <p:cNvSpPr/>
          <p:nvPr/>
        </p:nvSpPr>
        <p:spPr>
          <a:xfrm>
            <a:off x="2791912" y="5991018"/>
            <a:ext cx="8820043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 âm 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 liên tục lúc âm thanh ngưng nghỉ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Nghỉ sau 2 hình nốt đen cuối cùng của 2 câu</a:t>
            </a:r>
            <a:endParaRPr lang="vi-VN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724" y="697219"/>
            <a:ext cx="4157825" cy="70920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BT1 LT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16576" y="10795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29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4577" y="1435891"/>
            <a:ext cx="863441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 dài ngưng nghỉ của mỗi dấu lặng bằng độ gân dài một hình nốt cùng tên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4577" y="797487"/>
            <a:ext cx="9303628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Trong âm nhạc sự ngưng nghỉ không vang lên của âm thanh được thể hiện bằng các dấu lặng. 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C:\Users\ADMIN\Desktop\gio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398" y="1208369"/>
            <a:ext cx="3869405" cy="5541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4556"/>
            <a:ext cx="3080084" cy="40134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71908" cy="38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96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4556"/>
            <a:ext cx="3080084" cy="40134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4483" y="270095"/>
            <a:ext cx="841809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ọi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 các hình nốt đã được học ở tiết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trước, có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 tên gọi với các dấu lặng .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C:\Users\ADMIN\Desktop\e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905" y="680977"/>
            <a:ext cx="5076858" cy="5683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6290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119814" y="-2411122"/>
            <a:ext cx="7409401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giống và khác nhau giữa dấu lặng và hình nốt cùng tên.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2264" y="868772"/>
            <a:ext cx="1197270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số phách nghỉ và ngân bằng nhau, dấu lặng thì ngưng nghỉ, hình nốt thì âm thanh ngân dài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2264" y="292510"/>
            <a:ext cx="961256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rao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 về sự giống và khác nhau giữa dấu lặng và hình nốt cùng tên.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732" y="1749406"/>
            <a:ext cx="12083771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 dài của dấu lặng đen và hình nốt đen có bằng nhau không ? Dấu lặng đen có vang lên âm thanh không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8862" y="2996142"/>
            <a:ext cx="6875600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 nhau, dấu lặng đen không vang lên âm 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endParaRPr lang="vi-VN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9956"/>
            <a:ext cx="2446638" cy="318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54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417</Words>
  <Application>Microsoft Office PowerPoint</Application>
  <PresentationFormat>Widescreen</PresentationFormat>
  <Paragraphs>49</Paragraphs>
  <Slides>24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#9Slide05 Dancing Script</vt:lpstr>
      <vt:lpstr>Arial</vt:lpstr>
      <vt:lpstr>Calibri</vt:lpstr>
      <vt:lpstr>Tahoma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ht</cp:lastModifiedBy>
  <cp:revision>125</cp:revision>
  <dcterms:created xsi:type="dcterms:W3CDTF">2022-04-04T02:41:08Z</dcterms:created>
  <dcterms:modified xsi:type="dcterms:W3CDTF">2023-08-04T14:25:18Z</dcterms:modified>
</cp:coreProperties>
</file>